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717" r:id="rId2"/>
  </p:sldMasterIdLst>
  <p:notesMasterIdLst>
    <p:notesMasterId r:id="rId35"/>
  </p:notesMasterIdLst>
  <p:handoutMasterIdLst>
    <p:handoutMasterId r:id="rId36"/>
  </p:handoutMasterIdLst>
  <p:sldIdLst>
    <p:sldId id="569" r:id="rId3"/>
    <p:sldId id="544" r:id="rId4"/>
    <p:sldId id="555" r:id="rId5"/>
    <p:sldId id="563" r:id="rId6"/>
    <p:sldId id="545" r:id="rId7"/>
    <p:sldId id="626" r:id="rId8"/>
    <p:sldId id="627" r:id="rId9"/>
    <p:sldId id="628" r:id="rId10"/>
    <p:sldId id="629" r:id="rId11"/>
    <p:sldId id="630" r:id="rId12"/>
    <p:sldId id="557" r:id="rId13"/>
    <p:sldId id="533" r:id="rId14"/>
    <p:sldId id="550" r:id="rId15"/>
    <p:sldId id="631" r:id="rId16"/>
    <p:sldId id="632" r:id="rId17"/>
    <p:sldId id="529" r:id="rId18"/>
    <p:sldId id="633" r:id="rId19"/>
    <p:sldId id="634" r:id="rId20"/>
    <p:sldId id="527" r:id="rId21"/>
    <p:sldId id="617" r:id="rId22"/>
    <p:sldId id="654" r:id="rId23"/>
    <p:sldId id="618" r:id="rId24"/>
    <p:sldId id="657" r:id="rId25"/>
    <p:sldId id="649" r:id="rId26"/>
    <p:sldId id="656" r:id="rId27"/>
    <p:sldId id="650" r:id="rId28"/>
    <p:sldId id="651" r:id="rId29"/>
    <p:sldId id="655" r:id="rId30"/>
    <p:sldId id="579" r:id="rId31"/>
    <p:sldId id="553" r:id="rId32"/>
    <p:sldId id="554" r:id="rId33"/>
    <p:sldId id="648" r:id="rId34"/>
  </p:sldIdLst>
  <p:sldSz cx="9144000" cy="6858000" type="letter"/>
  <p:notesSz cx="7010400" cy="9296400"/>
  <p:custDataLst>
    <p:tags r:id="rId37"/>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323">
          <p15:clr>
            <a:srgbClr val="A4A3A4"/>
          </p15:clr>
        </p15:guide>
        <p15:guide id="2" orient="horz" pos="350">
          <p15:clr>
            <a:srgbClr val="A4A3A4"/>
          </p15:clr>
        </p15:guide>
        <p15:guide id="3" orient="horz" pos="2281">
          <p15:clr>
            <a:srgbClr val="A4A3A4"/>
          </p15:clr>
        </p15:guide>
        <p15:guide id="4" pos="5403">
          <p15:clr>
            <a:srgbClr val="A4A3A4"/>
          </p15:clr>
        </p15:guide>
        <p15:guide id="5" pos="432" userDrawn="1">
          <p15:clr>
            <a:srgbClr val="A4A3A4"/>
          </p15:clr>
        </p15:guide>
        <p15:guide id="7" orient="horz" pos="3792" userDrawn="1">
          <p15:clr>
            <a:srgbClr val="A4A3A4"/>
          </p15:clr>
        </p15:guide>
        <p15:guide id="8" orient="horz" pos="2376" userDrawn="1">
          <p15:clr>
            <a:srgbClr val="A4A3A4"/>
          </p15:clr>
        </p15:guide>
        <p15:guide id="9" orient="horz" pos="3528" userDrawn="1">
          <p15:clr>
            <a:srgbClr val="A4A3A4"/>
          </p15:clr>
        </p15:guide>
        <p15:guide id="10" orient="horz" pos="1464" userDrawn="1">
          <p15:clr>
            <a:srgbClr val="A4A3A4"/>
          </p15:clr>
        </p15:guide>
        <p15:guide id="11" orient="horz" pos="1248" userDrawn="1">
          <p15:clr>
            <a:srgbClr val="A4A3A4"/>
          </p15:clr>
        </p15:guide>
        <p15:guide id="12" orient="horz" pos="3613">
          <p15:clr>
            <a:srgbClr val="A4A3A4"/>
          </p15:clr>
        </p15:guide>
        <p15:guide id="13" orient="horz" pos="680">
          <p15:clr>
            <a:srgbClr val="A4A3A4"/>
          </p15:clr>
        </p15:guide>
        <p15:guide id="15" orient="horz" pos="1608">
          <p15:clr>
            <a:srgbClr val="A4A3A4"/>
          </p15:clr>
        </p15:guide>
        <p15:guide id="16" orient="horz" pos="2482">
          <p15:clr>
            <a:srgbClr val="A4A3A4"/>
          </p15:clr>
        </p15:guide>
        <p15:guide id="17" orient="horz" pos="2662">
          <p15:clr>
            <a:srgbClr val="A4A3A4"/>
          </p15:clr>
        </p15:guide>
        <p15:guide id="18" orient="horz" pos="2784" userDrawn="1">
          <p15:clr>
            <a:srgbClr val="A4A3A4"/>
          </p15:clr>
        </p15:guide>
        <p15:guide id="19" orient="horz" pos="3888" userDrawn="1">
          <p15:clr>
            <a:srgbClr val="A4A3A4"/>
          </p15:clr>
        </p15:guide>
        <p15:guide id="20" pos="5481">
          <p15:clr>
            <a:srgbClr val="A4A3A4"/>
          </p15:clr>
        </p15:guide>
        <p15:guide id="21" pos="2976" userDrawn="1">
          <p15:clr>
            <a:srgbClr val="A4A3A4"/>
          </p15:clr>
        </p15:guide>
        <p15:guide id="22" pos="1464" userDrawn="1">
          <p15:clr>
            <a:srgbClr val="A4A3A4"/>
          </p15:clr>
        </p15:guide>
        <p15:guide id="23" pos="293">
          <p15:clr>
            <a:srgbClr val="A4A3A4"/>
          </p15:clr>
        </p15:guide>
        <p15:guide id="24" pos="4248" userDrawn="1">
          <p15:clr>
            <a:srgbClr val="A4A3A4"/>
          </p15:clr>
        </p15:guide>
        <p15:guide id="25" pos="2784" userDrawn="1">
          <p15:clr>
            <a:srgbClr val="A4A3A4"/>
          </p15:clr>
        </p15:guide>
        <p15:guide id="26"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FFFFFF"/>
    <a:srgbClr val="E9EAEB"/>
    <a:srgbClr val="CC0000"/>
    <a:srgbClr val="003366"/>
    <a:srgbClr val="B4B4B4"/>
    <a:srgbClr val="F2F2F2"/>
    <a:srgbClr val="F0F0F0"/>
    <a:srgbClr val="41464E"/>
    <a:srgbClr val="C3F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1187" autoAdjust="0"/>
  </p:normalViewPr>
  <p:slideViewPr>
    <p:cSldViewPr snapToGrid="0" snapToObjects="1">
      <p:cViewPr varScale="1">
        <p:scale>
          <a:sx n="100" d="100"/>
          <a:sy n="100" d="100"/>
        </p:scale>
        <p:origin x="1698" y="84"/>
      </p:cViewPr>
      <p:guideLst>
        <p:guide orient="horz" pos="1323"/>
        <p:guide orient="horz" pos="350"/>
        <p:guide orient="horz" pos="2281"/>
        <p:guide pos="5403"/>
        <p:guide pos="432"/>
        <p:guide orient="horz" pos="3792"/>
        <p:guide orient="horz" pos="2376"/>
        <p:guide orient="horz" pos="3528"/>
        <p:guide orient="horz" pos="1464"/>
        <p:guide orient="horz" pos="1248"/>
        <p:guide orient="horz" pos="3613"/>
        <p:guide orient="horz" pos="680"/>
        <p:guide orient="horz" pos="1608"/>
        <p:guide orient="horz" pos="2482"/>
        <p:guide orient="horz" pos="2662"/>
        <p:guide orient="horz" pos="2784"/>
        <p:guide orient="horz" pos="3888"/>
        <p:guide pos="5481"/>
        <p:guide pos="2976"/>
        <p:guide pos="1464"/>
        <p:guide pos="293"/>
        <p:guide pos="4248"/>
        <p:guide pos="27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2" d="100"/>
          <a:sy n="52" d="100"/>
        </p:scale>
        <p:origin x="-286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rgbClr val="41464E"/>
                </a:solidFill>
                <a:latin typeface="+mn-lt"/>
                <a:ea typeface="+mn-ea"/>
                <a:cs typeface="+mn-cs"/>
              </a:defRPr>
            </a:pPr>
            <a:r>
              <a:rPr lang="en-US" sz="1600" dirty="0">
                <a:solidFill>
                  <a:srgbClr val="41464E"/>
                </a:solidFill>
              </a:rPr>
              <a:t>2016</a:t>
            </a:r>
            <a:endParaRPr lang="en-US" dirty="0">
              <a:solidFill>
                <a:srgbClr val="41464E"/>
              </a:solidFill>
            </a:endParaRPr>
          </a:p>
        </c:rich>
      </c:tx>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37EF-4A0B-A3E6-D0C2A83DCCF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37EF-4A0B-A3E6-D0C2A83DCCF0}"/>
              </c:ext>
            </c:extLst>
          </c:dPt>
          <c:dPt>
            <c:idx val="2"/>
            <c:bubble3D val="0"/>
            <c:spPr>
              <a:solidFill>
                <a:schemeClr val="bg1"/>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37EF-4A0B-A3E6-D0C2A83DCCF0}"/>
              </c:ext>
            </c:extLst>
          </c:dPt>
          <c:dPt>
            <c:idx val="3"/>
            <c:bubble3D val="0"/>
            <c:spPr>
              <a:solidFill>
                <a:srgbClr val="C3F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37EF-4A0B-A3E6-D0C2A83DCCF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37EF-4A0B-A3E6-D0C2A83DCCF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1464E"/>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Sheet1!$A$2:$A$6</c:f>
              <c:strCache>
                <c:ptCount val="5"/>
                <c:pt idx="0">
                  <c:v>1st Qtr</c:v>
                </c:pt>
                <c:pt idx="1">
                  <c:v>2nd Qtr</c:v>
                </c:pt>
                <c:pt idx="2">
                  <c:v>3rd Qtr</c:v>
                </c:pt>
                <c:pt idx="3">
                  <c:v>4th Qtr</c:v>
                </c:pt>
                <c:pt idx="4">
                  <c:v>5</c:v>
                </c:pt>
              </c:strCache>
            </c:strRef>
          </c:cat>
          <c:val>
            <c:numRef>
              <c:f>Sheet1!$B$2:$B$6</c:f>
              <c:numCache>
                <c:formatCode>General</c:formatCode>
                <c:ptCount val="5"/>
                <c:pt idx="0">
                  <c:v>33</c:v>
                </c:pt>
                <c:pt idx="1">
                  <c:v>14</c:v>
                </c:pt>
                <c:pt idx="2">
                  <c:v>46</c:v>
                </c:pt>
                <c:pt idx="3">
                  <c:v>2</c:v>
                </c:pt>
                <c:pt idx="4">
                  <c:v>5</c:v>
                </c:pt>
              </c:numCache>
            </c:numRef>
          </c:val>
          <c:extLst>
            <c:ext xmlns:c16="http://schemas.microsoft.com/office/drawing/2014/chart" uri="{C3380CC4-5D6E-409C-BE32-E72D297353CC}">
              <c16:uniqueId val="{0000000A-37EF-4A0B-A3E6-D0C2A83DCCF0}"/>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rgbClr val="41464E"/>
                </a:solidFill>
                <a:latin typeface="+mn-lt"/>
                <a:ea typeface="+mn-ea"/>
                <a:cs typeface="+mn-cs"/>
              </a:defRPr>
            </a:pPr>
            <a:r>
              <a:rPr lang="en-US" sz="1600" dirty="0">
                <a:solidFill>
                  <a:srgbClr val="41464E"/>
                </a:solidFill>
              </a:rPr>
              <a:t>2019</a:t>
            </a:r>
            <a:endParaRPr lang="en-US" dirty="0">
              <a:solidFill>
                <a:srgbClr val="41464E"/>
              </a:solidFill>
            </a:endParaRPr>
          </a:p>
        </c:rich>
      </c:tx>
      <c:overlay val="0"/>
      <c:spPr>
        <a:noFill/>
        <a:ln>
          <a:noFill/>
        </a:ln>
        <a:effectLst/>
      </c:spPr>
      <c:txPr>
        <a:bodyPr rot="0" spcFirstLastPara="1" vertOverflow="ellipsis" vert="horz" wrap="square" anchor="ctr" anchorCtr="1"/>
        <a:lstStyle/>
        <a:p>
          <a:pPr>
            <a:defRPr sz="2128" b="1" i="0" u="none" strike="noStrike" kern="1200" baseline="0">
              <a:solidFill>
                <a:srgbClr val="41464E"/>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C2D2-4FEE-B454-F02355A21BE1}"/>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C2D2-4FEE-B454-F02355A21BE1}"/>
              </c:ext>
            </c:extLst>
          </c:dPt>
          <c:dPt>
            <c:idx val="2"/>
            <c:bubble3D val="0"/>
            <c:spPr>
              <a:solidFill>
                <a:schemeClr val="bg1"/>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C2D2-4FEE-B454-F02355A21BE1}"/>
              </c:ext>
            </c:extLst>
          </c:dPt>
          <c:dPt>
            <c:idx val="3"/>
            <c:bubble3D val="0"/>
            <c:spPr>
              <a:solidFill>
                <a:srgbClr val="C3F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C2D2-4FEE-B454-F02355A21BE1}"/>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C2D2-4FEE-B454-F02355A21BE1}"/>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C2D2-4FEE-B454-F02355A21BE1}"/>
              </c:ext>
            </c:extLst>
          </c:dPt>
          <c:dLbls>
            <c:dLbl>
              <c:idx val="0"/>
              <c:layout>
                <c:manualLayout>
                  <c:x val="-2.9354184820419418E-2"/>
                  <c:y val="-3.2490706890332351E-2"/>
                </c:manualLayout>
              </c:layout>
              <c:tx>
                <c:rich>
                  <a:bodyPr/>
                  <a:lstStyle/>
                  <a:p>
                    <a:r>
                      <a:rPr lang="en-US"/>
                      <a:t>33%</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2D2-4FEE-B454-F02355A21BE1}"/>
                </c:ext>
              </c:extLst>
            </c:dLbl>
            <c:dLbl>
              <c:idx val="1"/>
              <c:tx>
                <c:rich>
                  <a:bodyPr/>
                  <a:lstStyle/>
                  <a:p>
                    <a:r>
                      <a:rPr lang="en-US"/>
                      <a:t>14%</a:t>
                    </a:r>
                  </a:p>
                </c:rich>
              </c:tx>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2D2-4FEE-B454-F02355A21BE1}"/>
                </c:ext>
              </c:extLst>
            </c:dLbl>
            <c:dLbl>
              <c:idx val="2"/>
              <c:tx>
                <c:rich>
                  <a:bodyPr/>
                  <a:lstStyle/>
                  <a:p>
                    <a:r>
                      <a:rPr lang="en-US"/>
                      <a:t>47%</a:t>
                    </a:r>
                  </a:p>
                </c:rich>
              </c:tx>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2D2-4FEE-B454-F02355A21BE1}"/>
                </c:ext>
              </c:extLst>
            </c:dLbl>
            <c:dLbl>
              <c:idx val="3"/>
              <c:tx>
                <c:rich>
                  <a:bodyPr/>
                  <a:lstStyle/>
                  <a:p>
                    <a:r>
                      <a:rPr lang="en-US"/>
                      <a:t>2%</a:t>
                    </a:r>
                  </a:p>
                </c:rich>
              </c:tx>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2D2-4FEE-B454-F02355A21BE1}"/>
                </c:ext>
              </c:extLst>
            </c:dLbl>
            <c:dLbl>
              <c:idx val="4"/>
              <c:tx>
                <c:rich>
                  <a:bodyPr/>
                  <a:lstStyle/>
                  <a:p>
                    <a:r>
                      <a:rPr lang="en-US" dirty="0"/>
                      <a:t>4%</a:t>
                    </a:r>
                  </a:p>
                </c:rich>
              </c:tx>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2D2-4FEE-B454-F02355A21BE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1464E"/>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Sheet1!$A$2:$A$7</c:f>
              <c:strCache>
                <c:ptCount val="5"/>
                <c:pt idx="0">
                  <c:v>1st Qtr</c:v>
                </c:pt>
                <c:pt idx="1">
                  <c:v>2nd Qtr</c:v>
                </c:pt>
                <c:pt idx="2">
                  <c:v>3rd Qtr</c:v>
                </c:pt>
                <c:pt idx="3">
                  <c:v>4th Qtr</c:v>
                </c:pt>
                <c:pt idx="4">
                  <c:v>5</c:v>
                </c:pt>
              </c:strCache>
            </c:strRef>
          </c:cat>
          <c:val>
            <c:numRef>
              <c:f>Sheet1!$B$2:$B$7</c:f>
              <c:numCache>
                <c:formatCode>General</c:formatCode>
                <c:ptCount val="6"/>
                <c:pt idx="0">
                  <c:v>30</c:v>
                </c:pt>
                <c:pt idx="1">
                  <c:v>15</c:v>
                </c:pt>
                <c:pt idx="2">
                  <c:v>49</c:v>
                </c:pt>
                <c:pt idx="3">
                  <c:v>2</c:v>
                </c:pt>
                <c:pt idx="4">
                  <c:v>4</c:v>
                </c:pt>
              </c:numCache>
            </c:numRef>
          </c:val>
          <c:extLst>
            <c:ext xmlns:c16="http://schemas.microsoft.com/office/drawing/2014/chart" uri="{C3380CC4-5D6E-409C-BE32-E72D297353CC}">
              <c16:uniqueId val="{0000000C-C2D2-4FEE-B454-F02355A21BE1}"/>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72" cy="464184"/>
          </a:xfrm>
          <a:prstGeom prst="rect">
            <a:avLst/>
          </a:prstGeom>
        </p:spPr>
        <p:txBody>
          <a:bodyPr vert="horz" lIns="93172" tIns="46586" rIns="93172" bIns="46586"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3970437" y="0"/>
            <a:ext cx="3038372" cy="464184"/>
          </a:xfrm>
          <a:prstGeom prst="rect">
            <a:avLst/>
          </a:prstGeom>
        </p:spPr>
        <p:txBody>
          <a:bodyPr vert="horz" lIns="93172" tIns="46586" rIns="93172" bIns="46586" rtlCol="0"/>
          <a:lstStyle>
            <a:lvl1pPr algn="r" fontAlgn="auto">
              <a:spcBef>
                <a:spcPts val="0"/>
              </a:spcBef>
              <a:spcAft>
                <a:spcPts val="0"/>
              </a:spcAft>
              <a:defRPr sz="1200">
                <a:latin typeface="+mn-lt"/>
              </a:defRPr>
            </a:lvl1pPr>
          </a:lstStyle>
          <a:p>
            <a:pPr>
              <a:defRPr/>
            </a:pPr>
            <a:fld id="{F086C1C4-E931-4808-A2B3-B661FA260DF9}" type="datetimeFigureOut">
              <a:rPr lang="en-US"/>
              <a:pPr>
                <a:defRPr/>
              </a:pPr>
              <a:t>2/13/2020</a:t>
            </a:fld>
            <a:endParaRPr lang="en-US" dirty="0"/>
          </a:p>
        </p:txBody>
      </p:sp>
      <p:sp>
        <p:nvSpPr>
          <p:cNvPr id="5" name="Slide Number Placeholder 4"/>
          <p:cNvSpPr>
            <a:spLocks noGrp="1"/>
          </p:cNvSpPr>
          <p:nvPr>
            <p:ph type="sldNum" sz="quarter" idx="3"/>
          </p:nvPr>
        </p:nvSpPr>
        <p:spPr>
          <a:xfrm>
            <a:off x="3970437" y="8830627"/>
            <a:ext cx="3038372" cy="464184"/>
          </a:xfrm>
          <a:prstGeom prst="rect">
            <a:avLst/>
          </a:prstGeom>
        </p:spPr>
        <p:txBody>
          <a:bodyPr vert="horz" lIns="93172" tIns="46586" rIns="93172" bIns="46586" rtlCol="0" anchor="b"/>
          <a:lstStyle>
            <a:lvl1pPr algn="r" fontAlgn="auto">
              <a:spcBef>
                <a:spcPts val="0"/>
              </a:spcBef>
              <a:spcAft>
                <a:spcPts val="0"/>
              </a:spcAft>
              <a:defRPr sz="1200">
                <a:latin typeface="+mn-lt"/>
              </a:defRPr>
            </a:lvl1pPr>
          </a:lstStyle>
          <a:p>
            <a:pPr>
              <a:defRPr/>
            </a:pPr>
            <a:fld id="{2EC5CC78-2DBB-4FCA-A770-7C7926CC7C37}" type="slidenum">
              <a:rPr lang="en-US"/>
              <a:pPr>
                <a:defRPr/>
              </a:pPr>
              <a:t>‹#›</a:t>
            </a:fld>
            <a:endParaRPr lang="en-US" dirty="0"/>
          </a:p>
        </p:txBody>
      </p:sp>
    </p:spTree>
    <p:extLst>
      <p:ext uri="{BB962C8B-B14F-4D97-AF65-F5344CB8AC3E}">
        <p14:creationId xmlns:p14="http://schemas.microsoft.com/office/powerpoint/2010/main" val="5906604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72" cy="464184"/>
          </a:xfrm>
          <a:prstGeom prst="rect">
            <a:avLst/>
          </a:prstGeom>
        </p:spPr>
        <p:txBody>
          <a:bodyPr vert="horz" lIns="93172" tIns="46586" rIns="93172" bIns="46586"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70437" y="0"/>
            <a:ext cx="3038372" cy="464184"/>
          </a:xfrm>
          <a:prstGeom prst="rect">
            <a:avLst/>
          </a:prstGeom>
        </p:spPr>
        <p:txBody>
          <a:bodyPr vert="horz" lIns="93172" tIns="46586" rIns="93172" bIns="46586" rtlCol="0"/>
          <a:lstStyle>
            <a:lvl1pPr algn="r" fontAlgn="auto">
              <a:spcBef>
                <a:spcPts val="0"/>
              </a:spcBef>
              <a:spcAft>
                <a:spcPts val="0"/>
              </a:spcAft>
              <a:defRPr sz="1200">
                <a:latin typeface="+mn-lt"/>
              </a:defRPr>
            </a:lvl1pPr>
          </a:lstStyle>
          <a:p>
            <a:pPr>
              <a:defRPr/>
            </a:pPr>
            <a:fld id="{6B1A202E-F039-4976-BE6B-5D69719C97DB}" type="datetimeFigureOut">
              <a:rPr lang="en-US"/>
              <a:pPr>
                <a:defRPr/>
              </a:pPr>
              <a:t>2/13/2020</a:t>
            </a:fld>
            <a:endParaRPr lang="en-US" dirty="0"/>
          </a:p>
        </p:txBody>
      </p:sp>
      <p:sp>
        <p:nvSpPr>
          <p:cNvPr id="4" name="Slide Image Placeholder 3"/>
          <p:cNvSpPr>
            <a:spLocks noGrp="1" noRot="1" noChangeAspect="1"/>
          </p:cNvSpPr>
          <p:nvPr>
            <p:ph type="sldImg" idx="2"/>
          </p:nvPr>
        </p:nvSpPr>
        <p:spPr>
          <a:xfrm>
            <a:off x="1179513" y="698500"/>
            <a:ext cx="4651375" cy="3487738"/>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701040" y="4416112"/>
            <a:ext cx="5608320" cy="4182427"/>
          </a:xfrm>
          <a:prstGeom prst="rect">
            <a:avLst/>
          </a:prstGeom>
        </p:spPr>
        <p:txBody>
          <a:bodyPr vert="horz" lIns="93172" tIns="46586" rIns="93172"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970437" y="8830627"/>
            <a:ext cx="3038372" cy="464184"/>
          </a:xfrm>
          <a:prstGeom prst="rect">
            <a:avLst/>
          </a:prstGeom>
        </p:spPr>
        <p:txBody>
          <a:bodyPr vert="horz" lIns="93172" tIns="46586" rIns="93172" bIns="46586" rtlCol="0" anchor="b"/>
          <a:lstStyle>
            <a:lvl1pPr algn="r" fontAlgn="auto">
              <a:spcBef>
                <a:spcPts val="0"/>
              </a:spcBef>
              <a:spcAft>
                <a:spcPts val="0"/>
              </a:spcAft>
              <a:defRPr sz="1200">
                <a:latin typeface="+mn-lt"/>
              </a:defRPr>
            </a:lvl1pPr>
          </a:lstStyle>
          <a:p>
            <a:pPr>
              <a:defRPr/>
            </a:pPr>
            <a:fld id="{22A6F11B-CE34-4F8B-86F9-EE8262C3DD0F}" type="slidenum">
              <a:rPr lang="en-US"/>
              <a:pPr>
                <a:defRPr/>
              </a:pPr>
              <a:t>‹#›</a:t>
            </a:fld>
            <a:endParaRPr lang="en-US" dirty="0"/>
          </a:p>
        </p:txBody>
      </p:sp>
    </p:spTree>
    <p:extLst>
      <p:ext uri="{BB962C8B-B14F-4D97-AF65-F5344CB8AC3E}">
        <p14:creationId xmlns:p14="http://schemas.microsoft.com/office/powerpoint/2010/main" val="2540553611"/>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A6F11B-CE34-4F8B-86F9-EE8262C3DD0F}" type="slidenum">
              <a:rPr lang="en-US" smtClean="0"/>
              <a:pPr>
                <a:defRPr/>
              </a:pPr>
              <a:t>0</a:t>
            </a:fld>
            <a:endParaRPr lang="en-US" dirty="0"/>
          </a:p>
        </p:txBody>
      </p:sp>
    </p:spTree>
    <p:extLst>
      <p:ext uri="{BB962C8B-B14F-4D97-AF65-F5344CB8AC3E}">
        <p14:creationId xmlns:p14="http://schemas.microsoft.com/office/powerpoint/2010/main" val="14844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8252" rtl="0" eaLnBrk="1" fontAlgn="auto" latinLnBrk="0" hangingPunct="1">
              <a:lnSpc>
                <a:spcPct val="100000"/>
              </a:lnSpc>
              <a:spcBef>
                <a:spcPts val="0"/>
              </a:spcBef>
              <a:spcAft>
                <a:spcPts val="0"/>
              </a:spcAft>
              <a:buClrTx/>
              <a:buSzTx/>
              <a:buFontTx/>
              <a:buNone/>
              <a:tabLst/>
              <a:defRPr/>
            </a:pPr>
            <a:fld id="{22A6F11B-CE34-4F8B-86F9-EE8262C3DD0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825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1325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8252" rtl="0" eaLnBrk="1" fontAlgn="auto" latinLnBrk="0" hangingPunct="1">
              <a:lnSpc>
                <a:spcPct val="100000"/>
              </a:lnSpc>
              <a:spcBef>
                <a:spcPts val="0"/>
              </a:spcBef>
              <a:spcAft>
                <a:spcPts val="0"/>
              </a:spcAft>
              <a:buClrTx/>
              <a:buSzTx/>
              <a:buFontTx/>
              <a:buNone/>
              <a:tabLst/>
              <a:defRPr/>
            </a:pPr>
            <a:fld id="{22A6F11B-CE34-4F8B-86F9-EE8262C3DD0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825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130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A6F11B-CE34-4F8B-86F9-EE8262C3DD0F}" type="slidenum">
              <a:rPr lang="en-US" smtClean="0"/>
              <a:pPr>
                <a:defRPr/>
              </a:pPr>
              <a:t>28</a:t>
            </a:fld>
            <a:endParaRPr lang="en-US" dirty="0"/>
          </a:p>
        </p:txBody>
      </p:sp>
    </p:spTree>
    <p:extLst>
      <p:ext uri="{BB962C8B-B14F-4D97-AF65-F5344CB8AC3E}">
        <p14:creationId xmlns:p14="http://schemas.microsoft.com/office/powerpoint/2010/main" val="340349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EDC41D-4D9C-4021-9719-55D433E06E53}"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18055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w/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06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Box Layout w/Conten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186475" y="2773717"/>
            <a:ext cx="2711448" cy="439208"/>
          </a:xfrm>
          <a:noFill/>
        </p:spPr>
        <p:txBody>
          <a:bodyPr anchor="b"/>
          <a:lstStyle>
            <a:lvl1pPr marL="0" indent="0" algn="ctr">
              <a:buNone/>
              <a:defRPr sz="1300" b="0">
                <a:solidFill>
                  <a:srgbClr val="BE00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1186475" y="3212925"/>
            <a:ext cx="2711448" cy="567800"/>
          </a:xfrm>
        </p:spPr>
        <p:txBody>
          <a:bodyPr/>
          <a:lstStyle>
            <a:lvl1pPr marL="0" indent="0" algn="ctr">
              <a:buFontTx/>
              <a:buNone/>
              <a:defRPr sz="10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p:txBody>
      </p:sp>
      <p:pic>
        <p:nvPicPr>
          <p:cNvPr id="6" name="Picture 6" descr="KeyBank-logo-stack-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3550" y="377881"/>
            <a:ext cx="10620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8"/>
          <p:cNvSpPr>
            <a:spLocks noGrp="1"/>
          </p:cNvSpPr>
          <p:nvPr>
            <p:ph type="title"/>
          </p:nvPr>
        </p:nvSpPr>
        <p:spPr>
          <a:xfrm>
            <a:off x="1801283" y="275166"/>
            <a:ext cx="6895042" cy="351897"/>
          </a:xfrm>
        </p:spPr>
        <p:txBody>
          <a:bodyPr/>
          <a:lstStyle>
            <a:lvl1pPr>
              <a:defRPr>
                <a:solidFill>
                  <a:srgbClr val="BE0004"/>
                </a:solidFill>
              </a:defRPr>
            </a:lvl1pPr>
          </a:lstStyle>
          <a:p>
            <a:r>
              <a:rPr lang="en-US" dirty="0"/>
              <a:t>Click to edit Master title style</a:t>
            </a:r>
          </a:p>
        </p:txBody>
      </p:sp>
      <p:cxnSp>
        <p:nvCxnSpPr>
          <p:cNvPr id="24" name="Straight Connector 7"/>
          <p:cNvCxnSpPr/>
          <p:nvPr userDrawn="1"/>
        </p:nvCxnSpPr>
        <p:spPr>
          <a:xfrm>
            <a:off x="463550" y="950380"/>
            <a:ext cx="8232775" cy="0"/>
          </a:xfrm>
          <a:prstGeom prst="line">
            <a:avLst/>
          </a:prstGeom>
          <a:ln w="508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5"/>
          <p:cNvSpPr>
            <a:spLocks noGrp="1"/>
          </p:cNvSpPr>
          <p:nvPr>
            <p:ph type="body" sz="quarter" idx="16"/>
          </p:nvPr>
        </p:nvSpPr>
        <p:spPr>
          <a:xfrm>
            <a:off x="463550" y="1056739"/>
            <a:ext cx="8232775" cy="1287725"/>
          </a:xfrm>
        </p:spPr>
        <p:txBody>
          <a:bodyPr/>
          <a:lstStyle>
            <a:lvl1pPr marL="0" indent="0" algn="l">
              <a:buNone/>
              <a:defRPr sz="1200" b="0"/>
            </a:lvl1pPr>
          </a:lstStyle>
          <a:p>
            <a:pPr lvl="0"/>
            <a:r>
              <a:rPr lang="en-US" dirty="0"/>
              <a:t>Click to edit Master text styles</a:t>
            </a:r>
          </a:p>
        </p:txBody>
      </p:sp>
      <p:sp>
        <p:nvSpPr>
          <p:cNvPr id="15" name="Line 11"/>
          <p:cNvSpPr>
            <a:spLocks noChangeShapeType="1"/>
          </p:cNvSpPr>
          <p:nvPr userDrawn="1">
            <p:custDataLst>
              <p:tags r:id="rId1"/>
            </p:custDataLst>
          </p:nvPr>
        </p:nvSpPr>
        <p:spPr bwMode="auto">
          <a:xfrm flipV="1">
            <a:off x="469900" y="950380"/>
            <a:ext cx="8204200" cy="0"/>
          </a:xfrm>
          <a:prstGeom prst="line">
            <a:avLst/>
          </a:prstGeom>
          <a:noFill/>
          <a:ln w="12700">
            <a:solidFill>
              <a:schemeClr val="bg1">
                <a:lumMod val="75000"/>
              </a:schemeClr>
            </a:solidFill>
            <a:round/>
            <a:headEnd/>
            <a:tailEnd/>
          </a:ln>
        </p:spPr>
        <p:txBody>
          <a:bodyPr lIns="0" rIns="0" anchor="ctr"/>
          <a:lstStyle/>
          <a:p>
            <a:pPr>
              <a:defRPr/>
            </a:pPr>
            <a:endParaRPr lang="en-US">
              <a:solidFill>
                <a:prstClr val="black"/>
              </a:solidFill>
              <a:ea typeface="ＭＳ Ｐゴシック" pitchFamily="30" charset="-128"/>
              <a:cs typeface="+mn-cs"/>
            </a:endParaRPr>
          </a:p>
        </p:txBody>
      </p:sp>
      <p:sp>
        <p:nvSpPr>
          <p:cNvPr id="23" name="Text Placeholder 2"/>
          <p:cNvSpPr>
            <a:spLocks noGrp="1"/>
          </p:cNvSpPr>
          <p:nvPr>
            <p:ph type="body" idx="17"/>
          </p:nvPr>
        </p:nvSpPr>
        <p:spPr>
          <a:xfrm>
            <a:off x="1186475" y="4313591"/>
            <a:ext cx="2711448" cy="439208"/>
          </a:xfrm>
          <a:noFill/>
        </p:spPr>
        <p:txBody>
          <a:bodyPr anchor="b"/>
          <a:lstStyle>
            <a:lvl1pPr marL="0" indent="0" algn="ctr">
              <a:buNone/>
              <a:defRPr sz="1300" b="0">
                <a:solidFill>
                  <a:srgbClr val="BE00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Content Placeholder 3"/>
          <p:cNvSpPr>
            <a:spLocks noGrp="1"/>
          </p:cNvSpPr>
          <p:nvPr>
            <p:ph sz="half" idx="18"/>
          </p:nvPr>
        </p:nvSpPr>
        <p:spPr>
          <a:xfrm>
            <a:off x="1186475" y="4752799"/>
            <a:ext cx="2711448" cy="567800"/>
          </a:xfrm>
        </p:spPr>
        <p:txBody>
          <a:bodyPr/>
          <a:lstStyle>
            <a:lvl1pPr marL="0" indent="0" algn="ctr">
              <a:buFontTx/>
              <a:buNone/>
              <a:defRPr sz="10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p:txBody>
      </p:sp>
      <p:sp>
        <p:nvSpPr>
          <p:cNvPr id="26" name="Text Placeholder 2"/>
          <p:cNvSpPr>
            <a:spLocks noGrp="1"/>
          </p:cNvSpPr>
          <p:nvPr>
            <p:ph type="body" idx="19"/>
          </p:nvPr>
        </p:nvSpPr>
        <p:spPr>
          <a:xfrm>
            <a:off x="5253647" y="3652133"/>
            <a:ext cx="2711448" cy="439208"/>
          </a:xfrm>
          <a:noFill/>
        </p:spPr>
        <p:txBody>
          <a:bodyPr anchor="b"/>
          <a:lstStyle>
            <a:lvl1pPr marL="0" indent="0" algn="ctr">
              <a:buNone/>
              <a:defRPr sz="1300" b="1">
                <a:solidFill>
                  <a:srgbClr val="BE00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Content Placeholder 3"/>
          <p:cNvSpPr>
            <a:spLocks noGrp="1"/>
          </p:cNvSpPr>
          <p:nvPr>
            <p:ph sz="half" idx="20"/>
          </p:nvPr>
        </p:nvSpPr>
        <p:spPr>
          <a:xfrm>
            <a:off x="5253647" y="4091341"/>
            <a:ext cx="2711448" cy="567800"/>
          </a:xfrm>
        </p:spPr>
        <p:txBody>
          <a:bodyPr/>
          <a:lstStyle>
            <a:lvl1pPr marL="0" indent="0" algn="ctr">
              <a:buFontTx/>
              <a:buNone/>
              <a:defRPr sz="10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406693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9 Box Layout">
    <p:spTree>
      <p:nvGrpSpPr>
        <p:cNvPr id="1" name=""/>
        <p:cNvGrpSpPr/>
        <p:nvPr/>
      </p:nvGrpSpPr>
      <p:grpSpPr>
        <a:xfrm>
          <a:off x="0" y="0"/>
          <a:ext cx="0" cy="0"/>
          <a:chOff x="0" y="0"/>
          <a:chExt cx="0" cy="0"/>
        </a:xfrm>
      </p:grpSpPr>
      <p:sp>
        <p:nvSpPr>
          <p:cNvPr id="7" name="Title 8"/>
          <p:cNvSpPr>
            <a:spLocks noGrp="1"/>
          </p:cNvSpPr>
          <p:nvPr>
            <p:ph type="title"/>
          </p:nvPr>
        </p:nvSpPr>
        <p:spPr>
          <a:xfrm>
            <a:off x="1801283" y="275166"/>
            <a:ext cx="6895042" cy="351897"/>
          </a:xfrm>
        </p:spPr>
        <p:txBody>
          <a:bodyPr/>
          <a:lstStyle>
            <a:lvl1pPr>
              <a:defRPr>
                <a:solidFill>
                  <a:srgbClr val="CC0000"/>
                </a:solidFill>
              </a:defRPr>
            </a:lvl1pPr>
          </a:lstStyle>
          <a:p>
            <a:r>
              <a:rPr lang="en-US" dirty="0"/>
              <a:t>Click to edit Master title style</a:t>
            </a:r>
          </a:p>
        </p:txBody>
      </p:sp>
      <p:sp>
        <p:nvSpPr>
          <p:cNvPr id="13" name="TextBox 4"/>
          <p:cNvSpPr txBox="1">
            <a:spLocks noChangeArrowheads="1"/>
          </p:cNvSpPr>
          <p:nvPr userDrawn="1"/>
        </p:nvSpPr>
        <p:spPr bwMode="auto">
          <a:xfrm>
            <a:off x="8577264" y="6524495"/>
            <a:ext cx="5667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defTabSz="457200" eaLnBrk="1" fontAlgn="base" hangingPunct="1">
              <a:spcBef>
                <a:spcPct val="0"/>
              </a:spcBef>
              <a:spcAft>
                <a:spcPct val="0"/>
              </a:spcAft>
              <a:defRPr/>
            </a:pPr>
            <a:fld id="{72C7E91A-393A-4FC9-B1E2-B27BC741EBB9}" type="slidenum">
              <a:rPr lang="en-US" sz="1000" smtClean="0">
                <a:solidFill>
                  <a:srgbClr val="FFFFFE"/>
                </a:solidFill>
                <a:cs typeface="Arial" pitchFamily="34" charset="0"/>
              </a:rPr>
              <a:pPr algn="ctr" defTabSz="457200" eaLnBrk="1" fontAlgn="base" hangingPunct="1">
                <a:spcBef>
                  <a:spcPct val="0"/>
                </a:spcBef>
                <a:spcAft>
                  <a:spcPct val="0"/>
                </a:spcAft>
                <a:defRPr/>
              </a:pPr>
              <a:t>‹#›</a:t>
            </a:fld>
            <a:endParaRPr lang="en-US" sz="1000" dirty="0">
              <a:solidFill>
                <a:srgbClr val="FFFFFE"/>
              </a:solidFill>
              <a:cs typeface="Arial" pitchFamily="34" charset="0"/>
            </a:endParaRPr>
          </a:p>
        </p:txBody>
      </p:sp>
      <p:cxnSp>
        <p:nvCxnSpPr>
          <p:cNvPr id="15" name="Straight Connector 7"/>
          <p:cNvCxnSpPr/>
          <p:nvPr userDrawn="1"/>
        </p:nvCxnSpPr>
        <p:spPr>
          <a:xfrm>
            <a:off x="455613" y="950380"/>
            <a:ext cx="8232775" cy="0"/>
          </a:xfrm>
          <a:prstGeom prst="line">
            <a:avLst/>
          </a:prstGeom>
          <a:ln w="508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4"/>
          </p:nvPr>
        </p:nvSpPr>
        <p:spPr>
          <a:xfrm>
            <a:off x="1" y="1412115"/>
            <a:ext cx="9143999" cy="330200"/>
          </a:xfrm>
        </p:spPr>
        <p:txBody>
          <a:bodyPr/>
          <a:lstStyle>
            <a:lvl1pPr marL="0" indent="0" algn="ctr">
              <a:buNone/>
              <a:defRPr sz="1800" b="1">
                <a:solidFill>
                  <a:srgbClr val="CC0000"/>
                </a:solidFill>
              </a:defRPr>
            </a:lvl1pPr>
          </a:lstStyle>
          <a:p>
            <a:pPr lvl="0"/>
            <a:r>
              <a:rPr lang="en-US" dirty="0"/>
              <a:t>Click to edit Master text styles</a:t>
            </a:r>
          </a:p>
        </p:txBody>
      </p:sp>
      <p:sp>
        <p:nvSpPr>
          <p:cNvPr id="27" name="Content Placeholder 3"/>
          <p:cNvSpPr>
            <a:spLocks noGrp="1"/>
          </p:cNvSpPr>
          <p:nvPr>
            <p:ph sz="half" idx="17"/>
          </p:nvPr>
        </p:nvSpPr>
        <p:spPr>
          <a:xfrm>
            <a:off x="463551" y="3418473"/>
            <a:ext cx="1337732" cy="1185050"/>
          </a:xfrm>
        </p:spPr>
        <p:txBody>
          <a:bodyPr/>
          <a:lstStyle>
            <a:lvl1pPr marL="0" indent="0" algn="ctr">
              <a:buFontTx/>
              <a:buNone/>
              <a:defRPr sz="1200" b="1"/>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p:txBody>
      </p:sp>
      <p:sp>
        <p:nvSpPr>
          <p:cNvPr id="48" name="Content Placeholder 3"/>
          <p:cNvSpPr>
            <a:spLocks noGrp="1"/>
          </p:cNvSpPr>
          <p:nvPr>
            <p:ph sz="half" idx="18"/>
          </p:nvPr>
        </p:nvSpPr>
        <p:spPr>
          <a:xfrm>
            <a:off x="2169609" y="3418473"/>
            <a:ext cx="1337732" cy="1185050"/>
          </a:xfrm>
        </p:spPr>
        <p:txBody>
          <a:bodyPr/>
          <a:lstStyle>
            <a:lvl1pPr marL="0" indent="0" algn="ctr">
              <a:buFontTx/>
              <a:buNone/>
              <a:defRPr sz="1200" b="1"/>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p:txBody>
      </p:sp>
      <p:sp>
        <p:nvSpPr>
          <p:cNvPr id="49" name="Content Placeholder 3"/>
          <p:cNvSpPr>
            <a:spLocks noGrp="1"/>
          </p:cNvSpPr>
          <p:nvPr>
            <p:ph sz="half" idx="19"/>
          </p:nvPr>
        </p:nvSpPr>
        <p:spPr>
          <a:xfrm>
            <a:off x="3928457" y="3418473"/>
            <a:ext cx="1337732" cy="1185050"/>
          </a:xfrm>
        </p:spPr>
        <p:txBody>
          <a:bodyPr/>
          <a:lstStyle>
            <a:lvl1pPr marL="0" indent="0" algn="ctr">
              <a:buFontTx/>
              <a:buNone/>
              <a:defRPr sz="1200" b="1"/>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p:txBody>
      </p:sp>
      <p:sp>
        <p:nvSpPr>
          <p:cNvPr id="50" name="Content Placeholder 3"/>
          <p:cNvSpPr>
            <a:spLocks noGrp="1"/>
          </p:cNvSpPr>
          <p:nvPr>
            <p:ph sz="half" idx="20"/>
          </p:nvPr>
        </p:nvSpPr>
        <p:spPr>
          <a:xfrm>
            <a:off x="5648073" y="3418473"/>
            <a:ext cx="1337732" cy="1185050"/>
          </a:xfrm>
        </p:spPr>
        <p:txBody>
          <a:bodyPr/>
          <a:lstStyle>
            <a:lvl1pPr marL="0" indent="0" algn="ctr">
              <a:buFontTx/>
              <a:buNone/>
              <a:defRPr sz="1200" b="1"/>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p:txBody>
      </p:sp>
      <p:sp>
        <p:nvSpPr>
          <p:cNvPr id="51" name="Content Placeholder 3"/>
          <p:cNvSpPr>
            <a:spLocks noGrp="1"/>
          </p:cNvSpPr>
          <p:nvPr>
            <p:ph sz="half" idx="21"/>
          </p:nvPr>
        </p:nvSpPr>
        <p:spPr>
          <a:xfrm>
            <a:off x="7358593" y="3418473"/>
            <a:ext cx="1337732" cy="1185050"/>
          </a:xfrm>
        </p:spPr>
        <p:txBody>
          <a:bodyPr/>
          <a:lstStyle>
            <a:lvl1pPr marL="0" indent="0" algn="ctr">
              <a:buFontTx/>
              <a:buNone/>
              <a:defRPr sz="1200" b="1"/>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p:txBody>
      </p:sp>
      <p:sp>
        <p:nvSpPr>
          <p:cNvPr id="52" name="Content Placeholder 3"/>
          <p:cNvSpPr>
            <a:spLocks noGrp="1"/>
          </p:cNvSpPr>
          <p:nvPr>
            <p:ph sz="half" idx="22"/>
          </p:nvPr>
        </p:nvSpPr>
        <p:spPr>
          <a:xfrm>
            <a:off x="1307103" y="5181249"/>
            <a:ext cx="1337732" cy="1185050"/>
          </a:xfrm>
        </p:spPr>
        <p:txBody>
          <a:bodyPr/>
          <a:lstStyle>
            <a:lvl1pPr marL="0" indent="0" algn="ctr">
              <a:buFontTx/>
              <a:buNone/>
              <a:defRPr sz="1200" b="1"/>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p:txBody>
      </p:sp>
      <p:sp>
        <p:nvSpPr>
          <p:cNvPr id="53" name="Content Placeholder 3"/>
          <p:cNvSpPr>
            <a:spLocks noGrp="1"/>
          </p:cNvSpPr>
          <p:nvPr>
            <p:ph sz="half" idx="23"/>
          </p:nvPr>
        </p:nvSpPr>
        <p:spPr>
          <a:xfrm>
            <a:off x="3013161" y="5181249"/>
            <a:ext cx="1337732" cy="1185050"/>
          </a:xfrm>
        </p:spPr>
        <p:txBody>
          <a:bodyPr/>
          <a:lstStyle>
            <a:lvl1pPr marL="0" indent="0" algn="ctr">
              <a:buFontTx/>
              <a:buNone/>
              <a:defRPr sz="1200" b="1"/>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p:txBody>
      </p:sp>
      <p:sp>
        <p:nvSpPr>
          <p:cNvPr id="54" name="Content Placeholder 3"/>
          <p:cNvSpPr>
            <a:spLocks noGrp="1"/>
          </p:cNvSpPr>
          <p:nvPr>
            <p:ph sz="half" idx="24"/>
          </p:nvPr>
        </p:nvSpPr>
        <p:spPr>
          <a:xfrm>
            <a:off x="4772009" y="5181249"/>
            <a:ext cx="1337732" cy="1185050"/>
          </a:xfrm>
        </p:spPr>
        <p:txBody>
          <a:bodyPr/>
          <a:lstStyle>
            <a:lvl1pPr marL="0" indent="0" algn="ctr">
              <a:buFontTx/>
              <a:buNone/>
              <a:defRPr sz="1200" b="1"/>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p:txBody>
      </p:sp>
      <p:sp>
        <p:nvSpPr>
          <p:cNvPr id="55" name="Content Placeholder 3"/>
          <p:cNvSpPr>
            <a:spLocks noGrp="1"/>
          </p:cNvSpPr>
          <p:nvPr>
            <p:ph sz="half" idx="25"/>
          </p:nvPr>
        </p:nvSpPr>
        <p:spPr>
          <a:xfrm>
            <a:off x="6491625" y="5181249"/>
            <a:ext cx="1337732" cy="1185050"/>
          </a:xfrm>
        </p:spPr>
        <p:txBody>
          <a:bodyPr/>
          <a:lstStyle>
            <a:lvl1pPr marL="0" indent="0" algn="ctr">
              <a:buFontTx/>
              <a:buNone/>
              <a:defRPr sz="1200" b="1"/>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p:txBody>
      </p:sp>
      <p:sp>
        <p:nvSpPr>
          <p:cNvPr id="56" name="Text Placeholder 15"/>
          <p:cNvSpPr>
            <a:spLocks noGrp="1"/>
          </p:cNvSpPr>
          <p:nvPr>
            <p:ph type="body" sz="quarter" idx="16"/>
          </p:nvPr>
        </p:nvSpPr>
        <p:spPr>
          <a:xfrm>
            <a:off x="463550" y="1056740"/>
            <a:ext cx="8232775" cy="355375"/>
          </a:xfrm>
        </p:spPr>
        <p:txBody>
          <a:bodyPr/>
          <a:lstStyle>
            <a:lvl1pPr marL="0" indent="0" algn="l">
              <a:buNone/>
              <a:defRPr sz="1400" b="1"/>
            </a:lvl1pPr>
          </a:lstStyle>
          <a:p>
            <a:pPr lvl="0"/>
            <a:r>
              <a:rPr lang="en-US" dirty="0"/>
              <a:t>Click to edit Master text styles</a:t>
            </a:r>
          </a:p>
        </p:txBody>
      </p:sp>
      <p:pic>
        <p:nvPicPr>
          <p:cNvPr id="18" name="Picture 6" descr="KeyBank-logo-stack-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3550" y="377881"/>
            <a:ext cx="10620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29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B7994-FDDF-4F6E-98AE-C9A613C225A4}" type="datetimeFigureOut">
              <a:rPr lang="en-US" smtClean="0">
                <a:solidFill>
                  <a:prstClr val="black">
                    <a:tint val="75000"/>
                  </a:prstClr>
                </a:solidFill>
              </a:rPr>
              <a:pPr/>
              <a:t>2/13/2020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BC3C86-D553-4E87-ACC5-F91E72694501}" type="slidenum">
              <a:rPr lang="en-US" smtClean="0">
                <a:solidFill>
                  <a:prstClr val="black">
                    <a:tint val="75000"/>
                  </a:prstClr>
                </a:solidFill>
              </a:rPr>
              <a:pPr/>
              <a:t>‹#›</a:t>
            </a:fld>
            <a:endParaRPr lang="en-US">
              <a:solidFill>
                <a:prstClr val="black">
                  <a:tint val="75000"/>
                </a:prstClr>
              </a:solidFill>
            </a:endParaRPr>
          </a:p>
        </p:txBody>
      </p:sp>
      <p:pic>
        <p:nvPicPr>
          <p:cNvPr id="5" name="Picture 6" descr="KeyBank-logo-stack-CMY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3549" y="377881"/>
            <a:ext cx="1541427" cy="68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flipH="1">
            <a:off x="3959932" y="3491575"/>
            <a:ext cx="51840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42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2119"/>
          <a:ext cx="1587" cy="2116"/>
        </p:xfrm>
        <a:graphic>
          <a:graphicData uri="http://schemas.openxmlformats.org/presentationml/2006/ole">
            <mc:AlternateContent xmlns:mc="http://schemas.openxmlformats.org/markup-compatibility/2006">
              <mc:Choice xmlns:v="urn:schemas-microsoft-com:vml" Requires="v">
                <p:oleObj spid="_x0000_s5019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2119"/>
                        <a:ext cx="1587" cy="2116"/>
                      </a:xfrm>
                      <a:prstGeom prst="rect">
                        <a:avLst/>
                      </a:prstGeom>
                    </p:spPr>
                  </p:pic>
                </p:oleObj>
              </mc:Fallback>
            </mc:AlternateContent>
          </a:graphicData>
        </a:graphic>
      </p:graphicFrame>
    </p:spTree>
    <p:extLst>
      <p:ext uri="{BB962C8B-B14F-4D97-AF65-F5344CB8AC3E}">
        <p14:creationId xmlns:p14="http://schemas.microsoft.com/office/powerpoint/2010/main" val="370043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B7994-FDDF-4F6E-98AE-C9A613C225A4}" type="datetimeFigureOut">
              <a:rPr lang="en-US" smtClean="0">
                <a:solidFill>
                  <a:prstClr val="black">
                    <a:tint val="75000"/>
                  </a:prstClr>
                </a:solidFill>
              </a:rPr>
              <a:pPr/>
              <a:t>2/13/2020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BC3C86-D553-4E87-ACC5-F91E72694501}" type="slidenum">
              <a:rPr lang="en-US" smtClean="0">
                <a:solidFill>
                  <a:prstClr val="black">
                    <a:tint val="75000"/>
                  </a:prstClr>
                </a:solidFill>
              </a:rPr>
              <a:pPr/>
              <a:t>‹#›</a:t>
            </a:fld>
            <a:endParaRPr lang="en-US">
              <a:solidFill>
                <a:prstClr val="black">
                  <a:tint val="75000"/>
                </a:prstClr>
              </a:solidFill>
            </a:endParaRPr>
          </a:p>
        </p:txBody>
      </p:sp>
      <p:pic>
        <p:nvPicPr>
          <p:cNvPr id="5" name="Picture 6" descr="KeyBank-logo-stack-CMY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3549" y="377881"/>
            <a:ext cx="1541427" cy="68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flipH="1">
            <a:off x="3959932" y="3491575"/>
            <a:ext cx="51840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80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descr="KeyBank-logo-stack-CMY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3550" y="377881"/>
            <a:ext cx="10620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463550" y="950380"/>
            <a:ext cx="8232775" cy="0"/>
          </a:xfrm>
          <a:prstGeom prst="line">
            <a:avLst/>
          </a:prstGeom>
          <a:ln w="508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40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2.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2EB66F4-F1E9-4A69-AE4F-FF436C10B90A}"/>
              </a:ext>
            </a:extLst>
          </p:cNvPr>
          <p:cNvGraphicFramePr>
            <a:graphicFrameLocks noChangeAspect="1"/>
          </p:cNvGraphicFramePr>
          <p:nvPr userDrawn="1">
            <p:custDataLst>
              <p:tags r:id="rId8"/>
            </p:custDataLst>
            <p:extLst>
              <p:ext uri="{D42A27DB-BD31-4B8C-83A1-F6EECF244321}">
                <p14:modId xmlns:p14="http://schemas.microsoft.com/office/powerpoint/2010/main" val="3826377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41" name="think-cell Slide" r:id="rId10" imgW="592" imgH="595" progId="TCLayout.ActiveDocument.1">
                  <p:embed/>
                </p:oleObj>
              </mc:Choice>
              <mc:Fallback>
                <p:oleObj name="think-cell Slide" r:id="rId10" imgW="592" imgH="595"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C2D8A3B-E704-4F05-A3B4-F53A2ACC04F8}"/>
              </a:ext>
            </a:extLst>
          </p:cNvPr>
          <p:cNvSpPr/>
          <p:nvPr userDrawn="1">
            <p:custDataLst>
              <p:tags r:id="rId9"/>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98" r:id="rId1"/>
    <p:sldLayoutId id="2147483714" r:id="rId2"/>
    <p:sldLayoutId id="2147483715" r:id="rId3"/>
    <p:sldLayoutId id="2147483721" r:id="rId4"/>
    <p:sldLayoutId id="2147483733" r:id="rId5"/>
  </p:sldLayoutIdLst>
  <p:hf sldNum="0" hdr="0" dt="0"/>
  <p:txStyles>
    <p:titleStyle>
      <a:lvl1pPr algn="l" defTabSz="457200" rtl="0" eaLnBrk="0" fontAlgn="base" hangingPunct="0">
        <a:spcBef>
          <a:spcPct val="0"/>
        </a:spcBef>
        <a:spcAft>
          <a:spcPct val="0"/>
        </a:spcAft>
        <a:defRPr sz="2000" b="1" i="0" kern="1200">
          <a:solidFill>
            <a:srgbClr val="BE0004"/>
          </a:solidFill>
          <a:latin typeface="Arial"/>
          <a:ea typeface="+mj-ea"/>
          <a:cs typeface="Arial"/>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0" indent="-164592"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7D2EC53-8077-48D6-9890-EB245AA92B96}"/>
              </a:ext>
            </a:extLst>
          </p:cNvPr>
          <p:cNvGraphicFramePr>
            <a:graphicFrameLocks noChangeAspect="1"/>
          </p:cNvGraphicFramePr>
          <p:nvPr userDrawn="1">
            <p:custDataLst>
              <p:tags r:id="rId5"/>
            </p:custDataLst>
            <p:extLst>
              <p:ext uri="{D42A27DB-BD31-4B8C-83A1-F6EECF244321}">
                <p14:modId xmlns:p14="http://schemas.microsoft.com/office/powerpoint/2010/main" val="2019951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64" name="think-cell Slide" r:id="rId7" imgW="592" imgH="595" progId="TCLayout.ActiveDocument.1">
                  <p:embed/>
                </p:oleObj>
              </mc:Choice>
              <mc:Fallback>
                <p:oleObj name="think-cell Slide" r:id="rId7" imgW="592" imgH="595"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F91022A-0957-47D4-9093-2944A7267982}"/>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7CEB7994-FDDF-4F6E-98AE-C9A613C225A4}" type="datetimeFigureOut">
              <a:rPr lang="en-US" smtClean="0">
                <a:solidFill>
                  <a:prstClr val="black">
                    <a:tint val="75000"/>
                  </a:prstClr>
                </a:solidFill>
                <a:latin typeface="Calibri"/>
              </a:rPr>
              <a:pPr defTabSz="914400" fontAlgn="auto">
                <a:spcBef>
                  <a:spcPts val="0"/>
                </a:spcBef>
                <a:spcAft>
                  <a:spcPts val="0"/>
                </a:spcAft>
              </a:pPr>
              <a:t>2/13/2020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3BBC3C86-D553-4E87-ACC5-F91E72694501}" type="slidenum">
              <a:rPr lang="en-US" smtClean="0">
                <a:solidFill>
                  <a:prstClr val="black">
                    <a:tint val="75000"/>
                  </a:prstClr>
                </a:solidFill>
                <a:latin typeface="Calibri"/>
              </a:rPr>
              <a:pPr defTabSz="9144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6722755"/>
      </p:ext>
    </p:extLst>
  </p:cSld>
  <p:clrMap bg1="lt1" tx1="dk1" bg2="lt2" tx2="dk2" accent1="accent1" accent2="accent2" accent3="accent3" accent4="accent4" accent5="accent5" accent6="accent6" hlink="hlink" folHlink="folHlink"/>
  <p:sldLayoutIdLst>
    <p:sldLayoutId id="2147483718" r:id="rId1"/>
    <p:sldLayoutId id="214748372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1.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2.emf"/><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3.xml"/><Relationship Id="rId7" Type="http://schemas.openxmlformats.org/officeDocument/2006/relationships/image" Target="../media/image13.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11" Type="http://schemas.openxmlformats.org/officeDocument/2006/relationships/image" Target="../media/image17.png"/><Relationship Id="rId5" Type="http://schemas.openxmlformats.org/officeDocument/2006/relationships/oleObject" Target="../embeddings/oleObject11.bin"/><Relationship Id="rId10" Type="http://schemas.openxmlformats.org/officeDocument/2006/relationships/image" Target="../media/image16.png"/><Relationship Id="rId4" Type="http://schemas.openxmlformats.org/officeDocument/2006/relationships/slideLayout" Target="../slideLayouts/slideLayout3.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8.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7.xml"/><Relationship Id="rId7" Type="http://schemas.openxmlformats.org/officeDocument/2006/relationships/image" Target="../media/image19.jpe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10" Type="http://schemas.openxmlformats.org/officeDocument/2006/relationships/image" Target="../media/image22.png"/><Relationship Id="rId4" Type="http://schemas.openxmlformats.org/officeDocument/2006/relationships/slideLayout" Target="../slideLayouts/slideLayout3.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3.pn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31.xml"/><Relationship Id="rId7" Type="http://schemas.openxmlformats.org/officeDocument/2006/relationships/chart" Target="../charts/chart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emf"/><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emf"/><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24.png"/><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24.png"/><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key.com/SwapDealer"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6.png"/><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3.emf"/><Relationship Id="rId5" Type="http://schemas.openxmlformats.org/officeDocument/2006/relationships/oleObject" Target="../embeddings/oleObject24.bin"/><Relationship Id="rId4"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6.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7.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8.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9.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0.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BFDD12-11BA-49B7-AA3C-77FC8CB75D4A}"/>
              </a:ext>
            </a:extLst>
          </p:cNvPr>
          <p:cNvSpPr txBox="1">
            <a:spLocks noChangeArrowheads="1"/>
          </p:cNvSpPr>
          <p:nvPr/>
        </p:nvSpPr>
        <p:spPr>
          <a:xfrm>
            <a:off x="645560" y="1933397"/>
            <a:ext cx="7852880" cy="830997"/>
          </a:xfrm>
          <a:prstGeom prst="rect">
            <a:avLst/>
          </a:prstGeom>
          <a:noFill/>
        </p:spPr>
        <p:txBody>
          <a:bodyPr vert="horz" wrap="square" lIns="0" tIns="45720" rIns="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2400" i="1" dirty="0">
                <a:solidFill>
                  <a:srgbClr val="000000"/>
                </a:solidFill>
                <a:latin typeface="Arial" panose="020B0604020202020204" pitchFamily="34" charset="0"/>
                <a:cs typeface="Arial" panose="020B0604020202020204" pitchFamily="34" charset="0"/>
              </a:rPr>
              <a:t>Foreign Exchange: Fundamental &amp; Technical Factors, and the New Efficiencies Provided by Fintech</a:t>
            </a:r>
          </a:p>
        </p:txBody>
      </p:sp>
      <p:sp>
        <p:nvSpPr>
          <p:cNvPr id="5" name="TextBox 4">
            <a:extLst>
              <a:ext uri="{FF2B5EF4-FFF2-40B4-BE49-F238E27FC236}">
                <a16:creationId xmlns:a16="http://schemas.microsoft.com/office/drawing/2014/main" id="{049F64E4-80A7-4FF3-B8EE-0792F3E3178A}"/>
              </a:ext>
            </a:extLst>
          </p:cNvPr>
          <p:cNvSpPr txBox="1"/>
          <p:nvPr/>
        </p:nvSpPr>
        <p:spPr>
          <a:xfrm>
            <a:off x="2780060" y="5079274"/>
            <a:ext cx="3419404" cy="369332"/>
          </a:xfrm>
          <a:prstGeom prst="rect">
            <a:avLst/>
          </a:prstGeom>
          <a:noFill/>
        </p:spPr>
        <p:txBody>
          <a:bodyPr wrap="square" lIns="0" rtlCol="0">
            <a:spAutoFit/>
          </a:bodyPr>
          <a:lstStyle/>
          <a:p>
            <a:pPr algn="ctr"/>
            <a:r>
              <a:rPr lang="en-US" dirty="0">
                <a:solidFill>
                  <a:srgbClr val="000000"/>
                </a:solidFill>
                <a:latin typeface="+mj-lt"/>
              </a:rPr>
              <a:t>Annual Conference March 10, 2020</a:t>
            </a:r>
          </a:p>
        </p:txBody>
      </p:sp>
      <p:pic>
        <p:nvPicPr>
          <p:cNvPr id="3" name="Picture 2">
            <a:extLst>
              <a:ext uri="{FF2B5EF4-FFF2-40B4-BE49-F238E27FC236}">
                <a16:creationId xmlns:a16="http://schemas.microsoft.com/office/drawing/2014/main" id="{6EF6F87E-264D-4295-B0A0-261E814A5292}"/>
              </a:ext>
            </a:extLst>
          </p:cNvPr>
          <p:cNvPicPr>
            <a:picLocks noChangeAspect="1"/>
          </p:cNvPicPr>
          <p:nvPr/>
        </p:nvPicPr>
        <p:blipFill>
          <a:blip r:embed="rId3"/>
          <a:stretch>
            <a:fillRect/>
          </a:stretch>
        </p:blipFill>
        <p:spPr>
          <a:xfrm>
            <a:off x="3104606" y="3679916"/>
            <a:ext cx="2743200" cy="1257300"/>
          </a:xfrm>
          <a:prstGeom prst="rect">
            <a:avLst/>
          </a:prstGeom>
        </p:spPr>
      </p:pic>
    </p:spTree>
    <p:extLst>
      <p:ext uri="{BB962C8B-B14F-4D97-AF65-F5344CB8AC3E}">
        <p14:creationId xmlns:p14="http://schemas.microsoft.com/office/powerpoint/2010/main" val="1505586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4023907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33"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11" name="Picture 10">
            <a:extLst>
              <a:ext uri="{FF2B5EF4-FFF2-40B4-BE49-F238E27FC236}">
                <a16:creationId xmlns:a16="http://schemas.microsoft.com/office/drawing/2014/main" id="{4E3DE27E-C601-4B47-B7F0-A0113BFBF802}"/>
              </a:ext>
            </a:extLst>
          </p:cNvPr>
          <p:cNvPicPr>
            <a:picLocks noChangeAspect="1"/>
          </p:cNvPicPr>
          <p:nvPr/>
        </p:nvPicPr>
        <p:blipFill>
          <a:blip r:embed="rId7"/>
          <a:stretch>
            <a:fillRect/>
          </a:stretch>
        </p:blipFill>
        <p:spPr>
          <a:xfrm>
            <a:off x="4572000" y="1763033"/>
            <a:ext cx="4141301" cy="3351775"/>
          </a:xfrm>
          <a:prstGeom prst="rect">
            <a:avLst/>
          </a:prstGeom>
        </p:spPr>
      </p:pic>
      <p:sp>
        <p:nvSpPr>
          <p:cNvPr id="6" name="TextBox 5">
            <a:extLst>
              <a:ext uri="{FF2B5EF4-FFF2-40B4-BE49-F238E27FC236}">
                <a16:creationId xmlns:a16="http://schemas.microsoft.com/office/drawing/2014/main" id="{75BE7616-3B3B-4C34-9CC8-C024A36052FF}"/>
              </a:ext>
            </a:extLst>
          </p:cNvPr>
          <p:cNvSpPr txBox="1"/>
          <p:nvPr/>
        </p:nvSpPr>
        <p:spPr>
          <a:xfrm>
            <a:off x="362825" y="1682164"/>
            <a:ext cx="4056775" cy="3580467"/>
          </a:xfrm>
          <a:prstGeom prst="rect">
            <a:avLst/>
          </a:prstGeom>
          <a:noFill/>
        </p:spPr>
        <p:txBody>
          <a:bodyPr wrap="square" rtlCol="0">
            <a:spAutoFit/>
          </a:bodyPr>
          <a:lstStyle/>
          <a:p>
            <a:pPr marL="130302" lvl="1"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The trade conflict between the USA and China has dominated price action in the USDCNY exchange rate since the beginning of 2018. </a:t>
            </a:r>
          </a:p>
          <a:p>
            <a:pPr marL="130302" lvl="1"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Since then, the CNY has weakened by 15% to compensate for slowing Chinese exports.</a:t>
            </a:r>
          </a:p>
          <a:p>
            <a:pPr marL="130302" lvl="1"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Movement in the Yuan tends to drive all emerging markets currencies in the same direction.</a:t>
            </a:r>
          </a:p>
          <a:p>
            <a:pPr marL="130302" lvl="1"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Bi-lateral tariffs now imposed by the USA and China are perceived to threaten economic growth worldwide.  </a:t>
            </a:r>
          </a:p>
          <a:p>
            <a:pPr marL="130302" lvl="1"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There are rumors of a first stage trade agreement between China and the USA. Will it be officially announced, signed, and approved by the U.S. Congress? </a:t>
            </a: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Currency Summary – CNY (Chinese Yuan)</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Fundamental Analysis</a:t>
            </a:r>
          </a:p>
        </p:txBody>
      </p:sp>
    </p:spTree>
    <p:extLst>
      <p:ext uri="{BB962C8B-B14F-4D97-AF65-F5344CB8AC3E}">
        <p14:creationId xmlns:p14="http://schemas.microsoft.com/office/powerpoint/2010/main" val="196917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47532" y="2976568"/>
            <a:ext cx="5910146" cy="843308"/>
          </a:xfrm>
          <a:prstGeom prst="rect">
            <a:avLst/>
          </a:prstGeom>
          <a:noFill/>
        </p:spPr>
        <p:txBody>
          <a:bodyPr vert="horz" wrap="square" lIns="0" tIns="45720" rIns="4572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auto">
              <a:spcAft>
                <a:spcPts val="0"/>
              </a:spcAft>
              <a:buNone/>
              <a:defRPr/>
            </a:pPr>
            <a:r>
              <a:rPr lang="en-US" sz="2000" i="1" dirty="0">
                <a:solidFill>
                  <a:prstClr val="black"/>
                </a:solidFill>
                <a:latin typeface="Arial" panose="020B0604020202020204" pitchFamily="34" charset="0"/>
                <a:cs typeface="Arial" panose="020B0604020202020204" pitchFamily="34" charset="0"/>
              </a:rPr>
              <a:t>Foreign Exchange – Technical Analysis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781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A8AF5AD-6858-48FB-97FE-4CE2FFCE590F}"/>
              </a:ext>
            </a:extLst>
          </p:cNvPr>
          <p:cNvGraphicFramePr>
            <a:graphicFrameLocks noChangeAspect="1"/>
          </p:cNvGraphicFramePr>
          <p:nvPr>
            <p:custDataLst>
              <p:tags r:id="rId2"/>
            </p:custDataLst>
            <p:extLst>
              <p:ext uri="{D42A27DB-BD31-4B8C-83A1-F6EECF244321}">
                <p14:modId xmlns:p14="http://schemas.microsoft.com/office/powerpoint/2010/main" val="1901087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14"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056644C-0A48-4404-9AB7-5D1F33BE420E}"/>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Box 3">
            <a:extLst>
              <a:ext uri="{FF2B5EF4-FFF2-40B4-BE49-F238E27FC236}">
                <a16:creationId xmlns:a16="http://schemas.microsoft.com/office/drawing/2014/main" id="{59942F73-805D-47C1-BA5D-D60DD651F3D6}"/>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grpSp>
        <p:nvGrpSpPr>
          <p:cNvPr id="2" name="Group 1">
            <a:extLst>
              <a:ext uri="{FF2B5EF4-FFF2-40B4-BE49-F238E27FC236}">
                <a16:creationId xmlns:a16="http://schemas.microsoft.com/office/drawing/2014/main" id="{96230436-CC94-4C49-9F48-EE51A1460F96}"/>
              </a:ext>
            </a:extLst>
          </p:cNvPr>
          <p:cNvGrpSpPr/>
          <p:nvPr/>
        </p:nvGrpSpPr>
        <p:grpSpPr>
          <a:xfrm>
            <a:off x="30866" y="1365290"/>
            <a:ext cx="9045324" cy="5187990"/>
            <a:chOff x="0" y="1439178"/>
            <a:chExt cx="9203430" cy="5187990"/>
          </a:xfrm>
        </p:grpSpPr>
        <p:pic>
          <p:nvPicPr>
            <p:cNvPr id="12" name="Picture 11">
              <a:extLst>
                <a:ext uri="{FF2B5EF4-FFF2-40B4-BE49-F238E27FC236}">
                  <a16:creationId xmlns:a16="http://schemas.microsoft.com/office/drawing/2014/main" id="{2F8BAF77-04B5-44E7-80F7-321D85C0C658}"/>
                </a:ext>
              </a:extLst>
            </p:cNvPr>
            <p:cNvPicPr>
              <a:picLocks noChangeAspect="1"/>
            </p:cNvPicPr>
            <p:nvPr/>
          </p:nvPicPr>
          <p:blipFill>
            <a:blip r:embed="rId7"/>
            <a:stretch>
              <a:fillRect/>
            </a:stretch>
          </p:blipFill>
          <p:spPr>
            <a:xfrm>
              <a:off x="0" y="1439178"/>
              <a:ext cx="9143999" cy="5187990"/>
            </a:xfrm>
            <a:prstGeom prst="rect">
              <a:avLst/>
            </a:prstGeom>
          </p:spPr>
        </p:pic>
        <p:sp>
          <p:nvSpPr>
            <p:cNvPr id="5" name="TextBox 4">
              <a:extLst>
                <a:ext uri="{FF2B5EF4-FFF2-40B4-BE49-F238E27FC236}">
                  <a16:creationId xmlns:a16="http://schemas.microsoft.com/office/drawing/2014/main" id="{1A7331D3-F819-43A8-9D82-C449B6D0EBED}"/>
                </a:ext>
              </a:extLst>
            </p:cNvPr>
            <p:cNvSpPr txBox="1"/>
            <p:nvPr/>
          </p:nvSpPr>
          <p:spPr>
            <a:xfrm>
              <a:off x="8435692" y="6442502"/>
              <a:ext cx="767738" cy="184666"/>
            </a:xfrm>
            <a:prstGeom prst="rect">
              <a:avLst/>
            </a:prstGeom>
            <a:noFill/>
          </p:spPr>
          <p:txBody>
            <a:bodyPr wrap="square" rtlCol="0">
              <a:spAutoFit/>
            </a:bodyPr>
            <a:lstStyle/>
            <a:p>
              <a:r>
                <a:rPr lang="en-US" altLang="en-US" sz="600" dirty="0">
                  <a:solidFill>
                    <a:srgbClr val="41464E"/>
                  </a:solidFill>
                </a:rPr>
                <a:t>Source: Reuters</a:t>
              </a:r>
              <a:endParaRPr lang="en-US" altLang="en-US" sz="600" i="1" dirty="0">
                <a:solidFill>
                  <a:srgbClr val="41464E"/>
                </a:solidFill>
              </a:endParaRPr>
            </a:p>
          </p:txBody>
        </p:sp>
      </p:grpSp>
      <p:sp>
        <p:nvSpPr>
          <p:cNvPr id="7" name="Title 8">
            <a:extLst>
              <a:ext uri="{FF2B5EF4-FFF2-40B4-BE49-F238E27FC236}">
                <a16:creationId xmlns:a16="http://schemas.microsoft.com/office/drawing/2014/main" id="{9FE3B6E2-08FD-4CCC-8BA9-D4A1B3C42B66}"/>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Technical Analysis</a:t>
            </a:r>
          </a:p>
        </p:txBody>
      </p:sp>
    </p:spTree>
    <p:extLst>
      <p:ext uri="{BB962C8B-B14F-4D97-AF65-F5344CB8AC3E}">
        <p14:creationId xmlns:p14="http://schemas.microsoft.com/office/powerpoint/2010/main" val="223224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47532" y="2976568"/>
            <a:ext cx="5910146" cy="843308"/>
          </a:xfrm>
          <a:prstGeom prst="rect">
            <a:avLst/>
          </a:prstGeom>
          <a:noFill/>
        </p:spPr>
        <p:txBody>
          <a:bodyPr vert="horz" wrap="square" lIns="0" tIns="45720" rIns="4572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auto">
              <a:spcAft>
                <a:spcPts val="0"/>
              </a:spcAft>
              <a:buNone/>
              <a:defRPr/>
            </a:pPr>
            <a:r>
              <a:rPr lang="en-US" sz="2000" i="1" dirty="0">
                <a:solidFill>
                  <a:prstClr val="black"/>
                </a:solidFill>
                <a:latin typeface="Arial" panose="020B0604020202020204" pitchFamily="34" charset="0"/>
                <a:cs typeface="Arial" panose="020B0604020202020204" pitchFamily="34" charset="0"/>
              </a:rPr>
              <a:t>Foreign Exchange – Algorithmic Trading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988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3750583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58"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75BE7616-3B3B-4C34-9CC8-C024A36052FF}"/>
              </a:ext>
            </a:extLst>
          </p:cNvPr>
          <p:cNvSpPr txBox="1"/>
          <p:nvPr/>
        </p:nvSpPr>
        <p:spPr>
          <a:xfrm>
            <a:off x="362825" y="1682164"/>
            <a:ext cx="4056775" cy="4085734"/>
          </a:xfrm>
          <a:prstGeom prst="rect">
            <a:avLst/>
          </a:prstGeom>
          <a:noFill/>
        </p:spPr>
        <p:txBody>
          <a:bodyPr wrap="square" rtlCol="0">
            <a:spAutoFit/>
          </a:bodyPr>
          <a:lstStyle/>
          <a:p>
            <a:pPr marL="173736" indent="-173736" defTabSz="914378" fontAlgn="auto">
              <a:spcBef>
                <a:spcPts val="0"/>
              </a:spcBef>
              <a:spcAft>
                <a:spcPts val="300"/>
              </a:spcAft>
              <a:buClr>
                <a:srgbClr val="CC0000"/>
              </a:buClr>
              <a:buFont typeface="Arial" panose="020B0604020202020204" pitchFamily="34" charset="0"/>
              <a:buChar char="•"/>
            </a:pPr>
            <a:r>
              <a:rPr lang="en-US" sz="1400" dirty="0">
                <a:solidFill>
                  <a:srgbClr val="3E3E3E"/>
                </a:solidFill>
                <a:latin typeface="Arial"/>
              </a:rPr>
              <a:t>Algorithmic trading (program trading, black box trading, </a:t>
            </a:r>
            <a:r>
              <a:rPr lang="en-US" sz="1400" dirty="0" err="1">
                <a:solidFill>
                  <a:srgbClr val="3E3E3E"/>
                </a:solidFill>
                <a:latin typeface="Arial"/>
              </a:rPr>
              <a:t>algo</a:t>
            </a:r>
            <a:r>
              <a:rPr lang="en-US" sz="1400" dirty="0">
                <a:solidFill>
                  <a:srgbClr val="3E3E3E"/>
                </a:solidFill>
                <a:latin typeface="Arial"/>
              </a:rPr>
              <a:t>-trading) uses computers, programed to follow instructions (algorithms) to place trades in response to set criteria, at speed and frequencies impossible for human traders.</a:t>
            </a:r>
          </a:p>
          <a:p>
            <a:pPr marL="173736" indent="-173736" defTabSz="914378" fontAlgn="auto">
              <a:spcBef>
                <a:spcPts val="0"/>
              </a:spcBef>
              <a:spcAft>
                <a:spcPts val="300"/>
              </a:spcAft>
              <a:buClr>
                <a:srgbClr val="CC0000"/>
              </a:buClr>
              <a:buFont typeface="Arial" panose="020B0604020202020204" pitchFamily="34" charset="0"/>
              <a:buChar char="•"/>
            </a:pPr>
            <a:r>
              <a:rPr lang="en-US" sz="1400" dirty="0">
                <a:solidFill>
                  <a:srgbClr val="3E3E3E"/>
                </a:solidFill>
                <a:latin typeface="Arial"/>
              </a:rPr>
              <a:t>Today about 85% of all institutional market trading is </a:t>
            </a:r>
            <a:r>
              <a:rPr lang="en-US" sz="1400" dirty="0" err="1">
                <a:solidFill>
                  <a:srgbClr val="3E3E3E"/>
                </a:solidFill>
                <a:latin typeface="Arial"/>
              </a:rPr>
              <a:t>algo</a:t>
            </a:r>
            <a:r>
              <a:rPr lang="en-US" sz="1400" dirty="0">
                <a:solidFill>
                  <a:srgbClr val="3E3E3E"/>
                </a:solidFill>
                <a:latin typeface="Arial"/>
              </a:rPr>
              <a:t> driven, up from 15% in 2003.</a:t>
            </a:r>
          </a:p>
          <a:p>
            <a:pPr marL="173736" indent="-173736" defTabSz="914378" fontAlgn="auto">
              <a:spcBef>
                <a:spcPts val="0"/>
              </a:spcBef>
              <a:spcAft>
                <a:spcPts val="300"/>
              </a:spcAft>
              <a:buClr>
                <a:srgbClr val="CC0000"/>
              </a:buClr>
              <a:buFont typeface="Arial" panose="020B0604020202020204" pitchFamily="34" charset="0"/>
              <a:buChar char="•"/>
            </a:pPr>
            <a:r>
              <a:rPr lang="en-US" sz="1400" dirty="0">
                <a:solidFill>
                  <a:srgbClr val="3E3E3E"/>
                </a:solidFill>
                <a:latin typeface="Arial"/>
              </a:rPr>
              <a:t>Recent growth in </a:t>
            </a:r>
            <a:r>
              <a:rPr lang="en-US" sz="1400" dirty="0" err="1">
                <a:solidFill>
                  <a:srgbClr val="3E3E3E"/>
                </a:solidFill>
                <a:latin typeface="Arial"/>
              </a:rPr>
              <a:t>algo</a:t>
            </a:r>
            <a:r>
              <a:rPr lang="en-US" sz="1400" dirty="0">
                <a:solidFill>
                  <a:srgbClr val="3E3E3E"/>
                </a:solidFill>
                <a:latin typeface="Arial"/>
              </a:rPr>
              <a:t>-trading in the FX markets is intended to create efficiencies, such as reducing the time needed to execute trades, and automating the execution of orders,  resulting in cost savings.</a:t>
            </a:r>
          </a:p>
          <a:p>
            <a:pPr marL="173736" indent="-173736" defTabSz="914378" fontAlgn="auto">
              <a:spcBef>
                <a:spcPts val="0"/>
              </a:spcBef>
              <a:spcAft>
                <a:spcPts val="300"/>
              </a:spcAft>
              <a:buClr>
                <a:srgbClr val="CC0000"/>
              </a:buClr>
              <a:buFont typeface="Arial" panose="020B0604020202020204" pitchFamily="34" charset="0"/>
              <a:buChar char="•"/>
            </a:pPr>
            <a:r>
              <a:rPr lang="en-US" sz="1400" dirty="0">
                <a:solidFill>
                  <a:srgbClr val="3E3E3E"/>
                </a:solidFill>
                <a:latin typeface="Arial"/>
              </a:rPr>
              <a:t>Banks have also benefitted by increasing the speed and efficiency of quoting prices to clients and counterparties over online platforms, and reducing risk exposure by matching and settling trades electronically.</a:t>
            </a:r>
            <a:endParaRPr lang="en-US" sz="1400" dirty="0">
              <a:solidFill>
                <a:srgbClr val="3E3E3E"/>
              </a:solidFill>
              <a:cs typeface="Arial" panose="020B0604020202020204" pitchFamily="34" charset="0"/>
            </a:endParaRP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Overview</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Algorithmic Trading</a:t>
            </a:r>
          </a:p>
        </p:txBody>
      </p:sp>
      <p:grpSp>
        <p:nvGrpSpPr>
          <p:cNvPr id="11" name="Group 10">
            <a:extLst>
              <a:ext uri="{FF2B5EF4-FFF2-40B4-BE49-F238E27FC236}">
                <a16:creationId xmlns:a16="http://schemas.microsoft.com/office/drawing/2014/main" id="{5BC81E1D-3164-4AAF-91FA-DED548856262}"/>
              </a:ext>
            </a:extLst>
          </p:cNvPr>
          <p:cNvGrpSpPr/>
          <p:nvPr/>
        </p:nvGrpSpPr>
        <p:grpSpPr>
          <a:xfrm>
            <a:off x="5817963" y="4615226"/>
            <a:ext cx="2210121" cy="494777"/>
            <a:chOff x="7654364" y="5010634"/>
            <a:chExt cx="2946828" cy="659703"/>
          </a:xfrm>
        </p:grpSpPr>
        <p:pic>
          <p:nvPicPr>
            <p:cNvPr id="12" name="Picture 11">
              <a:extLst>
                <a:ext uri="{FF2B5EF4-FFF2-40B4-BE49-F238E27FC236}">
                  <a16:creationId xmlns:a16="http://schemas.microsoft.com/office/drawing/2014/main" id="{E4672BFF-034A-489C-A165-6FE5C76A9FCE}"/>
                </a:ext>
              </a:extLst>
            </p:cNvPr>
            <p:cNvPicPr>
              <a:picLocks noChangeAspect="1"/>
            </p:cNvPicPr>
            <p:nvPr/>
          </p:nvPicPr>
          <p:blipFill rotWithShape="1">
            <a:blip r:embed="rId7"/>
            <a:srcRect l="18385" t="33952" r="17088" b="33296"/>
            <a:stretch/>
          </p:blipFill>
          <p:spPr>
            <a:xfrm>
              <a:off x="7654364" y="5010634"/>
              <a:ext cx="1298709" cy="659184"/>
            </a:xfrm>
            <a:prstGeom prst="rect">
              <a:avLst/>
            </a:prstGeom>
          </p:spPr>
        </p:pic>
        <p:pic>
          <p:nvPicPr>
            <p:cNvPr id="13" name="Picture 12">
              <a:extLst>
                <a:ext uri="{FF2B5EF4-FFF2-40B4-BE49-F238E27FC236}">
                  <a16:creationId xmlns:a16="http://schemas.microsoft.com/office/drawing/2014/main" id="{0CC67019-A150-4D13-9388-7FAB207DA127}"/>
                </a:ext>
              </a:extLst>
            </p:cNvPr>
            <p:cNvPicPr>
              <a:picLocks noChangeAspect="1"/>
            </p:cNvPicPr>
            <p:nvPr/>
          </p:nvPicPr>
          <p:blipFill rotWithShape="1">
            <a:blip r:embed="rId8"/>
            <a:srcRect l="18218" t="33586" r="17255" b="33637"/>
            <a:stretch/>
          </p:blipFill>
          <p:spPr>
            <a:xfrm>
              <a:off x="9302484" y="5010634"/>
              <a:ext cx="1298708" cy="659703"/>
            </a:xfrm>
            <a:prstGeom prst="rect">
              <a:avLst/>
            </a:prstGeom>
          </p:spPr>
        </p:pic>
      </p:grpSp>
      <p:grpSp>
        <p:nvGrpSpPr>
          <p:cNvPr id="14" name="Group 13">
            <a:extLst>
              <a:ext uri="{FF2B5EF4-FFF2-40B4-BE49-F238E27FC236}">
                <a16:creationId xmlns:a16="http://schemas.microsoft.com/office/drawing/2014/main" id="{CBF4F319-F3B7-40EF-BDB4-7F8FF820EAED}"/>
              </a:ext>
            </a:extLst>
          </p:cNvPr>
          <p:cNvGrpSpPr/>
          <p:nvPr/>
        </p:nvGrpSpPr>
        <p:grpSpPr>
          <a:xfrm>
            <a:off x="6200377" y="2150053"/>
            <a:ext cx="1445292" cy="1464899"/>
            <a:chOff x="7414530" y="2799683"/>
            <a:chExt cx="1927056" cy="1953199"/>
          </a:xfrm>
        </p:grpSpPr>
        <p:pic>
          <p:nvPicPr>
            <p:cNvPr id="15" name="Picture 14">
              <a:extLst>
                <a:ext uri="{FF2B5EF4-FFF2-40B4-BE49-F238E27FC236}">
                  <a16:creationId xmlns:a16="http://schemas.microsoft.com/office/drawing/2014/main" id="{EE89695D-704E-4318-BD37-0EDB3EC14DE1}"/>
                </a:ext>
              </a:extLst>
            </p:cNvPr>
            <p:cNvPicPr>
              <a:picLocks noChangeAspect="1"/>
            </p:cNvPicPr>
            <p:nvPr/>
          </p:nvPicPr>
          <p:blipFill rotWithShape="1">
            <a:blip r:embed="rId9"/>
            <a:srcRect l="14536" t="14158" r="14536" b="13951"/>
            <a:stretch/>
          </p:blipFill>
          <p:spPr>
            <a:xfrm>
              <a:off x="7414530" y="2799683"/>
              <a:ext cx="1927056" cy="1953199"/>
            </a:xfrm>
            <a:prstGeom prst="rect">
              <a:avLst/>
            </a:prstGeom>
          </p:spPr>
        </p:pic>
        <p:pic>
          <p:nvPicPr>
            <p:cNvPr id="16" name="Picture 15">
              <a:extLst>
                <a:ext uri="{FF2B5EF4-FFF2-40B4-BE49-F238E27FC236}">
                  <a16:creationId xmlns:a16="http://schemas.microsoft.com/office/drawing/2014/main" id="{C7EF4473-BC50-42E5-BDE6-CBC9A0B46341}"/>
                </a:ext>
              </a:extLst>
            </p:cNvPr>
            <p:cNvPicPr>
              <a:picLocks noChangeAspect="1"/>
            </p:cNvPicPr>
            <p:nvPr/>
          </p:nvPicPr>
          <p:blipFill rotWithShape="1">
            <a:blip r:embed="rId10">
              <a:extLst>
                <a:ext uri="{28A0092B-C50C-407E-A947-70E740481C1C}">
                  <a14:useLocalDpi xmlns:a14="http://schemas.microsoft.com/office/drawing/2010/main" val="0"/>
                </a:ext>
              </a:extLst>
            </a:blip>
            <a:srcRect l="17677" t="16431" r="16312" b="18315"/>
            <a:stretch/>
          </p:blipFill>
          <p:spPr>
            <a:xfrm>
              <a:off x="8279283" y="3676619"/>
              <a:ext cx="727343" cy="718993"/>
            </a:xfrm>
            <a:prstGeom prst="rect">
              <a:avLst/>
            </a:prstGeom>
          </p:spPr>
        </p:pic>
      </p:grpSp>
      <p:pic>
        <p:nvPicPr>
          <p:cNvPr id="17" name="Picture 16">
            <a:extLst>
              <a:ext uri="{FF2B5EF4-FFF2-40B4-BE49-F238E27FC236}">
                <a16:creationId xmlns:a16="http://schemas.microsoft.com/office/drawing/2014/main" id="{DBDB9871-94A4-48B2-9088-2003470B076C}"/>
              </a:ext>
            </a:extLst>
          </p:cNvPr>
          <p:cNvPicPr>
            <a:picLocks noChangeAspect="1"/>
          </p:cNvPicPr>
          <p:nvPr/>
        </p:nvPicPr>
        <p:blipFill rotWithShape="1">
          <a:blip r:embed="rId11">
            <a:extLst>
              <a:ext uri="{28A0092B-C50C-407E-A947-70E740481C1C}">
                <a14:useLocalDpi xmlns:a14="http://schemas.microsoft.com/office/drawing/2010/main" val="0"/>
              </a:ext>
            </a:extLst>
          </a:blip>
          <a:srcRect l="17946" t="22019" r="18215" b="22089"/>
          <a:stretch/>
        </p:blipFill>
        <p:spPr>
          <a:xfrm rot="10800000">
            <a:off x="6368842" y="3635733"/>
            <a:ext cx="1108364" cy="970403"/>
          </a:xfrm>
          <a:prstGeom prst="rect">
            <a:avLst/>
          </a:prstGeom>
        </p:spPr>
      </p:pic>
    </p:spTree>
    <p:extLst>
      <p:ext uri="{BB962C8B-B14F-4D97-AF65-F5344CB8AC3E}">
        <p14:creationId xmlns:p14="http://schemas.microsoft.com/office/powerpoint/2010/main" val="15155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1402193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81"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75BE7616-3B3B-4C34-9CC8-C024A36052FF}"/>
              </a:ext>
            </a:extLst>
          </p:cNvPr>
          <p:cNvSpPr txBox="1"/>
          <p:nvPr/>
        </p:nvSpPr>
        <p:spPr>
          <a:xfrm>
            <a:off x="362826" y="1682164"/>
            <a:ext cx="4056776" cy="3021340"/>
          </a:xfrm>
          <a:prstGeom prst="rect">
            <a:avLst/>
          </a:prstGeom>
          <a:noFill/>
        </p:spPr>
        <p:txBody>
          <a:bodyPr wrap="square" rtlCol="0">
            <a:spAutoFit/>
          </a:bodyPr>
          <a:lstStyle/>
          <a:p>
            <a:pPr marL="173736" indent="-173736" defTabSz="914378" fontAlgn="auto">
              <a:spcBef>
                <a:spcPts val="0"/>
              </a:spcBef>
              <a:spcAft>
                <a:spcPts val="300"/>
              </a:spcAft>
              <a:buClr>
                <a:srgbClr val="CC0000"/>
              </a:buClr>
              <a:buFont typeface="Arial" panose="020B0604020202020204" pitchFamily="34" charset="0"/>
              <a:buChar char="•"/>
            </a:pPr>
            <a:r>
              <a:rPr lang="en-US" sz="1400" dirty="0">
                <a:solidFill>
                  <a:srgbClr val="3E3E3E"/>
                </a:solidFill>
                <a:latin typeface="Arial"/>
              </a:rPr>
              <a:t>Program trading can exacerbate the impact of “flash crashes,” since many models are similarly programmed to respond to market scenarios, and do not place diverse or contrarian trades that could slow or reverse price action and volatility.  </a:t>
            </a:r>
          </a:p>
          <a:p>
            <a:pPr marL="173736" indent="-173736" defTabSz="914378" fontAlgn="auto">
              <a:spcBef>
                <a:spcPts val="0"/>
              </a:spcBef>
              <a:spcAft>
                <a:spcPts val="300"/>
              </a:spcAft>
              <a:buClr>
                <a:srgbClr val="CC0000"/>
              </a:buClr>
              <a:buFont typeface="Arial" panose="020B0604020202020204" pitchFamily="34" charset="0"/>
              <a:buChar char="•"/>
            </a:pPr>
            <a:r>
              <a:rPr lang="en-US" sz="1400" dirty="0">
                <a:solidFill>
                  <a:srgbClr val="3E3E3E"/>
                </a:solidFill>
                <a:latin typeface="Arial"/>
              </a:rPr>
              <a:t>The Flash Crash of 2010 where the Dow Jones Industrial Average fell over 9% in 36 minutes, losing an estimated $1 trillion in value, was attributed to </a:t>
            </a:r>
            <a:r>
              <a:rPr lang="en-US" sz="1400" dirty="0" err="1">
                <a:solidFill>
                  <a:srgbClr val="3E3E3E"/>
                </a:solidFill>
                <a:latin typeface="Arial"/>
              </a:rPr>
              <a:t>algo</a:t>
            </a:r>
            <a:r>
              <a:rPr lang="en-US" sz="1400" dirty="0">
                <a:solidFill>
                  <a:srgbClr val="3E3E3E"/>
                </a:solidFill>
                <a:latin typeface="Arial"/>
              </a:rPr>
              <a:t>-trading.</a:t>
            </a:r>
          </a:p>
          <a:p>
            <a:pPr marL="173736" indent="-173736" defTabSz="914378" fontAlgn="auto">
              <a:spcBef>
                <a:spcPts val="0"/>
              </a:spcBef>
              <a:spcAft>
                <a:spcPts val="300"/>
              </a:spcAft>
              <a:buClr>
                <a:srgbClr val="CC0000"/>
              </a:buClr>
              <a:buFont typeface="Arial" panose="020B0604020202020204" pitchFamily="34" charset="0"/>
              <a:buChar char="•"/>
            </a:pPr>
            <a:r>
              <a:rPr lang="en-US" sz="1400" dirty="0">
                <a:solidFill>
                  <a:srgbClr val="3E3E3E"/>
                </a:solidFill>
                <a:latin typeface="Arial"/>
              </a:rPr>
              <a:t>More recently, in January of this year, the Japanese Yen strengthened 4% against the U.S. Dollar in a matter of minutes (see chart).</a:t>
            </a: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Flash Crash</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Algorithmic Trading</a:t>
            </a:r>
          </a:p>
        </p:txBody>
      </p:sp>
      <p:pic>
        <p:nvPicPr>
          <p:cNvPr id="18" name="Picture 17">
            <a:extLst>
              <a:ext uri="{FF2B5EF4-FFF2-40B4-BE49-F238E27FC236}">
                <a16:creationId xmlns:a16="http://schemas.microsoft.com/office/drawing/2014/main" id="{2585E759-9FD2-4D0C-AD95-308BA272515A}"/>
              </a:ext>
            </a:extLst>
          </p:cNvPr>
          <p:cNvPicPr>
            <a:picLocks noChangeAspect="1"/>
          </p:cNvPicPr>
          <p:nvPr/>
        </p:nvPicPr>
        <p:blipFill>
          <a:blip r:embed="rId7"/>
          <a:stretch>
            <a:fillRect/>
          </a:stretch>
        </p:blipFill>
        <p:spPr>
          <a:xfrm>
            <a:off x="4724400" y="1682164"/>
            <a:ext cx="3976688" cy="2730164"/>
          </a:xfrm>
          <a:prstGeom prst="rect">
            <a:avLst/>
          </a:prstGeom>
        </p:spPr>
      </p:pic>
    </p:spTree>
    <p:extLst>
      <p:ext uri="{BB962C8B-B14F-4D97-AF65-F5344CB8AC3E}">
        <p14:creationId xmlns:p14="http://schemas.microsoft.com/office/powerpoint/2010/main" val="1098724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47532" y="2976568"/>
            <a:ext cx="5910146" cy="843308"/>
          </a:xfrm>
          <a:prstGeom prst="rect">
            <a:avLst/>
          </a:prstGeom>
          <a:noFill/>
        </p:spPr>
        <p:txBody>
          <a:bodyPr vert="horz" wrap="square" lIns="0" tIns="45720" rIns="4572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auto">
              <a:spcAft>
                <a:spcPts val="0"/>
              </a:spcAft>
              <a:buNone/>
              <a:defRPr/>
            </a:pPr>
            <a:r>
              <a:rPr lang="en-US" sz="2000" i="1" dirty="0">
                <a:solidFill>
                  <a:prstClr val="black"/>
                </a:solidFill>
                <a:latin typeface="Arial" panose="020B0604020202020204" pitchFamily="34" charset="0"/>
                <a:cs typeface="Arial" panose="020B0604020202020204" pitchFamily="34" charset="0"/>
              </a:rPr>
              <a:t>Foreign Exchange – Fintech</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777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272954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06"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Overview</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Fintech</a:t>
            </a:r>
          </a:p>
        </p:txBody>
      </p:sp>
      <p:sp>
        <p:nvSpPr>
          <p:cNvPr id="11" name="Rectangle 10">
            <a:extLst>
              <a:ext uri="{FF2B5EF4-FFF2-40B4-BE49-F238E27FC236}">
                <a16:creationId xmlns:a16="http://schemas.microsoft.com/office/drawing/2014/main" id="{D930F779-660B-4321-BB87-4BA89831FDB1}"/>
              </a:ext>
            </a:extLst>
          </p:cNvPr>
          <p:cNvSpPr/>
          <p:nvPr/>
        </p:nvSpPr>
        <p:spPr>
          <a:xfrm>
            <a:off x="463550" y="1581743"/>
            <a:ext cx="3933141" cy="369332"/>
          </a:xfrm>
          <a:prstGeom prst="rect">
            <a:avLst/>
          </a:prstGeom>
        </p:spPr>
        <p:txBody>
          <a:bodyPr wrap="square" lIns="0" rIns="0">
            <a:spAutoFit/>
          </a:bodyPr>
          <a:lstStyle/>
          <a:p>
            <a:pPr lvl="0"/>
            <a:r>
              <a:rPr lang="en-US" b="1" dirty="0">
                <a:solidFill>
                  <a:srgbClr val="CC0000"/>
                </a:solidFill>
              </a:rPr>
              <a:t>Who Are They?</a:t>
            </a:r>
          </a:p>
        </p:txBody>
      </p:sp>
      <p:sp>
        <p:nvSpPr>
          <p:cNvPr id="12" name="Rectangle 11">
            <a:extLst>
              <a:ext uri="{FF2B5EF4-FFF2-40B4-BE49-F238E27FC236}">
                <a16:creationId xmlns:a16="http://schemas.microsoft.com/office/drawing/2014/main" id="{98A59611-2FFA-42D3-A0E9-F4A461CC4E5A}"/>
              </a:ext>
            </a:extLst>
          </p:cNvPr>
          <p:cNvSpPr/>
          <p:nvPr/>
        </p:nvSpPr>
        <p:spPr>
          <a:xfrm>
            <a:off x="4732678" y="1581743"/>
            <a:ext cx="3933141" cy="369332"/>
          </a:xfrm>
          <a:prstGeom prst="rect">
            <a:avLst/>
          </a:prstGeom>
        </p:spPr>
        <p:txBody>
          <a:bodyPr wrap="square" lIns="0" rIns="0">
            <a:spAutoFit/>
          </a:bodyPr>
          <a:lstStyle/>
          <a:p>
            <a:pPr lvl="0"/>
            <a:r>
              <a:rPr lang="en-US" b="1" dirty="0">
                <a:solidFill>
                  <a:srgbClr val="CC0000"/>
                </a:solidFill>
              </a:rPr>
              <a:t>Why Now?</a:t>
            </a:r>
          </a:p>
        </p:txBody>
      </p:sp>
      <p:sp>
        <p:nvSpPr>
          <p:cNvPr id="13" name="Content Placeholder 2">
            <a:extLst>
              <a:ext uri="{FF2B5EF4-FFF2-40B4-BE49-F238E27FC236}">
                <a16:creationId xmlns:a16="http://schemas.microsoft.com/office/drawing/2014/main" id="{54BCC500-5B42-4204-B148-F401A475DAE0}"/>
              </a:ext>
            </a:extLst>
          </p:cNvPr>
          <p:cNvSpPr txBox="1">
            <a:spLocks/>
          </p:cNvSpPr>
          <p:nvPr/>
        </p:nvSpPr>
        <p:spPr>
          <a:xfrm>
            <a:off x="466535" y="2020037"/>
            <a:ext cx="3953065" cy="1813242"/>
          </a:xfrm>
          <a:prstGeom prst="rect">
            <a:avLst/>
          </a:prstGeom>
        </p:spPr>
        <p:txBody>
          <a:bodyPr vert="horz" lIns="0" tIns="0" rIns="0" bIns="0" rtlCol="0">
            <a:noAutofit/>
          </a:bodyPr>
          <a:lstStyle>
            <a:lvl1pPr marL="118872" indent="-118872" algn="l" defTabSz="914400" rtl="0" eaLnBrk="1" latinLnBrk="0" hangingPunct="1">
              <a:lnSpc>
                <a:spcPts val="1500"/>
              </a:lnSpc>
              <a:spcBef>
                <a:spcPts val="0"/>
              </a:spcBef>
              <a:spcAft>
                <a:spcPts val="600"/>
              </a:spcAft>
              <a:buClr>
                <a:srgbClr val="CC0000"/>
              </a:buClr>
              <a:buFont typeface="Arial" charset="0"/>
              <a:buChar char="•"/>
              <a:tabLst/>
              <a:defRPr sz="1200" b="0" i="0" kern="1200">
                <a:solidFill>
                  <a:srgbClr val="43474F"/>
                </a:solidFill>
                <a:latin typeface="Arial" charset="0"/>
                <a:ea typeface="Arial" charset="0"/>
                <a:cs typeface="Arial" charset="0"/>
              </a:defRPr>
            </a:lvl1pPr>
            <a:lvl2pPr marL="285750" indent="-171450" algn="l" defTabSz="914400" rtl="0" eaLnBrk="1" latinLnBrk="0" hangingPunct="1">
              <a:lnSpc>
                <a:spcPts val="1500"/>
              </a:lnSpc>
              <a:spcBef>
                <a:spcPts val="0"/>
              </a:spcBef>
              <a:spcAft>
                <a:spcPts val="600"/>
              </a:spcAft>
              <a:buClr>
                <a:srgbClr val="43474F"/>
              </a:buClr>
              <a:buFont typeface=".AppleSystemUIFont" charset="-120"/>
              <a:buChar char="–"/>
              <a:tabLst/>
              <a:defRPr sz="1100" b="0" i="0" kern="1200">
                <a:solidFill>
                  <a:srgbClr val="43474F"/>
                </a:solidFill>
                <a:latin typeface="Arial" charset="0"/>
                <a:ea typeface="Arial" charset="0"/>
                <a:cs typeface="Arial" charset="0"/>
              </a:defRPr>
            </a:lvl2pPr>
            <a:lvl3pPr marL="40005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50" b="0" i="0" kern="1200">
                <a:solidFill>
                  <a:srgbClr val="43474F"/>
                </a:solidFill>
                <a:latin typeface="Arial" charset="0"/>
                <a:ea typeface="Arial" charset="0"/>
                <a:cs typeface="Arial" charset="0"/>
              </a:defRPr>
            </a:lvl3pPr>
            <a:lvl4pPr marL="571500" indent="-171450" algn="l" defTabSz="914400" rtl="0" eaLnBrk="1" latinLnBrk="0" hangingPunct="1">
              <a:lnSpc>
                <a:spcPts val="1500"/>
              </a:lnSpc>
              <a:spcBef>
                <a:spcPts val="0"/>
              </a:spcBef>
              <a:spcAft>
                <a:spcPts val="600"/>
              </a:spcAft>
              <a:buClr>
                <a:srgbClr val="43474F"/>
              </a:buClr>
              <a:buFont typeface=".AppleSystemUIFont" charset="-120"/>
              <a:buChar char="–"/>
              <a:tabLst/>
              <a:defRPr sz="1000" b="0" i="0" kern="1200">
                <a:solidFill>
                  <a:srgbClr val="43474F"/>
                </a:solidFill>
                <a:latin typeface="Arial" charset="0"/>
                <a:ea typeface="Arial" charset="0"/>
                <a:cs typeface="Arial" charset="0"/>
              </a:defRPr>
            </a:lvl4pPr>
            <a:lvl5pPr marL="68580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00" b="0" i="0" kern="1200">
                <a:solidFill>
                  <a:srgbClr val="43474F"/>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US" sz="1400" dirty="0">
                <a:solidFill>
                  <a:srgbClr val="3E3E3E"/>
                </a:solidFill>
              </a:rPr>
              <a:t>Firms integrating modern-day technology to offer newer, faster, and more relevant financial services.</a:t>
            </a:r>
            <a:endParaRPr lang="en-US" sz="1200" dirty="0">
              <a:solidFill>
                <a:srgbClr val="3E3E3E"/>
              </a:solidFill>
            </a:endParaRPr>
          </a:p>
          <a:p>
            <a:pPr>
              <a:spcAft>
                <a:spcPts val="300"/>
              </a:spcAft>
            </a:pPr>
            <a:r>
              <a:rPr lang="en-US" sz="1400" dirty="0">
                <a:solidFill>
                  <a:srgbClr val="3E3E3E"/>
                </a:solidFill>
              </a:rPr>
              <a:t>Examples:</a:t>
            </a:r>
          </a:p>
          <a:p>
            <a:pPr lvl="1">
              <a:spcAft>
                <a:spcPts val="300"/>
              </a:spcAft>
            </a:pPr>
            <a:r>
              <a:rPr lang="en-US" sz="1200" dirty="0">
                <a:solidFill>
                  <a:srgbClr val="3E3E3E"/>
                </a:solidFill>
              </a:rPr>
              <a:t>Digital Lending / Credit </a:t>
            </a:r>
          </a:p>
          <a:p>
            <a:pPr lvl="1">
              <a:spcAft>
                <a:spcPts val="300"/>
              </a:spcAft>
            </a:pPr>
            <a:r>
              <a:rPr lang="en-US" sz="1200" dirty="0">
                <a:solidFill>
                  <a:srgbClr val="3E3E3E"/>
                </a:solidFill>
              </a:rPr>
              <a:t>Mobile Payments</a:t>
            </a:r>
          </a:p>
        </p:txBody>
      </p:sp>
      <p:sp>
        <p:nvSpPr>
          <p:cNvPr id="14" name="Content Placeholder 2">
            <a:extLst>
              <a:ext uri="{FF2B5EF4-FFF2-40B4-BE49-F238E27FC236}">
                <a16:creationId xmlns:a16="http://schemas.microsoft.com/office/drawing/2014/main" id="{108AAEBB-4C71-4C53-8B6E-79F9E750BDE7}"/>
              </a:ext>
            </a:extLst>
          </p:cNvPr>
          <p:cNvSpPr txBox="1">
            <a:spLocks/>
          </p:cNvSpPr>
          <p:nvPr/>
        </p:nvSpPr>
        <p:spPr>
          <a:xfrm>
            <a:off x="4713824" y="2020037"/>
            <a:ext cx="3826857" cy="2798852"/>
          </a:xfrm>
          <a:prstGeom prst="rect">
            <a:avLst/>
          </a:prstGeom>
        </p:spPr>
        <p:txBody>
          <a:bodyPr vert="horz" lIns="0" tIns="0" rIns="0" bIns="0" rtlCol="0">
            <a:noAutofit/>
          </a:bodyPr>
          <a:lstStyle>
            <a:lvl1pPr marL="118872" indent="-118872" algn="l" defTabSz="914400" rtl="0" eaLnBrk="1" latinLnBrk="0" hangingPunct="1">
              <a:lnSpc>
                <a:spcPts val="1500"/>
              </a:lnSpc>
              <a:spcBef>
                <a:spcPts val="0"/>
              </a:spcBef>
              <a:spcAft>
                <a:spcPts val="600"/>
              </a:spcAft>
              <a:buClr>
                <a:srgbClr val="CC0000"/>
              </a:buClr>
              <a:buFont typeface="Arial" charset="0"/>
              <a:buChar char="•"/>
              <a:tabLst/>
              <a:defRPr sz="1200" b="0" i="0" kern="1200">
                <a:solidFill>
                  <a:srgbClr val="43474F"/>
                </a:solidFill>
                <a:latin typeface="Arial" charset="0"/>
                <a:ea typeface="Arial" charset="0"/>
                <a:cs typeface="Arial" charset="0"/>
              </a:defRPr>
            </a:lvl1pPr>
            <a:lvl2pPr marL="285750" indent="-171450" algn="l" defTabSz="914400" rtl="0" eaLnBrk="1" latinLnBrk="0" hangingPunct="1">
              <a:lnSpc>
                <a:spcPts val="1500"/>
              </a:lnSpc>
              <a:spcBef>
                <a:spcPts val="0"/>
              </a:spcBef>
              <a:spcAft>
                <a:spcPts val="600"/>
              </a:spcAft>
              <a:buClr>
                <a:srgbClr val="43474F"/>
              </a:buClr>
              <a:buFont typeface=".AppleSystemUIFont" charset="-120"/>
              <a:buChar char="–"/>
              <a:tabLst/>
              <a:defRPr sz="1100" b="0" i="0" kern="1200">
                <a:solidFill>
                  <a:srgbClr val="43474F"/>
                </a:solidFill>
                <a:latin typeface="Arial" charset="0"/>
                <a:ea typeface="Arial" charset="0"/>
                <a:cs typeface="Arial" charset="0"/>
              </a:defRPr>
            </a:lvl2pPr>
            <a:lvl3pPr marL="40005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50" b="0" i="0" kern="1200">
                <a:solidFill>
                  <a:srgbClr val="43474F"/>
                </a:solidFill>
                <a:latin typeface="Arial" charset="0"/>
                <a:ea typeface="Arial" charset="0"/>
                <a:cs typeface="Arial" charset="0"/>
              </a:defRPr>
            </a:lvl3pPr>
            <a:lvl4pPr marL="571500" indent="-171450" algn="l" defTabSz="914400" rtl="0" eaLnBrk="1" latinLnBrk="0" hangingPunct="1">
              <a:lnSpc>
                <a:spcPts val="1500"/>
              </a:lnSpc>
              <a:spcBef>
                <a:spcPts val="0"/>
              </a:spcBef>
              <a:spcAft>
                <a:spcPts val="600"/>
              </a:spcAft>
              <a:buClr>
                <a:srgbClr val="43474F"/>
              </a:buClr>
              <a:buFont typeface=".AppleSystemUIFont" charset="-120"/>
              <a:buChar char="–"/>
              <a:tabLst/>
              <a:defRPr sz="1000" b="0" i="0" kern="1200">
                <a:solidFill>
                  <a:srgbClr val="43474F"/>
                </a:solidFill>
                <a:latin typeface="Arial" charset="0"/>
                <a:ea typeface="Arial" charset="0"/>
                <a:cs typeface="Arial" charset="0"/>
              </a:defRPr>
            </a:lvl4pPr>
            <a:lvl5pPr marL="68580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00" b="0" i="0" kern="1200">
                <a:solidFill>
                  <a:srgbClr val="43474F"/>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US" sz="1400" dirty="0">
                <a:solidFill>
                  <a:srgbClr val="3E3E3E"/>
                </a:solidFill>
              </a:rPr>
              <a:t>Stringent regulatory standards lead to a large discrepancy between:</a:t>
            </a:r>
          </a:p>
          <a:p>
            <a:pPr lvl="1">
              <a:spcAft>
                <a:spcPts val="300"/>
              </a:spcAft>
            </a:pPr>
            <a:r>
              <a:rPr lang="en-US" sz="1200" dirty="0">
                <a:solidFill>
                  <a:srgbClr val="3E3E3E"/>
                </a:solidFill>
              </a:rPr>
              <a:t>Current product offerings</a:t>
            </a:r>
          </a:p>
          <a:p>
            <a:pPr lvl="1">
              <a:spcAft>
                <a:spcPts val="300"/>
              </a:spcAft>
            </a:pPr>
            <a:r>
              <a:rPr lang="en-US" sz="1200" dirty="0">
                <a:solidFill>
                  <a:srgbClr val="3E3E3E"/>
                </a:solidFill>
              </a:rPr>
              <a:t>Capabilities for product offerings given 21</a:t>
            </a:r>
            <a:r>
              <a:rPr lang="en-US" sz="1200" baseline="30000" dirty="0">
                <a:solidFill>
                  <a:srgbClr val="3E3E3E"/>
                </a:solidFill>
              </a:rPr>
              <a:t>st</a:t>
            </a:r>
            <a:r>
              <a:rPr lang="en-US" sz="1200" dirty="0">
                <a:solidFill>
                  <a:srgbClr val="3E3E3E"/>
                </a:solidFill>
              </a:rPr>
              <a:t> century technology</a:t>
            </a:r>
          </a:p>
          <a:p>
            <a:pPr>
              <a:spcAft>
                <a:spcPts val="300"/>
              </a:spcAft>
            </a:pPr>
            <a:r>
              <a:rPr lang="en-US" sz="1400" dirty="0">
                <a:solidFill>
                  <a:srgbClr val="3E3E3E"/>
                </a:solidFill>
              </a:rPr>
              <a:t>No longer a question of ‘if’ </a:t>
            </a:r>
            <a:r>
              <a:rPr lang="en-US" sz="1400" dirty="0" err="1">
                <a:solidFill>
                  <a:srgbClr val="3E3E3E"/>
                </a:solidFill>
              </a:rPr>
              <a:t>Fintechs</a:t>
            </a:r>
            <a:r>
              <a:rPr lang="en-US" sz="1400" dirty="0">
                <a:solidFill>
                  <a:srgbClr val="3E3E3E"/>
                </a:solidFill>
              </a:rPr>
              <a:t> can provide value-add and now about finding the right ones to partner with.</a:t>
            </a:r>
          </a:p>
        </p:txBody>
      </p:sp>
      <p:cxnSp>
        <p:nvCxnSpPr>
          <p:cNvPr id="15" name="Straight Connector 14">
            <a:extLst>
              <a:ext uri="{FF2B5EF4-FFF2-40B4-BE49-F238E27FC236}">
                <a16:creationId xmlns:a16="http://schemas.microsoft.com/office/drawing/2014/main" id="{22CB56C4-E623-4164-9863-892FD5891A79}"/>
              </a:ext>
            </a:extLst>
          </p:cNvPr>
          <p:cNvCxnSpPr>
            <a:cxnSpLocks/>
          </p:cNvCxnSpPr>
          <p:nvPr/>
        </p:nvCxnSpPr>
        <p:spPr>
          <a:xfrm>
            <a:off x="4572000" y="1581743"/>
            <a:ext cx="0" cy="4809630"/>
          </a:xfrm>
          <a:prstGeom prst="line">
            <a:avLst/>
          </a:prstGeom>
          <a:ln w="6350">
            <a:solidFill>
              <a:srgbClr val="B4B4B4"/>
            </a:solidFill>
          </a:ln>
          <a:effectLst/>
        </p:spPr>
        <p:style>
          <a:lnRef idx="2">
            <a:schemeClr val="accent1"/>
          </a:lnRef>
          <a:fillRef idx="0">
            <a:schemeClr val="accent1"/>
          </a:fillRef>
          <a:effectRef idx="1">
            <a:schemeClr val="accent1"/>
          </a:effectRef>
          <a:fontRef idx="minor">
            <a:schemeClr val="tx1"/>
          </a:fontRef>
        </p:style>
      </p:cxnSp>
      <p:pic>
        <p:nvPicPr>
          <p:cNvPr id="16" name="Picture 6" descr="Image result for transferwise">
            <a:extLst>
              <a:ext uri="{FF2B5EF4-FFF2-40B4-BE49-F238E27FC236}">
                <a16:creationId xmlns:a16="http://schemas.microsoft.com/office/drawing/2014/main" id="{75DA6C5C-5ECF-404C-A7A0-7925C1F36E7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5143" b="34571"/>
          <a:stretch/>
        </p:blipFill>
        <p:spPr bwMode="auto">
          <a:xfrm>
            <a:off x="463550" y="5548972"/>
            <a:ext cx="2918298" cy="5143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mage result for currencies direct">
            <a:extLst>
              <a:ext uri="{FF2B5EF4-FFF2-40B4-BE49-F238E27FC236}">
                <a16:creationId xmlns:a16="http://schemas.microsoft.com/office/drawing/2014/main" id="{A40EE2E9-71E6-49F9-A859-5E42E89CB60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3261" b="24468"/>
          <a:stretch/>
        </p:blipFill>
        <p:spPr bwMode="auto">
          <a:xfrm>
            <a:off x="2171701" y="4876374"/>
            <a:ext cx="2248683" cy="6170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467980D-06A2-4D97-A621-054091031123}"/>
              </a:ext>
            </a:extLst>
          </p:cNvPr>
          <p:cNvPicPr>
            <a:picLocks noChangeAspect="1"/>
          </p:cNvPicPr>
          <p:nvPr/>
        </p:nvPicPr>
        <p:blipFill>
          <a:blip r:embed="rId9"/>
          <a:stretch>
            <a:fillRect/>
          </a:stretch>
        </p:blipFill>
        <p:spPr>
          <a:xfrm>
            <a:off x="592419" y="4401603"/>
            <a:ext cx="1791372" cy="419257"/>
          </a:xfrm>
          <a:prstGeom prst="rect">
            <a:avLst/>
          </a:prstGeom>
        </p:spPr>
      </p:pic>
      <p:pic>
        <p:nvPicPr>
          <p:cNvPr id="20" name="Picture 2" descr="Image result for lending club">
            <a:extLst>
              <a:ext uri="{FF2B5EF4-FFF2-40B4-BE49-F238E27FC236}">
                <a16:creationId xmlns:a16="http://schemas.microsoft.com/office/drawing/2014/main" id="{177F92DB-7317-4DED-AC11-2C75645F78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1347" y="3927557"/>
            <a:ext cx="2534960" cy="41853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D2732CC9-79ED-4F09-806F-AFB1FA7646C3}"/>
              </a:ext>
            </a:extLst>
          </p:cNvPr>
          <p:cNvGrpSpPr/>
          <p:nvPr/>
        </p:nvGrpSpPr>
        <p:grpSpPr>
          <a:xfrm>
            <a:off x="4735394" y="5042642"/>
            <a:ext cx="3944153" cy="986507"/>
            <a:chOff x="4876800" y="4986080"/>
            <a:chExt cx="3855291" cy="986507"/>
          </a:xfrm>
        </p:grpSpPr>
        <p:grpSp>
          <p:nvGrpSpPr>
            <p:cNvPr id="22" name="Group 21">
              <a:extLst>
                <a:ext uri="{FF2B5EF4-FFF2-40B4-BE49-F238E27FC236}">
                  <a16:creationId xmlns:a16="http://schemas.microsoft.com/office/drawing/2014/main" id="{5832A67C-EDD9-4EFE-BA3A-760E9E8A9E67}"/>
                </a:ext>
              </a:extLst>
            </p:cNvPr>
            <p:cNvGrpSpPr/>
            <p:nvPr/>
          </p:nvGrpSpPr>
          <p:grpSpPr>
            <a:xfrm>
              <a:off x="4876800" y="4986080"/>
              <a:ext cx="3855291" cy="986507"/>
              <a:chOff x="4876800" y="4986080"/>
              <a:chExt cx="3855291" cy="986507"/>
            </a:xfrm>
          </p:grpSpPr>
          <p:sp>
            <p:nvSpPr>
              <p:cNvPr id="24" name="Rectangle 23">
                <a:extLst>
                  <a:ext uri="{FF2B5EF4-FFF2-40B4-BE49-F238E27FC236}">
                    <a16:creationId xmlns:a16="http://schemas.microsoft.com/office/drawing/2014/main" id="{18C66BD0-490A-4370-B3C9-EA044ED697C7}"/>
                  </a:ext>
                </a:extLst>
              </p:cNvPr>
              <p:cNvSpPr/>
              <p:nvPr/>
            </p:nvSpPr>
            <p:spPr>
              <a:xfrm>
                <a:off x="4876800" y="4986080"/>
                <a:ext cx="3855291" cy="986507"/>
              </a:xfrm>
              <a:prstGeom prst="rect">
                <a:avLst/>
              </a:prstGeom>
              <a:solidFill>
                <a:srgbClr val="F0F0F0"/>
              </a:solidFill>
              <a:ln>
                <a:solidFill>
                  <a:srgbClr val="B4B4B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2FD2BAC-262B-4A2D-9FD0-13A67B9DCE4D}"/>
                  </a:ext>
                </a:extLst>
              </p:cNvPr>
              <p:cNvGrpSpPr/>
              <p:nvPr/>
            </p:nvGrpSpPr>
            <p:grpSpPr>
              <a:xfrm>
                <a:off x="4960226" y="4986081"/>
                <a:ext cx="3758442" cy="887565"/>
                <a:chOff x="4960226" y="4986081"/>
                <a:chExt cx="3758442" cy="887565"/>
              </a:xfrm>
            </p:grpSpPr>
            <p:sp>
              <p:nvSpPr>
                <p:cNvPr id="26" name="TextBox 25">
                  <a:extLst>
                    <a:ext uri="{FF2B5EF4-FFF2-40B4-BE49-F238E27FC236}">
                      <a16:creationId xmlns:a16="http://schemas.microsoft.com/office/drawing/2014/main" id="{201493D1-38C6-4F53-BC70-76C5ADE21B1E}"/>
                    </a:ext>
                  </a:extLst>
                </p:cNvPr>
                <p:cNvSpPr txBox="1"/>
                <p:nvPr/>
              </p:nvSpPr>
              <p:spPr>
                <a:xfrm>
                  <a:off x="4960226" y="4986081"/>
                  <a:ext cx="933126" cy="584775"/>
                </a:xfrm>
                <a:prstGeom prst="rect">
                  <a:avLst/>
                </a:prstGeom>
                <a:noFill/>
              </p:spPr>
              <p:txBody>
                <a:bodyPr wrap="square" lIns="0" rIns="0" rtlCol="0">
                  <a:spAutoFit/>
                </a:bodyPr>
                <a:lstStyle/>
                <a:p>
                  <a:pPr>
                    <a:spcAft>
                      <a:spcPts val="300"/>
                    </a:spcAft>
                    <a:buClr>
                      <a:srgbClr val="CC0000"/>
                    </a:buClr>
                  </a:pPr>
                  <a:r>
                    <a:rPr lang="en-US" sz="3200" b="1" dirty="0">
                      <a:solidFill>
                        <a:srgbClr val="CC0000"/>
                      </a:solidFill>
                    </a:rPr>
                    <a:t>81%</a:t>
                  </a:r>
                  <a:endParaRPr lang="en-US" sz="1400" dirty="0">
                    <a:solidFill>
                      <a:srgbClr val="CC0000"/>
                    </a:solidFill>
                  </a:endParaRPr>
                </a:p>
              </p:txBody>
            </p:sp>
            <p:sp>
              <p:nvSpPr>
                <p:cNvPr id="27" name="TextBox 26">
                  <a:extLst>
                    <a:ext uri="{FF2B5EF4-FFF2-40B4-BE49-F238E27FC236}">
                      <a16:creationId xmlns:a16="http://schemas.microsoft.com/office/drawing/2014/main" id="{BBED24C6-395A-4E2A-B8C7-A8B839EB6FA5}"/>
                    </a:ext>
                  </a:extLst>
                </p:cNvPr>
                <p:cNvSpPr txBox="1"/>
                <p:nvPr/>
              </p:nvSpPr>
              <p:spPr>
                <a:xfrm>
                  <a:off x="4960226" y="5411981"/>
                  <a:ext cx="3758442" cy="461665"/>
                </a:xfrm>
                <a:prstGeom prst="rect">
                  <a:avLst/>
                </a:prstGeom>
                <a:noFill/>
              </p:spPr>
              <p:txBody>
                <a:bodyPr wrap="square" lIns="0" rIns="0" rtlCol="0">
                  <a:spAutoFit/>
                </a:bodyPr>
                <a:lstStyle/>
                <a:p>
                  <a:r>
                    <a:rPr lang="en-US" sz="1200" b="1" dirty="0">
                      <a:solidFill>
                        <a:srgbClr val="3E3E3E"/>
                      </a:solidFill>
                    </a:rPr>
                    <a:t>the speed of technological change, more than any other industry sector</a:t>
                  </a:r>
                  <a:r>
                    <a:rPr lang="en-US" sz="1200" b="1" baseline="30000" dirty="0">
                      <a:solidFill>
                        <a:srgbClr val="3E3E3E"/>
                      </a:solidFill>
                    </a:rPr>
                    <a:t>1</a:t>
                  </a:r>
                  <a:r>
                    <a:rPr lang="en-US" sz="1200" b="1" dirty="0">
                      <a:solidFill>
                        <a:srgbClr val="3E3E3E"/>
                      </a:solidFill>
                    </a:rPr>
                    <a:t>.</a:t>
                  </a:r>
                </a:p>
              </p:txBody>
            </p:sp>
          </p:grpSp>
        </p:grpSp>
        <p:sp>
          <p:nvSpPr>
            <p:cNvPr id="23" name="TextBox 22">
              <a:extLst>
                <a:ext uri="{FF2B5EF4-FFF2-40B4-BE49-F238E27FC236}">
                  <a16:creationId xmlns:a16="http://schemas.microsoft.com/office/drawing/2014/main" id="{956D7EE6-6ABE-4D61-8761-C7E923AEDED5}"/>
                </a:ext>
              </a:extLst>
            </p:cNvPr>
            <p:cNvSpPr txBox="1"/>
            <p:nvPr/>
          </p:nvSpPr>
          <p:spPr>
            <a:xfrm>
              <a:off x="5807626" y="5235264"/>
              <a:ext cx="2911041" cy="276999"/>
            </a:xfrm>
            <a:prstGeom prst="rect">
              <a:avLst/>
            </a:prstGeom>
            <a:noFill/>
          </p:spPr>
          <p:txBody>
            <a:bodyPr wrap="square" lIns="0" rIns="0" rtlCol="0">
              <a:spAutoFit/>
            </a:bodyPr>
            <a:lstStyle/>
            <a:p>
              <a:r>
                <a:rPr lang="en-US" sz="1200" b="1" dirty="0">
                  <a:solidFill>
                    <a:srgbClr val="3E3E3E"/>
                  </a:solidFill>
                </a:rPr>
                <a:t>of banking CEOs are concerned about </a:t>
              </a:r>
            </a:p>
          </p:txBody>
        </p:sp>
      </p:grpSp>
      <p:sp>
        <p:nvSpPr>
          <p:cNvPr id="28" name="Text Box 4">
            <a:extLst>
              <a:ext uri="{FF2B5EF4-FFF2-40B4-BE49-F238E27FC236}">
                <a16:creationId xmlns:a16="http://schemas.microsoft.com/office/drawing/2014/main" id="{B5D0A0FC-7D11-47B0-800E-26897D1EB787}"/>
              </a:ext>
            </a:extLst>
          </p:cNvPr>
          <p:cNvSpPr txBox="1">
            <a:spLocks noChangeArrowheads="1"/>
          </p:cNvSpPr>
          <p:nvPr/>
        </p:nvSpPr>
        <p:spPr bwMode="auto">
          <a:xfrm>
            <a:off x="385122" y="6197515"/>
            <a:ext cx="3733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0" i="0" u="none" strike="noStrike" kern="0" cap="none" spc="0" normalizeH="0" baseline="0" noProof="0" dirty="0">
                <a:ln>
                  <a:noFill/>
                </a:ln>
                <a:solidFill>
                  <a:srgbClr val="3E3E3E"/>
                </a:solidFill>
                <a:effectLst/>
                <a:uLnTx/>
                <a:uFillTx/>
                <a:latin typeface="Arial" panose="020B0604020202020204" pitchFamily="34" charset="0"/>
              </a:rPr>
              <a:t>1) PwC’s 19</a:t>
            </a:r>
            <a:r>
              <a:rPr kumimoji="0" lang="en-US" altLang="en-US" sz="700" b="0" i="0" u="none" strike="noStrike" kern="0" cap="none" spc="0" normalizeH="0" baseline="30000" noProof="0" dirty="0">
                <a:ln>
                  <a:noFill/>
                </a:ln>
                <a:solidFill>
                  <a:srgbClr val="3E3E3E"/>
                </a:solidFill>
                <a:effectLst/>
                <a:uLnTx/>
                <a:uFillTx/>
                <a:latin typeface="Arial" panose="020B0604020202020204" pitchFamily="34" charset="0"/>
              </a:rPr>
              <a:t>th</a:t>
            </a:r>
            <a:r>
              <a:rPr kumimoji="0" lang="en-US" altLang="en-US" sz="700" b="0" i="0" u="none" strike="noStrike" kern="0" cap="none" spc="0" normalizeH="0" baseline="0" noProof="0" dirty="0">
                <a:ln>
                  <a:noFill/>
                </a:ln>
                <a:solidFill>
                  <a:srgbClr val="3E3E3E"/>
                </a:solidFill>
                <a:effectLst/>
                <a:uLnTx/>
                <a:uFillTx/>
                <a:latin typeface="Arial" panose="020B0604020202020204" pitchFamily="34" charset="0"/>
              </a:rPr>
              <a:t> Annual Global CEO Survey</a:t>
            </a:r>
          </a:p>
        </p:txBody>
      </p:sp>
    </p:spTree>
    <p:extLst>
      <p:ext uri="{BB962C8B-B14F-4D97-AF65-F5344CB8AC3E}">
        <p14:creationId xmlns:p14="http://schemas.microsoft.com/office/powerpoint/2010/main" val="428181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491356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31"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Risk Management Enhancements</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Fintech</a:t>
            </a:r>
          </a:p>
        </p:txBody>
      </p:sp>
      <p:sp>
        <p:nvSpPr>
          <p:cNvPr id="11" name="Rectangle 10">
            <a:extLst>
              <a:ext uri="{FF2B5EF4-FFF2-40B4-BE49-F238E27FC236}">
                <a16:creationId xmlns:a16="http://schemas.microsoft.com/office/drawing/2014/main" id="{B82CE31C-297F-4E1D-A0F9-BD48C04CBB67}"/>
              </a:ext>
            </a:extLst>
          </p:cNvPr>
          <p:cNvSpPr/>
          <p:nvPr/>
        </p:nvSpPr>
        <p:spPr>
          <a:xfrm>
            <a:off x="463550" y="1581743"/>
            <a:ext cx="3933141" cy="369332"/>
          </a:xfrm>
          <a:prstGeom prst="rect">
            <a:avLst/>
          </a:prstGeom>
        </p:spPr>
        <p:txBody>
          <a:bodyPr wrap="square" lIns="0" rIns="0">
            <a:spAutoFit/>
          </a:bodyPr>
          <a:lstStyle/>
          <a:p>
            <a:pPr lvl="0"/>
            <a:r>
              <a:rPr lang="en-US" b="1" dirty="0">
                <a:solidFill>
                  <a:srgbClr val="CC0000"/>
                </a:solidFill>
              </a:rPr>
              <a:t>Operational</a:t>
            </a:r>
          </a:p>
        </p:txBody>
      </p:sp>
      <p:sp>
        <p:nvSpPr>
          <p:cNvPr id="12" name="Rectangle 11">
            <a:extLst>
              <a:ext uri="{FF2B5EF4-FFF2-40B4-BE49-F238E27FC236}">
                <a16:creationId xmlns:a16="http://schemas.microsoft.com/office/drawing/2014/main" id="{4E9B8164-0750-4368-8F14-ECDFA0F1A33F}"/>
              </a:ext>
            </a:extLst>
          </p:cNvPr>
          <p:cNvSpPr/>
          <p:nvPr/>
        </p:nvSpPr>
        <p:spPr>
          <a:xfrm>
            <a:off x="4732678" y="1581743"/>
            <a:ext cx="3933141" cy="369332"/>
          </a:xfrm>
          <a:prstGeom prst="rect">
            <a:avLst/>
          </a:prstGeom>
        </p:spPr>
        <p:txBody>
          <a:bodyPr wrap="square" lIns="0" rIns="0">
            <a:spAutoFit/>
          </a:bodyPr>
          <a:lstStyle/>
          <a:p>
            <a:pPr lvl="0"/>
            <a:r>
              <a:rPr lang="en-US" b="1" dirty="0">
                <a:solidFill>
                  <a:srgbClr val="CC0000"/>
                </a:solidFill>
              </a:rPr>
              <a:t>Transactional</a:t>
            </a:r>
          </a:p>
        </p:txBody>
      </p:sp>
      <p:sp>
        <p:nvSpPr>
          <p:cNvPr id="13" name="Content Placeholder 2">
            <a:extLst>
              <a:ext uri="{FF2B5EF4-FFF2-40B4-BE49-F238E27FC236}">
                <a16:creationId xmlns:a16="http://schemas.microsoft.com/office/drawing/2014/main" id="{18B9B68F-769C-4185-9C8C-518A96C45103}"/>
              </a:ext>
            </a:extLst>
          </p:cNvPr>
          <p:cNvSpPr txBox="1">
            <a:spLocks/>
          </p:cNvSpPr>
          <p:nvPr/>
        </p:nvSpPr>
        <p:spPr>
          <a:xfrm>
            <a:off x="466535" y="2020036"/>
            <a:ext cx="3953065" cy="2886889"/>
          </a:xfrm>
          <a:prstGeom prst="rect">
            <a:avLst/>
          </a:prstGeom>
        </p:spPr>
        <p:txBody>
          <a:bodyPr vert="horz" lIns="0" tIns="0" rIns="0" bIns="0" rtlCol="0">
            <a:noAutofit/>
          </a:bodyPr>
          <a:lstStyle>
            <a:lvl1pPr marL="118872" indent="-118872" algn="l" defTabSz="914400" rtl="0" eaLnBrk="1" latinLnBrk="0" hangingPunct="1">
              <a:lnSpc>
                <a:spcPts val="1500"/>
              </a:lnSpc>
              <a:spcBef>
                <a:spcPts val="0"/>
              </a:spcBef>
              <a:spcAft>
                <a:spcPts val="600"/>
              </a:spcAft>
              <a:buClr>
                <a:srgbClr val="CC0000"/>
              </a:buClr>
              <a:buFont typeface="Arial" charset="0"/>
              <a:buChar char="•"/>
              <a:tabLst/>
              <a:defRPr sz="1200" b="0" i="0" kern="1200">
                <a:solidFill>
                  <a:srgbClr val="43474F"/>
                </a:solidFill>
                <a:latin typeface="Arial" charset="0"/>
                <a:ea typeface="Arial" charset="0"/>
                <a:cs typeface="Arial" charset="0"/>
              </a:defRPr>
            </a:lvl1pPr>
            <a:lvl2pPr marL="285750" indent="-171450" algn="l" defTabSz="914400" rtl="0" eaLnBrk="1" latinLnBrk="0" hangingPunct="1">
              <a:lnSpc>
                <a:spcPts val="1500"/>
              </a:lnSpc>
              <a:spcBef>
                <a:spcPts val="0"/>
              </a:spcBef>
              <a:spcAft>
                <a:spcPts val="600"/>
              </a:spcAft>
              <a:buClr>
                <a:srgbClr val="43474F"/>
              </a:buClr>
              <a:buFont typeface=".AppleSystemUIFont" charset="-120"/>
              <a:buChar char="–"/>
              <a:tabLst/>
              <a:defRPr sz="1100" b="0" i="0" kern="1200">
                <a:solidFill>
                  <a:srgbClr val="43474F"/>
                </a:solidFill>
                <a:latin typeface="Arial" charset="0"/>
                <a:ea typeface="Arial" charset="0"/>
                <a:cs typeface="Arial" charset="0"/>
              </a:defRPr>
            </a:lvl2pPr>
            <a:lvl3pPr marL="40005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50" b="0" i="0" kern="1200">
                <a:solidFill>
                  <a:srgbClr val="43474F"/>
                </a:solidFill>
                <a:latin typeface="Arial" charset="0"/>
                <a:ea typeface="Arial" charset="0"/>
                <a:cs typeface="Arial" charset="0"/>
              </a:defRPr>
            </a:lvl3pPr>
            <a:lvl4pPr marL="571500" indent="-171450" algn="l" defTabSz="914400" rtl="0" eaLnBrk="1" latinLnBrk="0" hangingPunct="1">
              <a:lnSpc>
                <a:spcPts val="1500"/>
              </a:lnSpc>
              <a:spcBef>
                <a:spcPts val="0"/>
              </a:spcBef>
              <a:spcAft>
                <a:spcPts val="600"/>
              </a:spcAft>
              <a:buClr>
                <a:srgbClr val="43474F"/>
              </a:buClr>
              <a:buFont typeface=".AppleSystemUIFont" charset="-120"/>
              <a:buChar char="–"/>
              <a:tabLst/>
              <a:defRPr sz="1000" b="0" i="0" kern="1200">
                <a:solidFill>
                  <a:srgbClr val="43474F"/>
                </a:solidFill>
                <a:latin typeface="Arial" charset="0"/>
                <a:ea typeface="Arial" charset="0"/>
                <a:cs typeface="Arial" charset="0"/>
              </a:defRPr>
            </a:lvl4pPr>
            <a:lvl5pPr marL="68580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00" b="0" i="0" kern="1200">
                <a:solidFill>
                  <a:srgbClr val="43474F"/>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302" indent="-130302" defTabSz="914378" fontAlgn="auto">
              <a:lnSpc>
                <a:spcPct val="100000"/>
              </a:lnSpc>
              <a:spcAft>
                <a:spcPts val="300"/>
              </a:spcAft>
              <a:buFont typeface="Arial" panose="020B0604020202020204" pitchFamily="34" charset="0"/>
              <a:buChar char="•"/>
            </a:pPr>
            <a:r>
              <a:rPr lang="en-US" sz="1400" dirty="0">
                <a:solidFill>
                  <a:srgbClr val="3E3E3E"/>
                </a:solidFill>
                <a:latin typeface="Arial"/>
              </a:rPr>
              <a:t>Impacts from automation:</a:t>
            </a:r>
          </a:p>
          <a:p>
            <a:pPr marL="240030" lvl="1" indent="-130302" defTabSz="914378" fontAlgn="auto">
              <a:lnSpc>
                <a:spcPct val="100000"/>
              </a:lnSpc>
              <a:spcAft>
                <a:spcPts val="300"/>
              </a:spcAft>
              <a:buClr>
                <a:srgbClr val="000000"/>
              </a:buClr>
              <a:buFont typeface="Arial" panose="020B0604020202020204" pitchFamily="34" charset="0"/>
              <a:buChar char="–"/>
            </a:pPr>
            <a:r>
              <a:rPr lang="en-US" sz="1400" dirty="0">
                <a:solidFill>
                  <a:srgbClr val="3E3E3E"/>
                </a:solidFill>
                <a:latin typeface="Arial"/>
              </a:rPr>
              <a:t>Decrease in human touch points.</a:t>
            </a:r>
          </a:p>
          <a:p>
            <a:pPr marL="240030" lvl="1" indent="-130302" defTabSz="914378" fontAlgn="auto">
              <a:lnSpc>
                <a:spcPct val="100000"/>
              </a:lnSpc>
              <a:spcAft>
                <a:spcPts val="300"/>
              </a:spcAft>
              <a:buClr>
                <a:srgbClr val="000000"/>
              </a:buClr>
              <a:buFont typeface="Arial" panose="020B0604020202020204" pitchFamily="34" charset="0"/>
              <a:buChar char="–"/>
            </a:pPr>
            <a:r>
              <a:rPr lang="en-US" sz="1400" dirty="0">
                <a:solidFill>
                  <a:srgbClr val="3E3E3E"/>
                </a:solidFill>
                <a:latin typeface="Arial"/>
              </a:rPr>
              <a:t>Increased visibility, control and security.</a:t>
            </a:r>
          </a:p>
          <a:p>
            <a:pPr marL="130302" indent="-130302" defTabSz="914378" fontAlgn="auto">
              <a:lnSpc>
                <a:spcPct val="100000"/>
              </a:lnSpc>
              <a:spcAft>
                <a:spcPts val="300"/>
              </a:spcAft>
              <a:buFont typeface="Arial" panose="020B0604020202020204" pitchFamily="34" charset="0"/>
              <a:buChar char="•"/>
            </a:pPr>
            <a:r>
              <a:rPr lang="en-US" sz="1400" dirty="0">
                <a:solidFill>
                  <a:srgbClr val="3E3E3E"/>
                </a:solidFill>
                <a:latin typeface="Arial"/>
              </a:rPr>
              <a:t>Integration with a client’s ERP system.</a:t>
            </a:r>
          </a:p>
          <a:p>
            <a:pPr marL="130302" indent="-130302" defTabSz="914378" fontAlgn="auto">
              <a:lnSpc>
                <a:spcPct val="100000"/>
              </a:lnSpc>
              <a:spcAft>
                <a:spcPts val="300"/>
              </a:spcAft>
              <a:buFont typeface="Arial" panose="020B0604020202020204" pitchFamily="34" charset="0"/>
              <a:buChar char="•"/>
            </a:pPr>
            <a:r>
              <a:rPr lang="en-US" sz="1400" dirty="0">
                <a:solidFill>
                  <a:srgbClr val="3E3E3E"/>
                </a:solidFill>
                <a:latin typeface="Arial"/>
              </a:rPr>
              <a:t>New, as well as improvements to existing, technological tools including:</a:t>
            </a:r>
          </a:p>
          <a:p>
            <a:pPr marL="240030" lvl="1" indent="-130302" defTabSz="914378" fontAlgn="auto">
              <a:lnSpc>
                <a:spcPct val="100000"/>
              </a:lnSpc>
              <a:spcAft>
                <a:spcPts val="300"/>
              </a:spcAft>
              <a:buClr>
                <a:srgbClr val="000000"/>
              </a:buClr>
              <a:buFont typeface="Arial" panose="020B0604020202020204" pitchFamily="34" charset="0"/>
              <a:buChar char="–"/>
            </a:pPr>
            <a:r>
              <a:rPr lang="en-US" sz="1400" dirty="0">
                <a:solidFill>
                  <a:srgbClr val="3E3E3E"/>
                </a:solidFill>
                <a:latin typeface="Arial"/>
              </a:rPr>
              <a:t>Merchant Co-op</a:t>
            </a:r>
          </a:p>
          <a:p>
            <a:pPr marL="240030" lvl="1" indent="-130302" defTabSz="914378" fontAlgn="auto">
              <a:lnSpc>
                <a:spcPct val="100000"/>
              </a:lnSpc>
              <a:spcAft>
                <a:spcPts val="300"/>
              </a:spcAft>
              <a:buClr>
                <a:srgbClr val="000000"/>
              </a:buClr>
              <a:buFont typeface="Arial" panose="020B0604020202020204" pitchFamily="34" charset="0"/>
              <a:buChar char="–"/>
            </a:pPr>
            <a:r>
              <a:rPr lang="en-US" sz="1400" dirty="0">
                <a:solidFill>
                  <a:srgbClr val="3E3E3E"/>
                </a:solidFill>
                <a:latin typeface="Arial"/>
              </a:rPr>
              <a:t>Tokenization</a:t>
            </a:r>
          </a:p>
          <a:p>
            <a:pPr marL="240030" lvl="1" indent="-130302" defTabSz="914378" fontAlgn="auto">
              <a:lnSpc>
                <a:spcPct val="100000"/>
              </a:lnSpc>
              <a:spcAft>
                <a:spcPts val="300"/>
              </a:spcAft>
              <a:buClr>
                <a:srgbClr val="000000"/>
              </a:buClr>
              <a:buFont typeface="Arial" panose="020B0604020202020204" pitchFamily="34" charset="0"/>
              <a:buChar char="–"/>
            </a:pPr>
            <a:r>
              <a:rPr lang="en-US" sz="1400" dirty="0">
                <a:solidFill>
                  <a:srgbClr val="3E3E3E"/>
                </a:solidFill>
                <a:latin typeface="Arial"/>
              </a:rPr>
              <a:t>Device Intelligence</a:t>
            </a:r>
          </a:p>
        </p:txBody>
      </p:sp>
      <p:sp>
        <p:nvSpPr>
          <p:cNvPr id="14" name="Content Placeholder 2">
            <a:extLst>
              <a:ext uri="{FF2B5EF4-FFF2-40B4-BE49-F238E27FC236}">
                <a16:creationId xmlns:a16="http://schemas.microsoft.com/office/drawing/2014/main" id="{A2F474E1-E768-4A07-9A31-FB7C9A7CC4A7}"/>
              </a:ext>
            </a:extLst>
          </p:cNvPr>
          <p:cNvSpPr txBox="1">
            <a:spLocks/>
          </p:cNvSpPr>
          <p:nvPr/>
        </p:nvSpPr>
        <p:spPr>
          <a:xfrm>
            <a:off x="4713824" y="2020037"/>
            <a:ext cx="3826857" cy="2798852"/>
          </a:xfrm>
          <a:prstGeom prst="rect">
            <a:avLst/>
          </a:prstGeom>
        </p:spPr>
        <p:txBody>
          <a:bodyPr vert="horz" lIns="0" tIns="0" rIns="0" bIns="0" rtlCol="0">
            <a:noAutofit/>
          </a:bodyPr>
          <a:lstStyle>
            <a:lvl1pPr marL="118872" indent="-118872" algn="l" defTabSz="914400" rtl="0" eaLnBrk="1" latinLnBrk="0" hangingPunct="1">
              <a:lnSpc>
                <a:spcPts val="1500"/>
              </a:lnSpc>
              <a:spcBef>
                <a:spcPts val="0"/>
              </a:spcBef>
              <a:spcAft>
                <a:spcPts val="600"/>
              </a:spcAft>
              <a:buClr>
                <a:srgbClr val="CC0000"/>
              </a:buClr>
              <a:buFont typeface="Arial" charset="0"/>
              <a:buChar char="•"/>
              <a:tabLst/>
              <a:defRPr sz="1200" b="0" i="0" kern="1200">
                <a:solidFill>
                  <a:srgbClr val="43474F"/>
                </a:solidFill>
                <a:latin typeface="Arial" charset="0"/>
                <a:ea typeface="Arial" charset="0"/>
                <a:cs typeface="Arial" charset="0"/>
              </a:defRPr>
            </a:lvl1pPr>
            <a:lvl2pPr marL="285750" indent="-171450" algn="l" defTabSz="914400" rtl="0" eaLnBrk="1" latinLnBrk="0" hangingPunct="1">
              <a:lnSpc>
                <a:spcPts val="1500"/>
              </a:lnSpc>
              <a:spcBef>
                <a:spcPts val="0"/>
              </a:spcBef>
              <a:spcAft>
                <a:spcPts val="600"/>
              </a:spcAft>
              <a:buClr>
                <a:srgbClr val="43474F"/>
              </a:buClr>
              <a:buFont typeface=".AppleSystemUIFont" charset="-120"/>
              <a:buChar char="–"/>
              <a:tabLst/>
              <a:defRPr sz="1100" b="0" i="0" kern="1200">
                <a:solidFill>
                  <a:srgbClr val="43474F"/>
                </a:solidFill>
                <a:latin typeface="Arial" charset="0"/>
                <a:ea typeface="Arial" charset="0"/>
                <a:cs typeface="Arial" charset="0"/>
              </a:defRPr>
            </a:lvl2pPr>
            <a:lvl3pPr marL="40005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50" b="0" i="0" kern="1200">
                <a:solidFill>
                  <a:srgbClr val="43474F"/>
                </a:solidFill>
                <a:latin typeface="Arial" charset="0"/>
                <a:ea typeface="Arial" charset="0"/>
                <a:cs typeface="Arial" charset="0"/>
              </a:defRPr>
            </a:lvl3pPr>
            <a:lvl4pPr marL="571500" indent="-171450" algn="l" defTabSz="914400" rtl="0" eaLnBrk="1" latinLnBrk="0" hangingPunct="1">
              <a:lnSpc>
                <a:spcPts val="1500"/>
              </a:lnSpc>
              <a:spcBef>
                <a:spcPts val="0"/>
              </a:spcBef>
              <a:spcAft>
                <a:spcPts val="600"/>
              </a:spcAft>
              <a:buClr>
                <a:srgbClr val="43474F"/>
              </a:buClr>
              <a:buFont typeface=".AppleSystemUIFont" charset="-120"/>
              <a:buChar char="–"/>
              <a:tabLst/>
              <a:defRPr sz="1000" b="0" i="0" kern="1200">
                <a:solidFill>
                  <a:srgbClr val="43474F"/>
                </a:solidFill>
                <a:latin typeface="Arial" charset="0"/>
                <a:ea typeface="Arial" charset="0"/>
                <a:cs typeface="Arial" charset="0"/>
              </a:defRPr>
            </a:lvl4pPr>
            <a:lvl5pPr marL="68580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00" b="0" i="0" kern="1200">
                <a:solidFill>
                  <a:srgbClr val="43474F"/>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736" indent="-173736" defTabSz="914378" fontAlgn="auto">
              <a:lnSpc>
                <a:spcPct val="100000"/>
              </a:lnSpc>
              <a:spcAft>
                <a:spcPts val="300"/>
              </a:spcAft>
              <a:buFont typeface="Arial" panose="020B0604020202020204" pitchFamily="34" charset="0"/>
              <a:buChar char="•"/>
            </a:pPr>
            <a:r>
              <a:rPr lang="en-US" sz="1400" dirty="0">
                <a:solidFill>
                  <a:srgbClr val="3E3E3E"/>
                </a:solidFill>
                <a:latin typeface="Arial"/>
              </a:rPr>
              <a:t>Allowing customers to constantly, and automatically, hedge their FX risk.</a:t>
            </a:r>
          </a:p>
          <a:p>
            <a:pPr marL="283464" lvl="1" indent="-173736" defTabSz="914378" fontAlgn="auto">
              <a:lnSpc>
                <a:spcPct val="100000"/>
              </a:lnSpc>
              <a:spcAft>
                <a:spcPts val="300"/>
              </a:spcAft>
              <a:buClr>
                <a:srgbClr val="000000"/>
              </a:buClr>
              <a:buFont typeface="Arial" panose="020B0604020202020204" pitchFamily="34" charset="0"/>
              <a:buChar char="–"/>
            </a:pPr>
            <a:r>
              <a:rPr lang="en-US" sz="1400" dirty="0">
                <a:solidFill>
                  <a:srgbClr val="3E3E3E"/>
                </a:solidFill>
                <a:latin typeface="Arial"/>
              </a:rPr>
              <a:t>Post-geopolitical event adjustment can be significantly reduced.</a:t>
            </a:r>
          </a:p>
          <a:p>
            <a:pPr marL="173736" indent="-173736" defTabSz="914378" fontAlgn="auto">
              <a:lnSpc>
                <a:spcPct val="100000"/>
              </a:lnSpc>
              <a:spcAft>
                <a:spcPts val="300"/>
              </a:spcAft>
              <a:buFont typeface="Arial" panose="020B0604020202020204" pitchFamily="34" charset="0"/>
              <a:buChar char="•"/>
            </a:pPr>
            <a:r>
              <a:rPr lang="en-US" sz="1400" dirty="0">
                <a:solidFill>
                  <a:srgbClr val="3E3E3E"/>
                </a:solidFill>
                <a:latin typeface="Arial"/>
              </a:rPr>
              <a:t>Micro-hedging</a:t>
            </a:r>
          </a:p>
          <a:p>
            <a:pPr marL="173736" indent="-173736" defTabSz="914378" fontAlgn="auto">
              <a:lnSpc>
                <a:spcPct val="100000"/>
              </a:lnSpc>
              <a:spcAft>
                <a:spcPts val="300"/>
              </a:spcAft>
              <a:buFont typeface="Arial" panose="020B0604020202020204" pitchFamily="34" charset="0"/>
              <a:buChar char="•"/>
            </a:pPr>
            <a:r>
              <a:rPr lang="en-US" sz="1400" dirty="0">
                <a:solidFill>
                  <a:srgbClr val="3E3E3E"/>
                </a:solidFill>
                <a:latin typeface="Arial"/>
              </a:rPr>
              <a:t>Distributed Ledger Technology:</a:t>
            </a:r>
          </a:p>
        </p:txBody>
      </p:sp>
      <p:pic>
        <p:nvPicPr>
          <p:cNvPr id="16" name="Picture 4" descr="Distributed Ledger Technology Diagram">
            <a:extLst>
              <a:ext uri="{FF2B5EF4-FFF2-40B4-BE49-F238E27FC236}">
                <a16:creationId xmlns:a16="http://schemas.microsoft.com/office/drawing/2014/main" id="{BD259B62-AA10-4722-B3B9-F60A86BC64F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0928" t="8508" r="2268" b="19103"/>
          <a:stretch/>
        </p:blipFill>
        <p:spPr bwMode="auto">
          <a:xfrm>
            <a:off x="5488916" y="4058292"/>
            <a:ext cx="2514733" cy="1659718"/>
          </a:xfrm>
          <a:prstGeom prst="rect">
            <a:avLst/>
          </a:prstGeom>
          <a:noFill/>
          <a:ln w="12700">
            <a:solidFill>
              <a:srgbClr val="B4B4B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167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47532" y="2976568"/>
            <a:ext cx="5910146" cy="843308"/>
          </a:xfrm>
          <a:prstGeom prst="rect">
            <a:avLst/>
          </a:prstGeom>
          <a:noFill/>
        </p:spPr>
        <p:txBody>
          <a:bodyPr vert="horz" wrap="square" lIns="0" tIns="45720" rIns="4572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auto">
              <a:spcAft>
                <a:spcPts val="0"/>
              </a:spcAft>
              <a:buNone/>
              <a:defRPr/>
            </a:pPr>
            <a:r>
              <a:rPr lang="en-US" sz="2000" i="1" dirty="0">
                <a:solidFill>
                  <a:prstClr val="black"/>
                </a:solidFill>
                <a:latin typeface="Arial" panose="020B0604020202020204" pitchFamily="34" charset="0"/>
                <a:cs typeface="Arial" panose="020B0604020202020204" pitchFamily="34" charset="0"/>
              </a:rPr>
              <a:t>Foreign Exchange – Product Overview</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914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274B4-4C02-414B-BD04-E7D4B1617507}"/>
              </a:ext>
            </a:extLst>
          </p:cNvPr>
          <p:cNvPicPr>
            <a:picLocks noChangeAspect="1"/>
          </p:cNvPicPr>
          <p:nvPr/>
        </p:nvPicPr>
        <p:blipFill>
          <a:blip r:embed="rId2"/>
          <a:stretch>
            <a:fillRect/>
          </a:stretch>
        </p:blipFill>
        <p:spPr>
          <a:xfrm>
            <a:off x="465139" y="2133600"/>
            <a:ext cx="8232776" cy="2724150"/>
          </a:xfrm>
          <a:prstGeom prst="rect">
            <a:avLst/>
          </a:prstGeom>
        </p:spPr>
      </p:pic>
      <p:sp>
        <p:nvSpPr>
          <p:cNvPr id="4" name="TextBox 3">
            <a:extLst>
              <a:ext uri="{FF2B5EF4-FFF2-40B4-BE49-F238E27FC236}">
                <a16:creationId xmlns:a16="http://schemas.microsoft.com/office/drawing/2014/main" id="{66782CE9-DDAA-4B6C-9EEB-2C9E0F170D59}"/>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Tree>
    <p:extLst>
      <p:ext uri="{BB962C8B-B14F-4D97-AF65-F5344CB8AC3E}">
        <p14:creationId xmlns:p14="http://schemas.microsoft.com/office/powerpoint/2010/main" val="1958251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C45A147-2521-4F95-93F5-182228F0E9EA}"/>
              </a:ext>
            </a:extLst>
          </p:cNvPr>
          <p:cNvGraphicFramePr>
            <a:graphicFrameLocks noChangeAspect="1"/>
          </p:cNvGraphicFramePr>
          <p:nvPr>
            <p:custDataLst>
              <p:tags r:id="rId2"/>
            </p:custDataLst>
            <p:extLst>
              <p:ext uri="{D42A27DB-BD31-4B8C-83A1-F6EECF244321}">
                <p14:modId xmlns:p14="http://schemas.microsoft.com/office/powerpoint/2010/main" val="306726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50"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4DDF4F29-D428-4C40-B30D-1E316C8C54E7}"/>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4" name="Rectangle 83">
            <a:extLst>
              <a:ext uri="{FF2B5EF4-FFF2-40B4-BE49-F238E27FC236}">
                <a16:creationId xmlns:a16="http://schemas.microsoft.com/office/drawing/2014/main" id="{85D6E259-8DCB-41EB-ADB1-DF231D21014D}"/>
              </a:ext>
            </a:extLst>
          </p:cNvPr>
          <p:cNvSpPr/>
          <p:nvPr/>
        </p:nvSpPr>
        <p:spPr>
          <a:xfrm>
            <a:off x="465138" y="1973271"/>
            <a:ext cx="8235950" cy="4496092"/>
          </a:xfrm>
          <a:prstGeom prst="rect">
            <a:avLst/>
          </a:prstGeom>
          <a:solidFill>
            <a:srgbClr val="F2F5E3"/>
          </a:solidFill>
          <a:ln w="25400" cap="flat" cmpd="sng" algn="ctr">
            <a:noFill/>
            <a:prstDash val="solid"/>
          </a:ln>
          <a:effectLst/>
        </p:spPr>
        <p:txBody>
          <a:bodyPr lIns="0" rIns="45720" rtlCol="0" anchor="ctr"/>
          <a:lstStyle/>
          <a:p>
            <a:pPr marL="171450" marR="0" lvl="0" indent="-111125"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6D77735D-744B-4A09-8512-48A994834121}"/>
              </a:ext>
            </a:extLst>
          </p:cNvPr>
          <p:cNvSpPr/>
          <p:nvPr/>
        </p:nvSpPr>
        <p:spPr>
          <a:xfrm>
            <a:off x="1071124" y="3244602"/>
            <a:ext cx="3128512" cy="2316263"/>
          </a:xfrm>
          <a:prstGeom prst="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8D83E834-94DE-4F6E-9705-7968E422E8A7}"/>
              </a:ext>
            </a:extLst>
          </p:cNvPr>
          <p:cNvSpPr>
            <a:spLocks noGrp="1"/>
          </p:cNvSpPr>
          <p:nvPr>
            <p:ph type="body" sz="quarter" idx="14"/>
          </p:nvPr>
        </p:nvSpPr>
        <p:spPr>
          <a:xfrm>
            <a:off x="1776324" y="2184582"/>
            <a:ext cx="5613578" cy="330200"/>
          </a:xfrm>
        </p:spPr>
        <p:txBody>
          <a:bodyPr/>
          <a:lstStyle/>
          <a:p>
            <a:pPr algn="l"/>
            <a:r>
              <a:rPr lang="en-US" dirty="0"/>
              <a:t>Foreign Exchange Market Turnover by Instrument</a:t>
            </a:r>
          </a:p>
        </p:txBody>
      </p:sp>
      <p:sp>
        <p:nvSpPr>
          <p:cNvPr id="14" name="Rectangle 13">
            <a:extLst>
              <a:ext uri="{FF2B5EF4-FFF2-40B4-BE49-F238E27FC236}">
                <a16:creationId xmlns:a16="http://schemas.microsoft.com/office/drawing/2014/main" id="{425FD53B-6CAF-4696-8DBA-0FC96BBC6640}"/>
              </a:ext>
            </a:extLst>
          </p:cNvPr>
          <p:cNvSpPr/>
          <p:nvPr/>
        </p:nvSpPr>
        <p:spPr>
          <a:xfrm>
            <a:off x="1285988" y="2770343"/>
            <a:ext cx="3128511" cy="276999"/>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1464E"/>
                </a:solidFill>
                <a:effectLst/>
                <a:uLnTx/>
                <a:uFillTx/>
                <a:latin typeface="Arial" pitchFamily="34" charset="0"/>
                <a:ea typeface="+mn-ea"/>
                <a:cs typeface="+mn-cs"/>
              </a:rPr>
              <a:t>Net-net basis</a:t>
            </a:r>
            <a:r>
              <a:rPr kumimoji="0" lang="en-US" altLang="en-US" sz="1200" b="0" i="0" u="none" strike="noStrike" kern="1200" cap="none" spc="0" normalizeH="0" baseline="30000" noProof="0" dirty="0">
                <a:ln>
                  <a:noFill/>
                </a:ln>
                <a:solidFill>
                  <a:srgbClr val="41464E"/>
                </a:solidFill>
                <a:effectLst/>
                <a:uLnTx/>
                <a:uFillTx/>
                <a:latin typeface="Arial" pitchFamily="34" charset="0"/>
                <a:ea typeface="+mn-ea"/>
                <a:cs typeface="+mn-cs"/>
              </a:rPr>
              <a:t>1</a:t>
            </a:r>
            <a:r>
              <a:rPr kumimoji="0" lang="en-US" altLang="en-US" sz="1200" b="0" i="0" u="none" strike="noStrike" kern="1200" cap="none" spc="0" normalizeH="0" baseline="0" noProof="0" dirty="0">
                <a:ln>
                  <a:noFill/>
                </a:ln>
                <a:solidFill>
                  <a:srgbClr val="41464E"/>
                </a:solidFill>
                <a:effectLst/>
                <a:uLnTx/>
                <a:uFillTx/>
                <a:latin typeface="Arial" pitchFamily="34" charset="0"/>
                <a:ea typeface="+mn-ea"/>
                <a:cs typeface="+mn-cs"/>
              </a:rPr>
              <a:t>, daily averages in April</a:t>
            </a:r>
          </a:p>
        </p:txBody>
      </p:sp>
      <p:grpSp>
        <p:nvGrpSpPr>
          <p:cNvPr id="15" name="Group 14">
            <a:extLst>
              <a:ext uri="{FF2B5EF4-FFF2-40B4-BE49-F238E27FC236}">
                <a16:creationId xmlns:a16="http://schemas.microsoft.com/office/drawing/2014/main" id="{934C51C2-85EE-4C23-B430-3675421D93CE}"/>
              </a:ext>
            </a:extLst>
          </p:cNvPr>
          <p:cNvGrpSpPr/>
          <p:nvPr/>
        </p:nvGrpSpPr>
        <p:grpSpPr>
          <a:xfrm>
            <a:off x="576796" y="3213516"/>
            <a:ext cx="260008" cy="2474823"/>
            <a:chOff x="736437" y="2098718"/>
            <a:chExt cx="295279" cy="2258163"/>
          </a:xfrm>
        </p:grpSpPr>
        <p:sp>
          <p:nvSpPr>
            <p:cNvPr id="16" name="TextBox 15">
              <a:extLst>
                <a:ext uri="{FF2B5EF4-FFF2-40B4-BE49-F238E27FC236}">
                  <a16:creationId xmlns:a16="http://schemas.microsoft.com/office/drawing/2014/main" id="{C751F89A-41FC-4246-AEB5-03994F0E070D}"/>
                </a:ext>
              </a:extLst>
            </p:cNvPr>
            <p:cNvSpPr txBox="1"/>
            <p:nvPr/>
          </p:nvSpPr>
          <p:spPr>
            <a:xfrm>
              <a:off x="736437" y="3835695"/>
              <a:ext cx="295279" cy="231687"/>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41464E"/>
                  </a:solidFill>
                  <a:effectLst/>
                  <a:uLnTx/>
                  <a:uFillTx/>
                  <a:latin typeface="Arial" pitchFamily="34" charset="0"/>
                  <a:ea typeface="+mn-ea"/>
                  <a:cs typeface="+mn-cs"/>
                </a:rPr>
                <a:t>1</a:t>
              </a:r>
            </a:p>
          </p:txBody>
        </p:sp>
        <p:sp>
          <p:nvSpPr>
            <p:cNvPr id="17" name="TextBox 16">
              <a:extLst>
                <a:ext uri="{FF2B5EF4-FFF2-40B4-BE49-F238E27FC236}">
                  <a16:creationId xmlns:a16="http://schemas.microsoft.com/office/drawing/2014/main" id="{AB458FFB-EBC0-4B95-BD21-BBA026661589}"/>
                </a:ext>
              </a:extLst>
            </p:cNvPr>
            <p:cNvSpPr txBox="1"/>
            <p:nvPr/>
          </p:nvSpPr>
          <p:spPr>
            <a:xfrm>
              <a:off x="736437" y="3546199"/>
              <a:ext cx="295279" cy="231687"/>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41464E"/>
                  </a:solidFill>
                  <a:effectLst/>
                  <a:uLnTx/>
                  <a:uFillTx/>
                  <a:latin typeface="Arial" pitchFamily="34" charset="0"/>
                  <a:ea typeface="+mn-ea"/>
                  <a:cs typeface="+mn-cs"/>
                </a:rPr>
                <a:t>2</a:t>
              </a:r>
            </a:p>
          </p:txBody>
        </p:sp>
        <p:sp>
          <p:nvSpPr>
            <p:cNvPr id="18" name="TextBox 17">
              <a:extLst>
                <a:ext uri="{FF2B5EF4-FFF2-40B4-BE49-F238E27FC236}">
                  <a16:creationId xmlns:a16="http://schemas.microsoft.com/office/drawing/2014/main" id="{6C68A8BA-5F6B-4804-A9BE-9BC540E46C4B}"/>
                </a:ext>
              </a:extLst>
            </p:cNvPr>
            <p:cNvSpPr txBox="1"/>
            <p:nvPr/>
          </p:nvSpPr>
          <p:spPr>
            <a:xfrm>
              <a:off x="736437" y="3256703"/>
              <a:ext cx="295279" cy="231687"/>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41464E"/>
                  </a:solidFill>
                  <a:effectLst/>
                  <a:uLnTx/>
                  <a:uFillTx/>
                  <a:latin typeface="Arial" pitchFamily="34" charset="0"/>
                  <a:ea typeface="+mn-ea"/>
                  <a:cs typeface="+mn-cs"/>
                </a:rPr>
                <a:t>3</a:t>
              </a:r>
            </a:p>
          </p:txBody>
        </p:sp>
        <p:sp>
          <p:nvSpPr>
            <p:cNvPr id="19" name="TextBox 18">
              <a:extLst>
                <a:ext uri="{FF2B5EF4-FFF2-40B4-BE49-F238E27FC236}">
                  <a16:creationId xmlns:a16="http://schemas.microsoft.com/office/drawing/2014/main" id="{8A2FC3D3-F85B-4E50-B429-B658AA9C2D38}"/>
                </a:ext>
              </a:extLst>
            </p:cNvPr>
            <p:cNvSpPr txBox="1"/>
            <p:nvPr/>
          </p:nvSpPr>
          <p:spPr>
            <a:xfrm>
              <a:off x="736437" y="2967207"/>
              <a:ext cx="295279" cy="231687"/>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41464E"/>
                  </a:solidFill>
                  <a:effectLst/>
                  <a:uLnTx/>
                  <a:uFillTx/>
                  <a:latin typeface="Arial" pitchFamily="34" charset="0"/>
                  <a:ea typeface="+mn-ea"/>
                  <a:cs typeface="+mn-cs"/>
                </a:rPr>
                <a:t>4</a:t>
              </a:r>
            </a:p>
          </p:txBody>
        </p:sp>
        <p:sp>
          <p:nvSpPr>
            <p:cNvPr id="20" name="TextBox 19">
              <a:extLst>
                <a:ext uri="{FF2B5EF4-FFF2-40B4-BE49-F238E27FC236}">
                  <a16:creationId xmlns:a16="http://schemas.microsoft.com/office/drawing/2014/main" id="{EF7BBEA4-0A77-4274-BB28-3514328A5464}"/>
                </a:ext>
              </a:extLst>
            </p:cNvPr>
            <p:cNvSpPr txBox="1"/>
            <p:nvPr/>
          </p:nvSpPr>
          <p:spPr>
            <a:xfrm>
              <a:off x="736437" y="2677710"/>
              <a:ext cx="295279" cy="231687"/>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41464E"/>
                  </a:solidFill>
                  <a:effectLst/>
                  <a:uLnTx/>
                  <a:uFillTx/>
                  <a:latin typeface="Arial" pitchFamily="34" charset="0"/>
                  <a:ea typeface="+mn-ea"/>
                  <a:cs typeface="+mn-cs"/>
                </a:rPr>
                <a:t>5</a:t>
              </a:r>
            </a:p>
          </p:txBody>
        </p:sp>
        <p:sp>
          <p:nvSpPr>
            <p:cNvPr id="21" name="TextBox 20">
              <a:extLst>
                <a:ext uri="{FF2B5EF4-FFF2-40B4-BE49-F238E27FC236}">
                  <a16:creationId xmlns:a16="http://schemas.microsoft.com/office/drawing/2014/main" id="{C13FD00D-7F81-4AC4-8548-8D8EC6770EF8}"/>
                </a:ext>
              </a:extLst>
            </p:cNvPr>
            <p:cNvSpPr txBox="1"/>
            <p:nvPr/>
          </p:nvSpPr>
          <p:spPr>
            <a:xfrm>
              <a:off x="736437" y="4125194"/>
              <a:ext cx="295279" cy="231687"/>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41464E"/>
                  </a:solidFill>
                  <a:effectLst/>
                  <a:uLnTx/>
                  <a:uFillTx/>
                  <a:latin typeface="Arial" pitchFamily="34" charset="0"/>
                  <a:ea typeface="+mn-ea"/>
                  <a:cs typeface="+mn-cs"/>
                </a:rPr>
                <a:t>0</a:t>
              </a:r>
            </a:p>
          </p:txBody>
        </p:sp>
        <p:sp>
          <p:nvSpPr>
            <p:cNvPr id="22" name="TextBox 21">
              <a:extLst>
                <a:ext uri="{FF2B5EF4-FFF2-40B4-BE49-F238E27FC236}">
                  <a16:creationId xmlns:a16="http://schemas.microsoft.com/office/drawing/2014/main" id="{4CEEEC2A-29DD-4814-9BCC-F02F41E4392A}"/>
                </a:ext>
              </a:extLst>
            </p:cNvPr>
            <p:cNvSpPr txBox="1"/>
            <p:nvPr/>
          </p:nvSpPr>
          <p:spPr>
            <a:xfrm>
              <a:off x="736437" y="2388214"/>
              <a:ext cx="295279" cy="231687"/>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41464E"/>
                  </a:solidFill>
                  <a:effectLst/>
                  <a:uLnTx/>
                  <a:uFillTx/>
                  <a:latin typeface="Arial" pitchFamily="34" charset="0"/>
                  <a:ea typeface="+mn-ea"/>
                  <a:cs typeface="+mn-cs"/>
                </a:rPr>
                <a:t>6</a:t>
              </a:r>
            </a:p>
          </p:txBody>
        </p:sp>
        <p:sp>
          <p:nvSpPr>
            <p:cNvPr id="94" name="TextBox 93">
              <a:extLst>
                <a:ext uri="{FF2B5EF4-FFF2-40B4-BE49-F238E27FC236}">
                  <a16:creationId xmlns:a16="http://schemas.microsoft.com/office/drawing/2014/main" id="{A17DB1D1-0844-4D70-AB63-9D47CC4B697C}"/>
                </a:ext>
              </a:extLst>
            </p:cNvPr>
            <p:cNvSpPr txBox="1"/>
            <p:nvPr/>
          </p:nvSpPr>
          <p:spPr>
            <a:xfrm>
              <a:off x="736437" y="2098718"/>
              <a:ext cx="295279" cy="231687"/>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41464E"/>
                  </a:solidFill>
                  <a:effectLst/>
                  <a:uLnTx/>
                  <a:uFillTx/>
                  <a:latin typeface="Arial" pitchFamily="34" charset="0"/>
                  <a:ea typeface="+mn-ea"/>
                  <a:cs typeface="+mn-cs"/>
                </a:rPr>
                <a:t>7</a:t>
              </a:r>
            </a:p>
          </p:txBody>
        </p:sp>
      </p:grpSp>
      <p:grpSp>
        <p:nvGrpSpPr>
          <p:cNvPr id="27" name="Group 26">
            <a:extLst>
              <a:ext uri="{FF2B5EF4-FFF2-40B4-BE49-F238E27FC236}">
                <a16:creationId xmlns:a16="http://schemas.microsoft.com/office/drawing/2014/main" id="{825F3896-93C2-4E74-8B16-34959CFFC61F}"/>
              </a:ext>
            </a:extLst>
          </p:cNvPr>
          <p:cNvGrpSpPr/>
          <p:nvPr/>
        </p:nvGrpSpPr>
        <p:grpSpPr>
          <a:xfrm>
            <a:off x="1153829" y="5150821"/>
            <a:ext cx="264319" cy="280984"/>
            <a:chOff x="1511299" y="3808415"/>
            <a:chExt cx="264319" cy="447669"/>
          </a:xfrm>
        </p:grpSpPr>
        <p:sp>
          <p:nvSpPr>
            <p:cNvPr id="29" name="Rectangle 28">
              <a:extLst>
                <a:ext uri="{FF2B5EF4-FFF2-40B4-BE49-F238E27FC236}">
                  <a16:creationId xmlns:a16="http://schemas.microsoft.com/office/drawing/2014/main" id="{DBE1722A-8547-4A25-8F83-9B8DD3B13C85}"/>
                </a:ext>
              </a:extLst>
            </p:cNvPr>
            <p:cNvSpPr/>
            <p:nvPr/>
          </p:nvSpPr>
          <p:spPr>
            <a:xfrm>
              <a:off x="1511299" y="4117976"/>
              <a:ext cx="264319" cy="138108"/>
            </a:xfrm>
            <a:prstGeom prst="rect">
              <a:avLst/>
            </a:prstGeom>
            <a:solidFill>
              <a:srgbClr val="58585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B6F5D853-EA40-4B86-A5AE-8E1B35BF07EE}"/>
                </a:ext>
              </a:extLst>
            </p:cNvPr>
            <p:cNvSpPr/>
            <p:nvPr/>
          </p:nvSpPr>
          <p:spPr>
            <a:xfrm>
              <a:off x="1511299" y="4072256"/>
              <a:ext cx="264319" cy="45719"/>
            </a:xfrm>
            <a:prstGeom prst="rect">
              <a:avLst/>
            </a:prstGeom>
            <a:solidFill>
              <a:srgbClr val="E6E6E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0EEB1246-77F2-4E02-B015-F78451428CFC}"/>
                </a:ext>
              </a:extLst>
            </p:cNvPr>
            <p:cNvSpPr/>
            <p:nvPr/>
          </p:nvSpPr>
          <p:spPr>
            <a:xfrm>
              <a:off x="1511299" y="3860799"/>
              <a:ext cx="264319" cy="211455"/>
            </a:xfrm>
            <a:prstGeom prst="rect">
              <a:avLst/>
            </a:prstGeom>
            <a:solidFill>
              <a:srgbClr val="CC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371FD62D-58AF-428E-A8F2-553E6E5C8FF4}"/>
                </a:ext>
              </a:extLst>
            </p:cNvPr>
            <p:cNvSpPr/>
            <p:nvPr/>
          </p:nvSpPr>
          <p:spPr>
            <a:xfrm>
              <a:off x="1511299" y="3808415"/>
              <a:ext cx="264319" cy="52385"/>
            </a:xfrm>
            <a:prstGeom prst="rect">
              <a:avLst/>
            </a:prstGeom>
            <a:solidFill>
              <a:srgbClr val="C3C4C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sp>
        <p:nvSpPr>
          <p:cNvPr id="28" name="TextBox 27">
            <a:extLst>
              <a:ext uri="{FF2B5EF4-FFF2-40B4-BE49-F238E27FC236}">
                <a16:creationId xmlns:a16="http://schemas.microsoft.com/office/drawing/2014/main" id="{D9B335B0-9956-45C2-9263-EB295267FBD7}"/>
              </a:ext>
            </a:extLst>
          </p:cNvPr>
          <p:cNvSpPr txBox="1"/>
          <p:nvPr/>
        </p:nvSpPr>
        <p:spPr>
          <a:xfrm>
            <a:off x="1108696" y="5382564"/>
            <a:ext cx="35458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1464E"/>
                </a:solidFill>
                <a:effectLst/>
                <a:uLnTx/>
                <a:uFillTx/>
                <a:latin typeface="Arial"/>
                <a:ea typeface="+mn-ea"/>
                <a:cs typeface="+mn-cs"/>
              </a:rPr>
              <a:t>‘01</a:t>
            </a:r>
          </a:p>
        </p:txBody>
      </p:sp>
      <p:grpSp>
        <p:nvGrpSpPr>
          <p:cNvPr id="34" name="Group 33">
            <a:extLst>
              <a:ext uri="{FF2B5EF4-FFF2-40B4-BE49-F238E27FC236}">
                <a16:creationId xmlns:a16="http://schemas.microsoft.com/office/drawing/2014/main" id="{627AF136-2D99-4E3B-9B09-287B6376426C}"/>
              </a:ext>
            </a:extLst>
          </p:cNvPr>
          <p:cNvGrpSpPr/>
          <p:nvPr/>
        </p:nvGrpSpPr>
        <p:grpSpPr>
          <a:xfrm>
            <a:off x="1604439" y="4956829"/>
            <a:ext cx="265511" cy="474976"/>
            <a:chOff x="1949446" y="3570768"/>
            <a:chExt cx="265511" cy="685316"/>
          </a:xfrm>
        </p:grpSpPr>
        <p:sp>
          <p:nvSpPr>
            <p:cNvPr id="36" name="Rectangle 35">
              <a:extLst>
                <a:ext uri="{FF2B5EF4-FFF2-40B4-BE49-F238E27FC236}">
                  <a16:creationId xmlns:a16="http://schemas.microsoft.com/office/drawing/2014/main" id="{7E4F782A-4093-4C1E-B073-E8C20E8453E5}"/>
                </a:ext>
              </a:extLst>
            </p:cNvPr>
            <p:cNvSpPr/>
            <p:nvPr/>
          </p:nvSpPr>
          <p:spPr>
            <a:xfrm>
              <a:off x="1949446" y="3596959"/>
              <a:ext cx="265511" cy="45719"/>
            </a:xfrm>
            <a:prstGeom prst="rect">
              <a:avLst/>
            </a:prstGeom>
            <a:solidFill>
              <a:srgbClr val="C3F6F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8C28805D-2FDA-4499-A5D5-BC619EE8A36D}"/>
                </a:ext>
              </a:extLst>
            </p:cNvPr>
            <p:cNvSpPr/>
            <p:nvPr/>
          </p:nvSpPr>
          <p:spPr>
            <a:xfrm>
              <a:off x="1950638" y="4020818"/>
              <a:ext cx="264319" cy="235266"/>
            </a:xfrm>
            <a:prstGeom prst="rect">
              <a:avLst/>
            </a:prstGeom>
            <a:solidFill>
              <a:srgbClr val="58585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81FBEFEC-80CC-4648-A91A-C365E06016CD}"/>
                </a:ext>
              </a:extLst>
            </p:cNvPr>
            <p:cNvSpPr/>
            <p:nvPr/>
          </p:nvSpPr>
          <p:spPr>
            <a:xfrm>
              <a:off x="1950638" y="3975100"/>
              <a:ext cx="264319" cy="45719"/>
            </a:xfrm>
            <a:prstGeom prst="rect">
              <a:avLst/>
            </a:prstGeom>
            <a:solidFill>
              <a:srgbClr val="E6E6E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A68E1549-E898-4B5A-947D-B046FF1E0FAA}"/>
                </a:ext>
              </a:extLst>
            </p:cNvPr>
            <p:cNvSpPr/>
            <p:nvPr/>
          </p:nvSpPr>
          <p:spPr>
            <a:xfrm>
              <a:off x="1950638" y="3642679"/>
              <a:ext cx="264319" cy="332421"/>
            </a:xfrm>
            <a:prstGeom prst="rect">
              <a:avLst/>
            </a:prstGeom>
            <a:solidFill>
              <a:srgbClr val="CC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5084944C-5502-4925-BE75-3391E18E3C4B}"/>
                </a:ext>
              </a:extLst>
            </p:cNvPr>
            <p:cNvSpPr/>
            <p:nvPr/>
          </p:nvSpPr>
          <p:spPr>
            <a:xfrm>
              <a:off x="1950638" y="3570768"/>
              <a:ext cx="264319" cy="52385"/>
            </a:xfrm>
            <a:prstGeom prst="rect">
              <a:avLst/>
            </a:prstGeom>
            <a:solidFill>
              <a:srgbClr val="C3C4C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sp>
        <p:nvSpPr>
          <p:cNvPr id="35" name="TextBox 34">
            <a:extLst>
              <a:ext uri="{FF2B5EF4-FFF2-40B4-BE49-F238E27FC236}">
                <a16:creationId xmlns:a16="http://schemas.microsoft.com/office/drawing/2014/main" id="{4D4AD475-D81C-4553-9999-73A19495BDFE}"/>
              </a:ext>
            </a:extLst>
          </p:cNvPr>
          <p:cNvSpPr txBox="1"/>
          <p:nvPr/>
        </p:nvSpPr>
        <p:spPr>
          <a:xfrm>
            <a:off x="1559902" y="5382564"/>
            <a:ext cx="35458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1464E"/>
                </a:solidFill>
                <a:effectLst/>
                <a:uLnTx/>
                <a:uFillTx/>
                <a:latin typeface="Arial"/>
                <a:ea typeface="+mn-ea"/>
                <a:cs typeface="+mn-cs"/>
              </a:rPr>
              <a:t>‘04</a:t>
            </a:r>
          </a:p>
        </p:txBody>
      </p:sp>
      <p:grpSp>
        <p:nvGrpSpPr>
          <p:cNvPr id="42" name="Group 41">
            <a:extLst>
              <a:ext uri="{FF2B5EF4-FFF2-40B4-BE49-F238E27FC236}">
                <a16:creationId xmlns:a16="http://schemas.microsoft.com/office/drawing/2014/main" id="{47779F8C-43EC-4DAC-959F-39A9D0DBEFCF}"/>
              </a:ext>
            </a:extLst>
          </p:cNvPr>
          <p:cNvGrpSpPr/>
          <p:nvPr/>
        </p:nvGrpSpPr>
        <p:grpSpPr>
          <a:xfrm>
            <a:off x="2055645" y="4495087"/>
            <a:ext cx="265511" cy="936717"/>
            <a:chOff x="2642789" y="3104995"/>
            <a:chExt cx="265511" cy="1146333"/>
          </a:xfrm>
        </p:grpSpPr>
        <p:sp>
          <p:nvSpPr>
            <p:cNvPr id="44" name="Rectangle 43">
              <a:extLst>
                <a:ext uri="{FF2B5EF4-FFF2-40B4-BE49-F238E27FC236}">
                  <a16:creationId xmlns:a16="http://schemas.microsoft.com/office/drawing/2014/main" id="{1583CE06-0684-4940-830C-64237E89748E}"/>
                </a:ext>
              </a:extLst>
            </p:cNvPr>
            <p:cNvSpPr/>
            <p:nvPr/>
          </p:nvSpPr>
          <p:spPr>
            <a:xfrm>
              <a:off x="2642789" y="3129281"/>
              <a:ext cx="265511" cy="45719"/>
            </a:xfrm>
            <a:prstGeom prst="rect">
              <a:avLst/>
            </a:prstGeom>
            <a:solidFill>
              <a:srgbClr val="C3F6F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36860BF4-FEF0-49CB-8DFC-FF30854A28B0}"/>
                </a:ext>
              </a:extLst>
            </p:cNvPr>
            <p:cNvSpPr/>
            <p:nvPr/>
          </p:nvSpPr>
          <p:spPr>
            <a:xfrm>
              <a:off x="2643385" y="3901763"/>
              <a:ext cx="264319" cy="349565"/>
            </a:xfrm>
            <a:prstGeom prst="rect">
              <a:avLst/>
            </a:prstGeom>
            <a:solidFill>
              <a:srgbClr val="58585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83EBA22C-D3D3-4565-92A7-043218542EBC}"/>
                </a:ext>
              </a:extLst>
            </p:cNvPr>
            <p:cNvSpPr/>
            <p:nvPr/>
          </p:nvSpPr>
          <p:spPr>
            <a:xfrm>
              <a:off x="2643385" y="3175000"/>
              <a:ext cx="264319" cy="571500"/>
            </a:xfrm>
            <a:prstGeom prst="rect">
              <a:avLst/>
            </a:prstGeom>
            <a:solidFill>
              <a:srgbClr val="CC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981E751D-018B-41E7-82D7-D0FAD5B40357}"/>
                </a:ext>
              </a:extLst>
            </p:cNvPr>
            <p:cNvSpPr/>
            <p:nvPr/>
          </p:nvSpPr>
          <p:spPr>
            <a:xfrm>
              <a:off x="2643385" y="3104995"/>
              <a:ext cx="264319" cy="50957"/>
            </a:xfrm>
            <a:prstGeom prst="rect">
              <a:avLst/>
            </a:prstGeom>
            <a:solidFill>
              <a:srgbClr val="C3C4C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A6BC8BFC-66AB-47C4-A5BD-4F71924F6E79}"/>
                </a:ext>
              </a:extLst>
            </p:cNvPr>
            <p:cNvSpPr/>
            <p:nvPr/>
          </p:nvSpPr>
          <p:spPr>
            <a:xfrm>
              <a:off x="2643385" y="3746500"/>
              <a:ext cx="264319" cy="155263"/>
            </a:xfrm>
            <a:prstGeom prst="rect">
              <a:avLst/>
            </a:prstGeom>
            <a:solidFill>
              <a:srgbClr val="E6E6E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sp>
        <p:nvSpPr>
          <p:cNvPr id="43" name="TextBox 42">
            <a:extLst>
              <a:ext uri="{FF2B5EF4-FFF2-40B4-BE49-F238E27FC236}">
                <a16:creationId xmlns:a16="http://schemas.microsoft.com/office/drawing/2014/main" id="{589D24F1-36BE-4CA7-96E8-25B1180BD52D}"/>
              </a:ext>
            </a:extLst>
          </p:cNvPr>
          <p:cNvSpPr txBox="1"/>
          <p:nvPr/>
        </p:nvSpPr>
        <p:spPr>
          <a:xfrm>
            <a:off x="2011108" y="5382564"/>
            <a:ext cx="35458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1464E"/>
                </a:solidFill>
                <a:effectLst/>
                <a:uLnTx/>
                <a:uFillTx/>
                <a:latin typeface="Arial"/>
                <a:ea typeface="+mn-ea"/>
                <a:cs typeface="+mn-cs"/>
              </a:rPr>
              <a:t>‘07</a:t>
            </a:r>
          </a:p>
        </p:txBody>
      </p:sp>
      <p:grpSp>
        <p:nvGrpSpPr>
          <p:cNvPr id="50" name="Group 49">
            <a:extLst>
              <a:ext uri="{FF2B5EF4-FFF2-40B4-BE49-F238E27FC236}">
                <a16:creationId xmlns:a16="http://schemas.microsoft.com/office/drawing/2014/main" id="{31F2855A-D353-434D-837A-91479D6FC873}"/>
              </a:ext>
            </a:extLst>
          </p:cNvPr>
          <p:cNvGrpSpPr/>
          <p:nvPr/>
        </p:nvGrpSpPr>
        <p:grpSpPr>
          <a:xfrm>
            <a:off x="2506851" y="4318673"/>
            <a:ext cx="264915" cy="1113132"/>
            <a:chOff x="1334689" y="3116109"/>
            <a:chExt cx="264915" cy="1389220"/>
          </a:xfrm>
        </p:grpSpPr>
        <p:sp>
          <p:nvSpPr>
            <p:cNvPr id="52" name="Rectangle 51">
              <a:extLst>
                <a:ext uri="{FF2B5EF4-FFF2-40B4-BE49-F238E27FC236}">
                  <a16:creationId xmlns:a16="http://schemas.microsoft.com/office/drawing/2014/main" id="{408EA559-2613-4BFA-96B3-57E0D16B99D9}"/>
                </a:ext>
              </a:extLst>
            </p:cNvPr>
            <p:cNvSpPr/>
            <p:nvPr/>
          </p:nvSpPr>
          <p:spPr>
            <a:xfrm>
              <a:off x="1334690" y="3156694"/>
              <a:ext cx="262234" cy="45323"/>
            </a:xfrm>
            <a:prstGeom prst="rect">
              <a:avLst/>
            </a:prstGeom>
            <a:solidFill>
              <a:srgbClr val="C3F6F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C12F7B9F-BED3-4B47-94F4-0999E4E60151}"/>
                </a:ext>
              </a:extLst>
            </p:cNvPr>
            <p:cNvSpPr/>
            <p:nvPr/>
          </p:nvSpPr>
          <p:spPr>
            <a:xfrm>
              <a:off x="1335285" y="3974311"/>
              <a:ext cx="264319" cy="531018"/>
            </a:xfrm>
            <a:prstGeom prst="rect">
              <a:avLst/>
            </a:prstGeom>
            <a:solidFill>
              <a:srgbClr val="58585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FD6BE69B-B0D9-4E16-AA58-8A12103DB8A7}"/>
                </a:ext>
              </a:extLst>
            </p:cNvPr>
            <p:cNvSpPr/>
            <p:nvPr/>
          </p:nvSpPr>
          <p:spPr>
            <a:xfrm>
              <a:off x="1334689" y="3202778"/>
              <a:ext cx="264319" cy="621989"/>
            </a:xfrm>
            <a:prstGeom prst="rect">
              <a:avLst/>
            </a:prstGeom>
            <a:solidFill>
              <a:srgbClr val="CC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EE4F6DAA-8D26-4758-9D36-EC58CE00C473}"/>
                </a:ext>
              </a:extLst>
            </p:cNvPr>
            <p:cNvSpPr/>
            <p:nvPr/>
          </p:nvSpPr>
          <p:spPr>
            <a:xfrm>
              <a:off x="1334689" y="3116109"/>
              <a:ext cx="264319" cy="50957"/>
            </a:xfrm>
            <a:prstGeom prst="rect">
              <a:avLst/>
            </a:prstGeom>
            <a:solidFill>
              <a:srgbClr val="C3C4C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5B32D535-0231-4929-A8CD-EFC395440AF3}"/>
                </a:ext>
              </a:extLst>
            </p:cNvPr>
            <p:cNvSpPr/>
            <p:nvPr/>
          </p:nvSpPr>
          <p:spPr>
            <a:xfrm>
              <a:off x="1335285" y="3819047"/>
              <a:ext cx="264319" cy="155263"/>
            </a:xfrm>
            <a:prstGeom prst="rect">
              <a:avLst/>
            </a:prstGeom>
            <a:solidFill>
              <a:srgbClr val="E6E6E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sp>
        <p:nvSpPr>
          <p:cNvPr id="51" name="TextBox 50">
            <a:extLst>
              <a:ext uri="{FF2B5EF4-FFF2-40B4-BE49-F238E27FC236}">
                <a16:creationId xmlns:a16="http://schemas.microsoft.com/office/drawing/2014/main" id="{25671A91-850F-41AD-AFC4-B53AB30B9CB6}"/>
              </a:ext>
            </a:extLst>
          </p:cNvPr>
          <p:cNvSpPr txBox="1"/>
          <p:nvPr/>
        </p:nvSpPr>
        <p:spPr>
          <a:xfrm>
            <a:off x="2462314" y="5382564"/>
            <a:ext cx="35458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1464E"/>
                </a:solidFill>
                <a:effectLst/>
                <a:uLnTx/>
                <a:uFillTx/>
                <a:latin typeface="Arial"/>
                <a:ea typeface="+mn-ea"/>
                <a:cs typeface="+mn-cs"/>
              </a:rPr>
              <a:t>‘10</a:t>
            </a:r>
          </a:p>
        </p:txBody>
      </p:sp>
      <p:grpSp>
        <p:nvGrpSpPr>
          <p:cNvPr id="58" name="Group 57">
            <a:extLst>
              <a:ext uri="{FF2B5EF4-FFF2-40B4-BE49-F238E27FC236}">
                <a16:creationId xmlns:a16="http://schemas.microsoft.com/office/drawing/2014/main" id="{EE712523-0799-45C0-9138-DC354D82BC19}"/>
              </a:ext>
            </a:extLst>
          </p:cNvPr>
          <p:cNvGrpSpPr/>
          <p:nvPr/>
        </p:nvGrpSpPr>
        <p:grpSpPr>
          <a:xfrm>
            <a:off x="2955974" y="4027897"/>
            <a:ext cx="265511" cy="1403907"/>
            <a:chOff x="1714500" y="2643183"/>
            <a:chExt cx="265511" cy="1867855"/>
          </a:xfrm>
        </p:grpSpPr>
        <p:sp>
          <p:nvSpPr>
            <p:cNvPr id="60" name="Rectangle 59">
              <a:extLst>
                <a:ext uri="{FF2B5EF4-FFF2-40B4-BE49-F238E27FC236}">
                  <a16:creationId xmlns:a16="http://schemas.microsoft.com/office/drawing/2014/main" id="{8ADA8EB9-7EDE-4A57-8204-4B7C1EEE1709}"/>
                </a:ext>
              </a:extLst>
            </p:cNvPr>
            <p:cNvSpPr/>
            <p:nvPr/>
          </p:nvSpPr>
          <p:spPr>
            <a:xfrm>
              <a:off x="1714500" y="2764155"/>
              <a:ext cx="265511" cy="45719"/>
            </a:xfrm>
            <a:prstGeom prst="rect">
              <a:avLst/>
            </a:prstGeom>
            <a:solidFill>
              <a:srgbClr val="C3F6F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E15EC769-6993-46D6-AFCC-DBBAA456CEBF}"/>
                </a:ext>
              </a:extLst>
            </p:cNvPr>
            <p:cNvSpPr/>
            <p:nvPr/>
          </p:nvSpPr>
          <p:spPr>
            <a:xfrm>
              <a:off x="1715692" y="3809045"/>
              <a:ext cx="264319" cy="701993"/>
            </a:xfrm>
            <a:prstGeom prst="rect">
              <a:avLst/>
            </a:prstGeom>
            <a:solidFill>
              <a:srgbClr val="58585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D8010031-5CAB-421A-BAE7-DD90839D2126}"/>
                </a:ext>
              </a:extLst>
            </p:cNvPr>
            <p:cNvSpPr/>
            <p:nvPr/>
          </p:nvSpPr>
          <p:spPr>
            <a:xfrm>
              <a:off x="1715096" y="2809875"/>
              <a:ext cx="264319" cy="733425"/>
            </a:xfrm>
            <a:prstGeom prst="rect">
              <a:avLst/>
            </a:prstGeom>
            <a:solidFill>
              <a:srgbClr val="CC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782D33EE-96EA-49D6-A725-7F59BBFD3EEC}"/>
                </a:ext>
              </a:extLst>
            </p:cNvPr>
            <p:cNvSpPr/>
            <p:nvPr/>
          </p:nvSpPr>
          <p:spPr>
            <a:xfrm>
              <a:off x="1714500" y="2643183"/>
              <a:ext cx="264319" cy="144466"/>
            </a:xfrm>
            <a:prstGeom prst="rect">
              <a:avLst/>
            </a:prstGeom>
            <a:solidFill>
              <a:srgbClr val="C3C4C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BEC9B471-8B4F-4C32-840B-A50603B41DD9}"/>
                </a:ext>
              </a:extLst>
            </p:cNvPr>
            <p:cNvSpPr/>
            <p:nvPr/>
          </p:nvSpPr>
          <p:spPr>
            <a:xfrm>
              <a:off x="1715692" y="3543301"/>
              <a:ext cx="264319" cy="266696"/>
            </a:xfrm>
            <a:prstGeom prst="rect">
              <a:avLst/>
            </a:prstGeom>
            <a:solidFill>
              <a:srgbClr val="E6E6E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sp>
        <p:nvSpPr>
          <p:cNvPr id="59" name="TextBox 58">
            <a:extLst>
              <a:ext uri="{FF2B5EF4-FFF2-40B4-BE49-F238E27FC236}">
                <a16:creationId xmlns:a16="http://schemas.microsoft.com/office/drawing/2014/main" id="{D804EF94-2702-4F7E-99D6-4140F2A2734A}"/>
              </a:ext>
            </a:extLst>
          </p:cNvPr>
          <p:cNvSpPr txBox="1"/>
          <p:nvPr/>
        </p:nvSpPr>
        <p:spPr>
          <a:xfrm>
            <a:off x="2913520" y="5382564"/>
            <a:ext cx="35458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1464E"/>
                </a:solidFill>
                <a:effectLst/>
                <a:uLnTx/>
                <a:uFillTx/>
                <a:latin typeface="Arial"/>
                <a:ea typeface="+mn-ea"/>
                <a:cs typeface="+mn-cs"/>
              </a:rPr>
              <a:t>‘13</a:t>
            </a:r>
          </a:p>
        </p:txBody>
      </p:sp>
      <p:grpSp>
        <p:nvGrpSpPr>
          <p:cNvPr id="10" name="Group 9">
            <a:extLst>
              <a:ext uri="{FF2B5EF4-FFF2-40B4-BE49-F238E27FC236}">
                <a16:creationId xmlns:a16="http://schemas.microsoft.com/office/drawing/2014/main" id="{779530A4-5F21-44C9-9D83-0C5F274D6A6B}"/>
              </a:ext>
            </a:extLst>
          </p:cNvPr>
          <p:cNvGrpSpPr/>
          <p:nvPr/>
        </p:nvGrpSpPr>
        <p:grpSpPr>
          <a:xfrm>
            <a:off x="3815933" y="3500032"/>
            <a:ext cx="354585" cy="2128753"/>
            <a:chOff x="3815933" y="3500032"/>
            <a:chExt cx="354585" cy="2128753"/>
          </a:xfrm>
        </p:grpSpPr>
        <p:sp>
          <p:nvSpPr>
            <p:cNvPr id="92" name="Rectangle 91">
              <a:extLst>
                <a:ext uri="{FF2B5EF4-FFF2-40B4-BE49-F238E27FC236}">
                  <a16:creationId xmlns:a16="http://schemas.microsoft.com/office/drawing/2014/main" id="{4FFFEB58-F4E2-4A4A-92CC-6B2E8172304B}"/>
                </a:ext>
              </a:extLst>
            </p:cNvPr>
            <p:cNvSpPr/>
            <p:nvPr/>
          </p:nvSpPr>
          <p:spPr>
            <a:xfrm>
              <a:off x="3861660" y="3649089"/>
              <a:ext cx="263130" cy="77466"/>
            </a:xfrm>
            <a:prstGeom prst="rect">
              <a:avLst/>
            </a:prstGeom>
            <a:solidFill>
              <a:srgbClr val="C3F6F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3095D717-AC90-403F-A13C-124F7BA120B0}"/>
                </a:ext>
              </a:extLst>
            </p:cNvPr>
            <p:cNvGrpSpPr/>
            <p:nvPr/>
          </p:nvGrpSpPr>
          <p:grpSpPr>
            <a:xfrm>
              <a:off x="3815933" y="3500032"/>
              <a:ext cx="354585" cy="2128753"/>
              <a:chOff x="3850912" y="3500032"/>
              <a:chExt cx="354585" cy="2128753"/>
            </a:xfrm>
          </p:grpSpPr>
          <p:grpSp>
            <p:nvGrpSpPr>
              <p:cNvPr id="66" name="Group 65">
                <a:extLst>
                  <a:ext uri="{FF2B5EF4-FFF2-40B4-BE49-F238E27FC236}">
                    <a16:creationId xmlns:a16="http://schemas.microsoft.com/office/drawing/2014/main" id="{6ACE3671-329C-4DF4-96CA-6A8FE643EA26}"/>
                  </a:ext>
                </a:extLst>
              </p:cNvPr>
              <p:cNvGrpSpPr/>
              <p:nvPr/>
            </p:nvGrpSpPr>
            <p:grpSpPr>
              <a:xfrm>
                <a:off x="3893366" y="3500032"/>
                <a:ext cx="266998" cy="1931773"/>
                <a:chOff x="1714500" y="2738132"/>
                <a:chExt cx="266998" cy="1772906"/>
              </a:xfrm>
            </p:grpSpPr>
            <p:sp>
              <p:nvSpPr>
                <p:cNvPr id="68" name="Rectangle 67">
                  <a:extLst>
                    <a:ext uri="{FF2B5EF4-FFF2-40B4-BE49-F238E27FC236}">
                      <a16:creationId xmlns:a16="http://schemas.microsoft.com/office/drawing/2014/main" id="{9B115958-F8C2-4954-9021-1050541D0945}"/>
                    </a:ext>
                  </a:extLst>
                </p:cNvPr>
                <p:cNvSpPr/>
                <p:nvPr/>
              </p:nvSpPr>
              <p:spPr>
                <a:xfrm>
                  <a:off x="1714500" y="2764155"/>
                  <a:ext cx="265511" cy="45719"/>
                </a:xfrm>
                <a:prstGeom prst="rect">
                  <a:avLst/>
                </a:prstGeom>
                <a:solidFill>
                  <a:srgbClr val="F3F6F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D0C52FA0-5055-4934-89CD-8FF7E96943D4}"/>
                    </a:ext>
                  </a:extLst>
                </p:cNvPr>
                <p:cNvSpPr/>
                <p:nvPr/>
              </p:nvSpPr>
              <p:spPr>
                <a:xfrm>
                  <a:off x="1717179" y="3902388"/>
                  <a:ext cx="264319" cy="608650"/>
                </a:xfrm>
                <a:prstGeom prst="rect">
                  <a:avLst/>
                </a:prstGeom>
                <a:solidFill>
                  <a:srgbClr val="58585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73BF7DDC-F925-4C13-9D67-9D0ACE5B3E07}"/>
                    </a:ext>
                  </a:extLst>
                </p:cNvPr>
                <p:cNvSpPr/>
                <p:nvPr/>
              </p:nvSpPr>
              <p:spPr>
                <a:xfrm>
                  <a:off x="1717477" y="2946026"/>
                  <a:ext cx="263723" cy="776816"/>
                </a:xfrm>
                <a:prstGeom prst="rect">
                  <a:avLst/>
                </a:prstGeom>
                <a:solidFill>
                  <a:srgbClr val="CC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580BA7DD-48E0-4FAF-97FF-EEF4424A5DE5}"/>
                    </a:ext>
                  </a:extLst>
                </p:cNvPr>
                <p:cNvSpPr/>
                <p:nvPr/>
              </p:nvSpPr>
              <p:spPr>
                <a:xfrm>
                  <a:off x="1717179" y="2738132"/>
                  <a:ext cx="264319" cy="143816"/>
                </a:xfrm>
                <a:prstGeom prst="rect">
                  <a:avLst/>
                </a:prstGeom>
                <a:solidFill>
                  <a:srgbClr val="C3C4C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FF231615-8F5E-4911-B396-FA3F12BC7661}"/>
                    </a:ext>
                  </a:extLst>
                </p:cNvPr>
                <p:cNvSpPr/>
                <p:nvPr/>
              </p:nvSpPr>
              <p:spPr>
                <a:xfrm>
                  <a:off x="1717179" y="3651356"/>
                  <a:ext cx="264319" cy="251032"/>
                </a:xfrm>
                <a:prstGeom prst="rect">
                  <a:avLst/>
                </a:prstGeom>
                <a:solidFill>
                  <a:srgbClr val="E6E6E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sp>
            <p:nvSpPr>
              <p:cNvPr id="67" name="TextBox 66">
                <a:extLst>
                  <a:ext uri="{FF2B5EF4-FFF2-40B4-BE49-F238E27FC236}">
                    <a16:creationId xmlns:a16="http://schemas.microsoft.com/office/drawing/2014/main" id="{8D30BF6E-5B01-49AA-BC35-E5C39F2488C9}"/>
                  </a:ext>
                </a:extLst>
              </p:cNvPr>
              <p:cNvSpPr txBox="1"/>
              <p:nvPr/>
            </p:nvSpPr>
            <p:spPr>
              <a:xfrm>
                <a:off x="3850912" y="5382564"/>
                <a:ext cx="354585"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1464E"/>
                    </a:solidFill>
                    <a:effectLst/>
                    <a:uLnTx/>
                    <a:uFillTx/>
                    <a:latin typeface="Arial"/>
                    <a:ea typeface="+mn-ea"/>
                    <a:cs typeface="+mn-cs"/>
                  </a:rPr>
                  <a:t>‘19</a:t>
                </a:r>
              </a:p>
            </p:txBody>
          </p:sp>
        </p:grpSp>
      </p:grpSp>
      <p:grpSp>
        <p:nvGrpSpPr>
          <p:cNvPr id="73" name="Group 72">
            <a:extLst>
              <a:ext uri="{FF2B5EF4-FFF2-40B4-BE49-F238E27FC236}">
                <a16:creationId xmlns:a16="http://schemas.microsoft.com/office/drawing/2014/main" id="{5F373670-E74C-436D-A663-090C7D01AFB9}"/>
              </a:ext>
            </a:extLst>
          </p:cNvPr>
          <p:cNvGrpSpPr/>
          <p:nvPr/>
        </p:nvGrpSpPr>
        <p:grpSpPr>
          <a:xfrm>
            <a:off x="2027690" y="5771679"/>
            <a:ext cx="5132081" cy="246221"/>
            <a:chOff x="3331203" y="4401468"/>
            <a:chExt cx="5132081" cy="246220"/>
          </a:xfrm>
        </p:grpSpPr>
        <p:sp>
          <p:nvSpPr>
            <p:cNvPr id="74" name="Rectangle 73">
              <a:extLst>
                <a:ext uri="{FF2B5EF4-FFF2-40B4-BE49-F238E27FC236}">
                  <a16:creationId xmlns:a16="http://schemas.microsoft.com/office/drawing/2014/main" id="{5F7AC5BB-081E-4F84-A054-70492B92D4B3}"/>
                </a:ext>
              </a:extLst>
            </p:cNvPr>
            <p:cNvSpPr/>
            <p:nvPr/>
          </p:nvSpPr>
          <p:spPr>
            <a:xfrm>
              <a:off x="6043605" y="4466748"/>
              <a:ext cx="119742" cy="115660"/>
            </a:xfrm>
            <a:prstGeom prst="rect">
              <a:avLst/>
            </a:prstGeom>
            <a:solidFill>
              <a:srgbClr val="C3F6F4"/>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8139F9C2-E54A-40D2-8C8A-46BE114B6A68}"/>
                </a:ext>
              </a:extLst>
            </p:cNvPr>
            <p:cNvSpPr/>
            <p:nvPr/>
          </p:nvSpPr>
          <p:spPr>
            <a:xfrm>
              <a:off x="3331203" y="4465644"/>
              <a:ext cx="115136" cy="117869"/>
            </a:xfrm>
            <a:prstGeom prst="rect">
              <a:avLst/>
            </a:prstGeom>
            <a:solidFill>
              <a:srgbClr val="58585A"/>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06BE565C-97A1-473D-9E0A-63D737FD3A47}"/>
                </a:ext>
              </a:extLst>
            </p:cNvPr>
            <p:cNvSpPr/>
            <p:nvPr/>
          </p:nvSpPr>
          <p:spPr>
            <a:xfrm>
              <a:off x="5176042" y="4465644"/>
              <a:ext cx="119741" cy="117869"/>
            </a:xfrm>
            <a:prstGeom prst="rect">
              <a:avLst/>
            </a:prstGeom>
            <a:solidFill>
              <a:srgbClr val="CC0000"/>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7" name="Rectangle 76">
              <a:extLst>
                <a:ext uri="{FF2B5EF4-FFF2-40B4-BE49-F238E27FC236}">
                  <a16:creationId xmlns:a16="http://schemas.microsoft.com/office/drawing/2014/main" id="{0A39857E-F28D-41F0-969A-F3B1D8BAE456}"/>
                </a:ext>
              </a:extLst>
            </p:cNvPr>
            <p:cNvSpPr/>
            <p:nvPr/>
          </p:nvSpPr>
          <p:spPr>
            <a:xfrm>
              <a:off x="7322693" y="4465643"/>
              <a:ext cx="119507" cy="117870"/>
            </a:xfrm>
            <a:prstGeom prst="rect">
              <a:avLst/>
            </a:prstGeom>
            <a:solidFill>
              <a:srgbClr val="C3C4C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5BF11FAF-FFE5-40B5-959C-0F6828DEC178}"/>
                </a:ext>
              </a:extLst>
            </p:cNvPr>
            <p:cNvSpPr/>
            <p:nvPr/>
          </p:nvSpPr>
          <p:spPr>
            <a:xfrm>
              <a:off x="3906063" y="4464817"/>
              <a:ext cx="122529" cy="119522"/>
            </a:xfrm>
            <a:prstGeom prst="rect">
              <a:avLst/>
            </a:prstGeom>
            <a:solidFill>
              <a:srgbClr val="E6E6E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9" name="TextBox 78">
              <a:extLst>
                <a:ext uri="{FF2B5EF4-FFF2-40B4-BE49-F238E27FC236}">
                  <a16:creationId xmlns:a16="http://schemas.microsoft.com/office/drawing/2014/main" id="{BA90901C-CA20-4B22-847E-5C45E76C6624}"/>
                </a:ext>
              </a:extLst>
            </p:cNvPr>
            <p:cNvSpPr txBox="1"/>
            <p:nvPr/>
          </p:nvSpPr>
          <p:spPr>
            <a:xfrm>
              <a:off x="3396342" y="4401468"/>
              <a:ext cx="540806" cy="246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1464E"/>
                  </a:solidFill>
                  <a:effectLst/>
                  <a:uLnTx/>
                  <a:uFillTx/>
                  <a:latin typeface="Arial"/>
                  <a:ea typeface="+mn-ea"/>
                  <a:cs typeface="+mn-cs"/>
                </a:rPr>
                <a:t>Spot</a:t>
              </a:r>
            </a:p>
          </p:txBody>
        </p:sp>
        <p:sp>
          <p:nvSpPr>
            <p:cNvPr id="80" name="TextBox 79">
              <a:extLst>
                <a:ext uri="{FF2B5EF4-FFF2-40B4-BE49-F238E27FC236}">
                  <a16:creationId xmlns:a16="http://schemas.microsoft.com/office/drawing/2014/main" id="{FC2075BC-9DDC-4003-B538-C085DD6DA3B1}"/>
                </a:ext>
              </a:extLst>
            </p:cNvPr>
            <p:cNvSpPr txBox="1"/>
            <p:nvPr/>
          </p:nvSpPr>
          <p:spPr>
            <a:xfrm>
              <a:off x="3990698" y="4401468"/>
              <a:ext cx="1408519" cy="246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1464E"/>
                  </a:solidFill>
                  <a:effectLst/>
                  <a:uLnTx/>
                  <a:uFillTx/>
                  <a:latin typeface="Arial"/>
                  <a:ea typeface="+mn-ea"/>
                  <a:cs typeface="+mn-cs"/>
                </a:rPr>
                <a:t>Outright forwards</a:t>
              </a:r>
            </a:p>
          </p:txBody>
        </p:sp>
        <p:sp>
          <p:nvSpPr>
            <p:cNvPr id="81" name="TextBox 80">
              <a:extLst>
                <a:ext uri="{FF2B5EF4-FFF2-40B4-BE49-F238E27FC236}">
                  <a16:creationId xmlns:a16="http://schemas.microsoft.com/office/drawing/2014/main" id="{4119D387-8E5E-4D9E-9482-74371EBAB35B}"/>
                </a:ext>
              </a:extLst>
            </p:cNvPr>
            <p:cNvSpPr txBox="1"/>
            <p:nvPr/>
          </p:nvSpPr>
          <p:spPr>
            <a:xfrm>
              <a:off x="5252725" y="4401468"/>
              <a:ext cx="798921" cy="246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1464E"/>
                  </a:solidFill>
                  <a:effectLst/>
                  <a:uLnTx/>
                  <a:uFillTx/>
                  <a:latin typeface="Arial"/>
                  <a:ea typeface="+mn-ea"/>
                  <a:cs typeface="+mn-cs"/>
                </a:rPr>
                <a:t>FX swaps</a:t>
              </a:r>
            </a:p>
          </p:txBody>
        </p:sp>
        <p:sp>
          <p:nvSpPr>
            <p:cNvPr id="82" name="TextBox 81">
              <a:extLst>
                <a:ext uri="{FF2B5EF4-FFF2-40B4-BE49-F238E27FC236}">
                  <a16:creationId xmlns:a16="http://schemas.microsoft.com/office/drawing/2014/main" id="{FA026853-410C-40F7-84AB-DBDFCBFA51B6}"/>
                </a:ext>
              </a:extLst>
            </p:cNvPr>
            <p:cNvSpPr txBox="1"/>
            <p:nvPr/>
          </p:nvSpPr>
          <p:spPr>
            <a:xfrm>
              <a:off x="6138091" y="4401468"/>
              <a:ext cx="1227910" cy="246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1464E"/>
                  </a:solidFill>
                  <a:effectLst/>
                  <a:uLnTx/>
                  <a:uFillTx/>
                  <a:latin typeface="Arial"/>
                  <a:ea typeface="+mn-ea"/>
                  <a:cs typeface="+mn-cs"/>
                </a:rPr>
                <a:t>Currency swaps</a:t>
              </a:r>
            </a:p>
          </p:txBody>
        </p:sp>
        <p:sp>
          <p:nvSpPr>
            <p:cNvPr id="83" name="TextBox 82">
              <a:extLst>
                <a:ext uri="{FF2B5EF4-FFF2-40B4-BE49-F238E27FC236}">
                  <a16:creationId xmlns:a16="http://schemas.microsoft.com/office/drawing/2014/main" id="{70ECB458-162A-4E0E-B77B-4E38A882F4BD}"/>
                </a:ext>
              </a:extLst>
            </p:cNvPr>
            <p:cNvSpPr txBox="1"/>
            <p:nvPr/>
          </p:nvSpPr>
          <p:spPr>
            <a:xfrm>
              <a:off x="7387774" y="4401468"/>
              <a:ext cx="1075510" cy="246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1464E"/>
                  </a:solidFill>
                  <a:effectLst/>
                  <a:uLnTx/>
                  <a:uFillTx/>
                  <a:latin typeface="Arial"/>
                  <a:ea typeface="+mn-ea"/>
                  <a:cs typeface="+mn-cs"/>
                </a:rPr>
                <a:t>Options &amp; other</a:t>
              </a:r>
            </a:p>
          </p:txBody>
        </p:sp>
      </p:grpSp>
      <p:graphicFrame>
        <p:nvGraphicFramePr>
          <p:cNvPr id="85" name="Chart 84">
            <a:extLst>
              <a:ext uri="{FF2B5EF4-FFF2-40B4-BE49-F238E27FC236}">
                <a16:creationId xmlns:a16="http://schemas.microsoft.com/office/drawing/2014/main" id="{21E1C56B-6B2E-40E2-AC08-6ECA61CE926C}"/>
              </a:ext>
            </a:extLst>
          </p:cNvPr>
          <p:cNvGraphicFramePr/>
          <p:nvPr>
            <p:extLst>
              <p:ext uri="{D42A27DB-BD31-4B8C-83A1-F6EECF244321}">
                <p14:modId xmlns:p14="http://schemas.microsoft.com/office/powerpoint/2010/main" val="1133968842"/>
              </p:ext>
            </p:extLst>
          </p:nvPr>
        </p:nvGraphicFramePr>
        <p:xfrm>
          <a:off x="4089678" y="3273302"/>
          <a:ext cx="2847433" cy="234528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6" name="Chart 85">
            <a:extLst>
              <a:ext uri="{FF2B5EF4-FFF2-40B4-BE49-F238E27FC236}">
                <a16:creationId xmlns:a16="http://schemas.microsoft.com/office/drawing/2014/main" id="{939FC890-D5E7-4FAE-91E4-FBC73F0F0F85}"/>
              </a:ext>
            </a:extLst>
          </p:cNvPr>
          <p:cNvGraphicFramePr/>
          <p:nvPr>
            <p:extLst>
              <p:ext uri="{D42A27DB-BD31-4B8C-83A1-F6EECF244321}">
                <p14:modId xmlns:p14="http://schemas.microsoft.com/office/powerpoint/2010/main" val="3650011555"/>
              </p:ext>
            </p:extLst>
          </p:nvPr>
        </p:nvGraphicFramePr>
        <p:xfrm>
          <a:off x="6012583" y="3273302"/>
          <a:ext cx="3461176" cy="2345286"/>
        </p:xfrm>
        <a:graphic>
          <a:graphicData uri="http://schemas.openxmlformats.org/drawingml/2006/chart">
            <c:chart xmlns:c="http://schemas.openxmlformats.org/drawingml/2006/chart" xmlns:r="http://schemas.openxmlformats.org/officeDocument/2006/relationships" r:id="rId8"/>
          </a:graphicData>
        </a:graphic>
      </p:graphicFrame>
      <p:sp>
        <p:nvSpPr>
          <p:cNvPr id="87" name="Text Box 4">
            <a:extLst>
              <a:ext uri="{FF2B5EF4-FFF2-40B4-BE49-F238E27FC236}">
                <a16:creationId xmlns:a16="http://schemas.microsoft.com/office/drawing/2014/main" id="{5C8AB000-5AA2-4D73-984A-372FC4BEF596}"/>
              </a:ext>
            </a:extLst>
          </p:cNvPr>
          <p:cNvSpPr txBox="1">
            <a:spLocks noChangeArrowheads="1"/>
          </p:cNvSpPr>
          <p:nvPr/>
        </p:nvSpPr>
        <p:spPr bwMode="auto">
          <a:xfrm>
            <a:off x="385122" y="6083215"/>
            <a:ext cx="3733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700" b="0" i="0" u="none" strike="noStrike" kern="0" cap="none" spc="0" normalizeH="0" baseline="0" noProof="0" dirty="0">
                <a:ln>
                  <a:noFill/>
                </a:ln>
                <a:solidFill>
                  <a:srgbClr val="41464E"/>
                </a:solidFill>
                <a:effectLst/>
                <a:uLnTx/>
                <a:uFillTx/>
                <a:latin typeface="Arial" panose="020B0604020202020204" pitchFamily="34" charset="0"/>
                <a:ea typeface="+mn-ea"/>
                <a:cs typeface="+mn-cs"/>
              </a:rPr>
              <a:t>1) Adjusted for local and cross-border, inter-dealer double-counting (i.e. “net-net” basis). </a:t>
            </a:r>
          </a:p>
        </p:txBody>
      </p:sp>
      <p:sp>
        <p:nvSpPr>
          <p:cNvPr id="88" name="Text Box 9">
            <a:extLst>
              <a:ext uri="{FF2B5EF4-FFF2-40B4-BE49-F238E27FC236}">
                <a16:creationId xmlns:a16="http://schemas.microsoft.com/office/drawing/2014/main" id="{D7CAB2DE-8254-4B1F-AD81-B4DB0534AF3B}"/>
              </a:ext>
            </a:extLst>
          </p:cNvPr>
          <p:cNvSpPr txBox="1">
            <a:spLocks noChangeArrowheads="1"/>
          </p:cNvSpPr>
          <p:nvPr/>
        </p:nvSpPr>
        <p:spPr bwMode="auto">
          <a:xfrm>
            <a:off x="469279" y="6269308"/>
            <a:ext cx="20319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700" b="0" i="0" u="none" strike="noStrike" kern="0" cap="none" spc="0" normalizeH="0" baseline="0" noProof="0" dirty="0">
                <a:ln>
                  <a:noFill/>
                </a:ln>
                <a:solidFill>
                  <a:srgbClr val="41464E"/>
                </a:solidFill>
                <a:effectLst/>
                <a:uLnTx/>
                <a:uFillTx/>
                <a:latin typeface="Arial" panose="020B0604020202020204" pitchFamily="34" charset="0"/>
                <a:ea typeface="+mn-ea"/>
                <a:cs typeface="+mn-cs"/>
              </a:rPr>
              <a:t>Source: BIS Triennial Central Bank Survey.</a:t>
            </a:r>
            <a:endParaRPr kumimoji="0" lang="en-US" altLang="en-US" sz="700" b="0" i="1" u="none" strike="noStrike" kern="0" cap="none" spc="0" normalizeH="0" baseline="0" noProof="0" dirty="0">
              <a:ln>
                <a:noFill/>
              </a:ln>
              <a:solidFill>
                <a:srgbClr val="41464E"/>
              </a:solidFill>
              <a:effectLst/>
              <a:uLnTx/>
              <a:uFillTx/>
              <a:latin typeface="Arial" panose="020B0604020202020204" pitchFamily="34" charset="0"/>
              <a:ea typeface="+mn-ea"/>
              <a:cs typeface="+mn-cs"/>
            </a:endParaRPr>
          </a:p>
        </p:txBody>
      </p:sp>
      <p:sp>
        <p:nvSpPr>
          <p:cNvPr id="89" name="Text Box 4">
            <a:extLst>
              <a:ext uri="{FF2B5EF4-FFF2-40B4-BE49-F238E27FC236}">
                <a16:creationId xmlns:a16="http://schemas.microsoft.com/office/drawing/2014/main" id="{78C8C8B6-6131-4D6D-BA94-ADC4875E5F8E}"/>
              </a:ext>
            </a:extLst>
          </p:cNvPr>
          <p:cNvSpPr txBox="1">
            <a:spLocks noChangeArrowheads="1"/>
          </p:cNvSpPr>
          <p:nvPr/>
        </p:nvSpPr>
        <p:spPr bwMode="auto">
          <a:xfrm>
            <a:off x="358890" y="3056469"/>
            <a:ext cx="6958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0" cap="none" spc="0" normalizeH="0" baseline="0" noProof="0" dirty="0">
                <a:ln>
                  <a:noFill/>
                </a:ln>
                <a:solidFill>
                  <a:srgbClr val="41464E"/>
                </a:solidFill>
                <a:effectLst/>
                <a:uLnTx/>
                <a:uFillTx/>
                <a:latin typeface="Arial" panose="020B0604020202020204" pitchFamily="34" charset="0"/>
                <a:ea typeface="+mn-ea"/>
                <a:cs typeface="+mn-cs"/>
              </a:rPr>
              <a:t>$Trillion</a:t>
            </a:r>
          </a:p>
        </p:txBody>
      </p:sp>
      <p:sp>
        <p:nvSpPr>
          <p:cNvPr id="91" name="Text Placeholder 12">
            <a:extLst>
              <a:ext uri="{FF2B5EF4-FFF2-40B4-BE49-F238E27FC236}">
                <a16:creationId xmlns:a16="http://schemas.microsoft.com/office/drawing/2014/main" id="{E7AA979A-8947-4DB1-9786-D74422063C89}"/>
              </a:ext>
            </a:extLst>
          </p:cNvPr>
          <p:cNvSpPr>
            <a:spLocks noGrp="1"/>
          </p:cNvSpPr>
          <p:nvPr>
            <p:ph type="body" sz="quarter" idx="16"/>
          </p:nvPr>
        </p:nvSpPr>
        <p:spPr>
          <a:xfrm>
            <a:off x="354493" y="1056740"/>
            <a:ext cx="8346595" cy="355375"/>
          </a:xfrm>
        </p:spPr>
        <p:txBody>
          <a:bodyPr rIns="0"/>
          <a:lstStyle/>
          <a:p>
            <a:r>
              <a:rPr lang="en-US" sz="2060" dirty="0">
                <a:solidFill>
                  <a:srgbClr val="41464E"/>
                </a:solidFill>
                <a:latin typeface="Arial" charset="0"/>
                <a:ea typeface="ＭＳ Ｐゴシック"/>
              </a:rPr>
              <a:t>Foreign Exchange (FX) | The $5,100,000,000,000 / Day Marketplace</a:t>
            </a:r>
          </a:p>
        </p:txBody>
      </p:sp>
      <p:sp>
        <p:nvSpPr>
          <p:cNvPr id="90" name="TextBox 89">
            <a:extLst>
              <a:ext uri="{FF2B5EF4-FFF2-40B4-BE49-F238E27FC236}">
                <a16:creationId xmlns:a16="http://schemas.microsoft.com/office/drawing/2014/main" id="{99A9ED37-9562-44AF-9260-F6C65DA6F41B}"/>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93" name="Title 8">
            <a:extLst>
              <a:ext uri="{FF2B5EF4-FFF2-40B4-BE49-F238E27FC236}">
                <a16:creationId xmlns:a16="http://schemas.microsoft.com/office/drawing/2014/main" id="{41B004EE-9DCA-41B1-A68C-4A7EFD047D02}"/>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Product Overview</a:t>
            </a:r>
          </a:p>
        </p:txBody>
      </p:sp>
      <p:grpSp>
        <p:nvGrpSpPr>
          <p:cNvPr id="12" name="Group 11">
            <a:extLst>
              <a:ext uri="{FF2B5EF4-FFF2-40B4-BE49-F238E27FC236}">
                <a16:creationId xmlns:a16="http://schemas.microsoft.com/office/drawing/2014/main" id="{B818187C-CC69-42CE-9FC7-BF8BB5800380}"/>
              </a:ext>
            </a:extLst>
          </p:cNvPr>
          <p:cNvGrpSpPr/>
          <p:nvPr/>
        </p:nvGrpSpPr>
        <p:grpSpPr>
          <a:xfrm>
            <a:off x="3407180" y="4101976"/>
            <a:ext cx="265511" cy="1329829"/>
            <a:chOff x="3407180" y="3500032"/>
            <a:chExt cx="265511" cy="1931773"/>
          </a:xfrm>
        </p:grpSpPr>
        <p:sp>
          <p:nvSpPr>
            <p:cNvPr id="96" name="Rectangle 95">
              <a:extLst>
                <a:ext uri="{FF2B5EF4-FFF2-40B4-BE49-F238E27FC236}">
                  <a16:creationId xmlns:a16="http://schemas.microsoft.com/office/drawing/2014/main" id="{36E97A57-0D2C-477F-8618-CBF7F4A1348B}"/>
                </a:ext>
              </a:extLst>
            </p:cNvPr>
            <p:cNvSpPr/>
            <p:nvPr/>
          </p:nvSpPr>
          <p:spPr>
            <a:xfrm>
              <a:off x="3407180" y="3649090"/>
              <a:ext cx="263130" cy="77465"/>
            </a:xfrm>
            <a:prstGeom prst="rect">
              <a:avLst/>
            </a:prstGeom>
            <a:solidFill>
              <a:srgbClr val="C3F6F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nvGrpSpPr>
            <p:cNvPr id="98" name="Group 97">
              <a:extLst>
                <a:ext uri="{FF2B5EF4-FFF2-40B4-BE49-F238E27FC236}">
                  <a16:creationId xmlns:a16="http://schemas.microsoft.com/office/drawing/2014/main" id="{0B9996EB-DE37-49F4-9A5B-C583DA72BCDE}"/>
                </a:ext>
              </a:extLst>
            </p:cNvPr>
            <p:cNvGrpSpPr/>
            <p:nvPr/>
          </p:nvGrpSpPr>
          <p:grpSpPr>
            <a:xfrm>
              <a:off x="3407180" y="3500032"/>
              <a:ext cx="265511" cy="1931773"/>
              <a:chOff x="1714500" y="2738132"/>
              <a:chExt cx="265511" cy="1772906"/>
            </a:xfrm>
          </p:grpSpPr>
          <p:sp>
            <p:nvSpPr>
              <p:cNvPr id="100" name="Rectangle 99">
                <a:extLst>
                  <a:ext uri="{FF2B5EF4-FFF2-40B4-BE49-F238E27FC236}">
                    <a16:creationId xmlns:a16="http://schemas.microsoft.com/office/drawing/2014/main" id="{D60DA4E6-0B87-49BF-8377-DF3DA25C9716}"/>
                  </a:ext>
                </a:extLst>
              </p:cNvPr>
              <p:cNvSpPr/>
              <p:nvPr/>
            </p:nvSpPr>
            <p:spPr>
              <a:xfrm>
                <a:off x="1714500" y="2764155"/>
                <a:ext cx="265511" cy="45719"/>
              </a:xfrm>
              <a:prstGeom prst="rect">
                <a:avLst/>
              </a:prstGeom>
              <a:solidFill>
                <a:srgbClr val="F3F6F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1" name="Rectangle 100">
                <a:extLst>
                  <a:ext uri="{FF2B5EF4-FFF2-40B4-BE49-F238E27FC236}">
                    <a16:creationId xmlns:a16="http://schemas.microsoft.com/office/drawing/2014/main" id="{D2052846-3B38-4695-BE34-24A5A20EB5C3}"/>
                  </a:ext>
                </a:extLst>
              </p:cNvPr>
              <p:cNvSpPr/>
              <p:nvPr/>
            </p:nvSpPr>
            <p:spPr>
              <a:xfrm>
                <a:off x="1714500" y="3902388"/>
                <a:ext cx="264319" cy="608650"/>
              </a:xfrm>
              <a:prstGeom prst="rect">
                <a:avLst/>
              </a:prstGeom>
              <a:solidFill>
                <a:srgbClr val="58585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id="{206FD20E-BE03-410A-AD60-7AF695B68D6E}"/>
                  </a:ext>
                </a:extLst>
              </p:cNvPr>
              <p:cNvSpPr/>
              <p:nvPr/>
            </p:nvSpPr>
            <p:spPr>
              <a:xfrm>
                <a:off x="1714500" y="2946026"/>
                <a:ext cx="263723" cy="776817"/>
              </a:xfrm>
              <a:prstGeom prst="rect">
                <a:avLst/>
              </a:prstGeom>
              <a:solidFill>
                <a:srgbClr val="CC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03" name="Rectangle 102">
                <a:extLst>
                  <a:ext uri="{FF2B5EF4-FFF2-40B4-BE49-F238E27FC236}">
                    <a16:creationId xmlns:a16="http://schemas.microsoft.com/office/drawing/2014/main" id="{375DD106-0980-4089-ACE7-B8699D0EF923}"/>
                  </a:ext>
                </a:extLst>
              </p:cNvPr>
              <p:cNvSpPr/>
              <p:nvPr/>
            </p:nvSpPr>
            <p:spPr>
              <a:xfrm>
                <a:off x="1714500" y="2738132"/>
                <a:ext cx="264319" cy="143816"/>
              </a:xfrm>
              <a:prstGeom prst="rect">
                <a:avLst/>
              </a:prstGeom>
              <a:solidFill>
                <a:srgbClr val="C3C4C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5297AEA4-27D8-42EC-A137-0E04E81534FC}"/>
                  </a:ext>
                </a:extLst>
              </p:cNvPr>
              <p:cNvSpPr/>
              <p:nvPr/>
            </p:nvSpPr>
            <p:spPr>
              <a:xfrm>
                <a:off x="1714500" y="3651356"/>
                <a:ext cx="264319" cy="251032"/>
              </a:xfrm>
              <a:prstGeom prst="rect">
                <a:avLst/>
              </a:prstGeom>
              <a:solidFill>
                <a:srgbClr val="E6E6E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sp>
        <p:nvSpPr>
          <p:cNvPr id="99" name="TextBox 98">
            <a:extLst>
              <a:ext uri="{FF2B5EF4-FFF2-40B4-BE49-F238E27FC236}">
                <a16:creationId xmlns:a16="http://schemas.microsoft.com/office/drawing/2014/main" id="{A2E33B2D-AD34-441E-9754-F8AB616D783E}"/>
              </a:ext>
            </a:extLst>
          </p:cNvPr>
          <p:cNvSpPr txBox="1"/>
          <p:nvPr/>
        </p:nvSpPr>
        <p:spPr>
          <a:xfrm>
            <a:off x="3364726" y="5382564"/>
            <a:ext cx="35458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1464E"/>
                </a:solidFill>
                <a:effectLst/>
                <a:uLnTx/>
                <a:uFillTx/>
                <a:latin typeface="Arial"/>
                <a:ea typeface="+mn-ea"/>
                <a:cs typeface="+mn-cs"/>
              </a:rPr>
              <a:t>‘16</a:t>
            </a:r>
          </a:p>
        </p:txBody>
      </p:sp>
    </p:spTree>
    <p:extLst>
      <p:ext uri="{BB962C8B-B14F-4D97-AF65-F5344CB8AC3E}">
        <p14:creationId xmlns:p14="http://schemas.microsoft.com/office/powerpoint/2010/main" val="3672904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670343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7"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Structured Hedging Products</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Product Overview</a:t>
            </a:r>
          </a:p>
        </p:txBody>
      </p:sp>
      <p:sp>
        <p:nvSpPr>
          <p:cNvPr id="32" name="Rectangle 31">
            <a:extLst>
              <a:ext uri="{FF2B5EF4-FFF2-40B4-BE49-F238E27FC236}">
                <a16:creationId xmlns:a16="http://schemas.microsoft.com/office/drawing/2014/main" id="{8C46EC18-23D5-4E9D-B119-84BAC84E27D3}"/>
              </a:ext>
            </a:extLst>
          </p:cNvPr>
          <p:cNvSpPr/>
          <p:nvPr/>
        </p:nvSpPr>
        <p:spPr>
          <a:xfrm>
            <a:off x="1221126" y="1581743"/>
            <a:ext cx="1900765" cy="400110"/>
          </a:xfrm>
          <a:prstGeom prst="rect">
            <a:avLst/>
          </a:prstGeom>
        </p:spPr>
        <p:txBody>
          <a:bodyPr wrap="square" lIns="0" rIns="0">
            <a:spAutoFit/>
          </a:bodyPr>
          <a:lstStyle/>
          <a:p>
            <a:pPr lvl="0"/>
            <a:r>
              <a:rPr lang="en-US" sz="2000" b="1" dirty="0">
                <a:solidFill>
                  <a:srgbClr val="CC0000"/>
                </a:solidFill>
              </a:rPr>
              <a:t>Conventional</a:t>
            </a:r>
          </a:p>
        </p:txBody>
      </p:sp>
      <p:sp>
        <p:nvSpPr>
          <p:cNvPr id="33" name="Content Placeholder 2">
            <a:extLst>
              <a:ext uri="{FF2B5EF4-FFF2-40B4-BE49-F238E27FC236}">
                <a16:creationId xmlns:a16="http://schemas.microsoft.com/office/drawing/2014/main" id="{7AA66419-44E8-496E-81E2-61AD67361DAD}"/>
              </a:ext>
            </a:extLst>
          </p:cNvPr>
          <p:cNvSpPr txBox="1">
            <a:spLocks/>
          </p:cNvSpPr>
          <p:nvPr/>
        </p:nvSpPr>
        <p:spPr>
          <a:xfrm>
            <a:off x="1221126" y="2112397"/>
            <a:ext cx="2507574" cy="1813242"/>
          </a:xfrm>
          <a:prstGeom prst="rect">
            <a:avLst/>
          </a:prstGeom>
        </p:spPr>
        <p:txBody>
          <a:bodyPr vert="horz" lIns="0" tIns="0" rIns="0" bIns="0" rtlCol="0">
            <a:noAutofit/>
          </a:bodyPr>
          <a:lstStyle>
            <a:lvl1pPr marL="118872" indent="-118872" algn="l" defTabSz="914400" rtl="0" eaLnBrk="1" latinLnBrk="0" hangingPunct="1">
              <a:lnSpc>
                <a:spcPts val="1500"/>
              </a:lnSpc>
              <a:spcBef>
                <a:spcPts val="0"/>
              </a:spcBef>
              <a:spcAft>
                <a:spcPts val="600"/>
              </a:spcAft>
              <a:buClr>
                <a:srgbClr val="CC0000"/>
              </a:buClr>
              <a:buFont typeface="Arial" charset="0"/>
              <a:buChar char="•"/>
              <a:tabLst/>
              <a:defRPr sz="1200" b="0" i="0" kern="1200">
                <a:solidFill>
                  <a:srgbClr val="43474F"/>
                </a:solidFill>
                <a:latin typeface="Arial" charset="0"/>
                <a:ea typeface="Arial" charset="0"/>
                <a:cs typeface="Arial" charset="0"/>
              </a:defRPr>
            </a:lvl1pPr>
            <a:lvl2pPr marL="285750" indent="-171450" algn="l" defTabSz="914400" rtl="0" eaLnBrk="1" latinLnBrk="0" hangingPunct="1">
              <a:lnSpc>
                <a:spcPts val="1500"/>
              </a:lnSpc>
              <a:spcBef>
                <a:spcPts val="0"/>
              </a:spcBef>
              <a:spcAft>
                <a:spcPts val="600"/>
              </a:spcAft>
              <a:buClr>
                <a:srgbClr val="43474F"/>
              </a:buClr>
              <a:buFont typeface=".AppleSystemUIFont" charset="-120"/>
              <a:buChar char="–"/>
              <a:tabLst/>
              <a:defRPr sz="1100" b="0" i="0" kern="1200">
                <a:solidFill>
                  <a:srgbClr val="43474F"/>
                </a:solidFill>
                <a:latin typeface="Arial" charset="0"/>
                <a:ea typeface="Arial" charset="0"/>
                <a:cs typeface="Arial" charset="0"/>
              </a:defRPr>
            </a:lvl2pPr>
            <a:lvl3pPr marL="40005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50" b="0" i="0" kern="1200">
                <a:solidFill>
                  <a:srgbClr val="43474F"/>
                </a:solidFill>
                <a:latin typeface="Arial" charset="0"/>
                <a:ea typeface="Arial" charset="0"/>
                <a:cs typeface="Arial" charset="0"/>
              </a:defRPr>
            </a:lvl3pPr>
            <a:lvl4pPr marL="571500" indent="-171450" algn="l" defTabSz="914400" rtl="0" eaLnBrk="1" latinLnBrk="0" hangingPunct="1">
              <a:lnSpc>
                <a:spcPts val="1500"/>
              </a:lnSpc>
              <a:spcBef>
                <a:spcPts val="0"/>
              </a:spcBef>
              <a:spcAft>
                <a:spcPts val="600"/>
              </a:spcAft>
              <a:buClr>
                <a:srgbClr val="43474F"/>
              </a:buClr>
              <a:buFont typeface=".AppleSystemUIFont" charset="-120"/>
              <a:buChar char="–"/>
              <a:tabLst/>
              <a:defRPr sz="1000" b="0" i="0" kern="1200">
                <a:solidFill>
                  <a:srgbClr val="43474F"/>
                </a:solidFill>
                <a:latin typeface="Arial" charset="0"/>
                <a:ea typeface="Arial" charset="0"/>
                <a:cs typeface="Arial" charset="0"/>
              </a:defRPr>
            </a:lvl4pPr>
            <a:lvl5pPr marL="68580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00" b="0" i="0" kern="1200">
                <a:solidFill>
                  <a:srgbClr val="43474F"/>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300"/>
              </a:spcAft>
            </a:pPr>
            <a:r>
              <a:rPr lang="en-US" sz="1600" dirty="0">
                <a:solidFill>
                  <a:srgbClr val="3E3E3E"/>
                </a:solidFill>
              </a:rPr>
              <a:t>Spot Contracts</a:t>
            </a:r>
          </a:p>
          <a:p>
            <a:pPr>
              <a:lnSpc>
                <a:spcPct val="100000"/>
              </a:lnSpc>
              <a:spcAft>
                <a:spcPts val="300"/>
              </a:spcAft>
            </a:pPr>
            <a:r>
              <a:rPr lang="en-US" sz="1600" dirty="0">
                <a:solidFill>
                  <a:srgbClr val="3E3E3E"/>
                </a:solidFill>
              </a:rPr>
              <a:t>Outright Forwards</a:t>
            </a:r>
          </a:p>
          <a:p>
            <a:pPr>
              <a:lnSpc>
                <a:spcPct val="100000"/>
              </a:lnSpc>
              <a:spcAft>
                <a:spcPts val="300"/>
              </a:spcAft>
            </a:pPr>
            <a:r>
              <a:rPr lang="en-US" sz="1600" dirty="0">
                <a:solidFill>
                  <a:srgbClr val="3E3E3E"/>
                </a:solidFill>
              </a:rPr>
              <a:t>Window Forwards</a:t>
            </a:r>
          </a:p>
          <a:p>
            <a:pPr>
              <a:lnSpc>
                <a:spcPct val="100000"/>
              </a:lnSpc>
              <a:spcAft>
                <a:spcPts val="300"/>
              </a:spcAft>
            </a:pPr>
            <a:r>
              <a:rPr lang="en-US" sz="1600" dirty="0">
                <a:solidFill>
                  <a:srgbClr val="3E3E3E"/>
                </a:solidFill>
              </a:rPr>
              <a:t>Swaps</a:t>
            </a:r>
            <a:endParaRPr lang="en-US" sz="1400" dirty="0">
              <a:solidFill>
                <a:srgbClr val="3E3E3E"/>
              </a:solidFill>
            </a:endParaRPr>
          </a:p>
        </p:txBody>
      </p:sp>
      <p:sp>
        <p:nvSpPr>
          <p:cNvPr id="34" name="Content Placeholder 2">
            <a:extLst>
              <a:ext uri="{FF2B5EF4-FFF2-40B4-BE49-F238E27FC236}">
                <a16:creationId xmlns:a16="http://schemas.microsoft.com/office/drawing/2014/main" id="{38B7366A-0D10-4D74-9B5E-2111E623816C}"/>
              </a:ext>
            </a:extLst>
          </p:cNvPr>
          <p:cNvSpPr txBox="1">
            <a:spLocks/>
          </p:cNvSpPr>
          <p:nvPr/>
        </p:nvSpPr>
        <p:spPr>
          <a:xfrm>
            <a:off x="5135419" y="2112397"/>
            <a:ext cx="3441844" cy="1813242"/>
          </a:xfrm>
          <a:prstGeom prst="rect">
            <a:avLst/>
          </a:prstGeom>
        </p:spPr>
        <p:txBody>
          <a:bodyPr vert="horz" lIns="0" tIns="0" rIns="0" bIns="0" rtlCol="0">
            <a:noAutofit/>
          </a:bodyPr>
          <a:lstStyle>
            <a:lvl1pPr marL="118872" indent="-118872" algn="l" defTabSz="914400" rtl="0" eaLnBrk="1" latinLnBrk="0" hangingPunct="1">
              <a:lnSpc>
                <a:spcPts val="1500"/>
              </a:lnSpc>
              <a:spcBef>
                <a:spcPts val="0"/>
              </a:spcBef>
              <a:spcAft>
                <a:spcPts val="600"/>
              </a:spcAft>
              <a:buClr>
                <a:srgbClr val="CC0000"/>
              </a:buClr>
              <a:buFont typeface="Arial" charset="0"/>
              <a:buChar char="•"/>
              <a:tabLst/>
              <a:defRPr sz="1200" b="0" i="0" kern="1200">
                <a:solidFill>
                  <a:srgbClr val="43474F"/>
                </a:solidFill>
                <a:latin typeface="Arial" charset="0"/>
                <a:ea typeface="Arial" charset="0"/>
                <a:cs typeface="Arial" charset="0"/>
              </a:defRPr>
            </a:lvl1pPr>
            <a:lvl2pPr marL="285750" indent="-171450" algn="l" defTabSz="914400" rtl="0" eaLnBrk="1" latinLnBrk="0" hangingPunct="1">
              <a:lnSpc>
                <a:spcPts val="1500"/>
              </a:lnSpc>
              <a:spcBef>
                <a:spcPts val="0"/>
              </a:spcBef>
              <a:spcAft>
                <a:spcPts val="600"/>
              </a:spcAft>
              <a:buClr>
                <a:srgbClr val="43474F"/>
              </a:buClr>
              <a:buFont typeface=".AppleSystemUIFont" charset="-120"/>
              <a:buChar char="–"/>
              <a:tabLst/>
              <a:defRPr sz="1100" b="0" i="0" kern="1200">
                <a:solidFill>
                  <a:srgbClr val="43474F"/>
                </a:solidFill>
                <a:latin typeface="Arial" charset="0"/>
                <a:ea typeface="Arial" charset="0"/>
                <a:cs typeface="Arial" charset="0"/>
              </a:defRPr>
            </a:lvl2pPr>
            <a:lvl3pPr marL="40005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50" b="0" i="0" kern="1200">
                <a:solidFill>
                  <a:srgbClr val="43474F"/>
                </a:solidFill>
                <a:latin typeface="Arial" charset="0"/>
                <a:ea typeface="Arial" charset="0"/>
                <a:cs typeface="Arial" charset="0"/>
              </a:defRPr>
            </a:lvl3pPr>
            <a:lvl4pPr marL="571500" indent="-171450" algn="l" defTabSz="914400" rtl="0" eaLnBrk="1" latinLnBrk="0" hangingPunct="1">
              <a:lnSpc>
                <a:spcPts val="1500"/>
              </a:lnSpc>
              <a:spcBef>
                <a:spcPts val="0"/>
              </a:spcBef>
              <a:spcAft>
                <a:spcPts val="600"/>
              </a:spcAft>
              <a:buClr>
                <a:srgbClr val="43474F"/>
              </a:buClr>
              <a:buFont typeface=".AppleSystemUIFont" charset="-120"/>
              <a:buChar char="–"/>
              <a:tabLst/>
              <a:defRPr sz="1000" b="0" i="0" kern="1200">
                <a:solidFill>
                  <a:srgbClr val="43474F"/>
                </a:solidFill>
                <a:latin typeface="Arial" charset="0"/>
                <a:ea typeface="Arial" charset="0"/>
                <a:cs typeface="Arial" charset="0"/>
              </a:defRPr>
            </a:lvl4pPr>
            <a:lvl5pPr marL="68580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00" b="0" i="0" kern="1200">
                <a:solidFill>
                  <a:srgbClr val="43474F"/>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300"/>
              </a:spcAft>
            </a:pPr>
            <a:r>
              <a:rPr lang="en-US" sz="1600" dirty="0">
                <a:solidFill>
                  <a:srgbClr val="3E3E3E"/>
                </a:solidFill>
              </a:rPr>
              <a:t>Non-Deliverable Forwards (NDFs)</a:t>
            </a:r>
          </a:p>
          <a:p>
            <a:pPr>
              <a:lnSpc>
                <a:spcPct val="100000"/>
              </a:lnSpc>
              <a:spcAft>
                <a:spcPts val="300"/>
              </a:spcAft>
            </a:pPr>
            <a:r>
              <a:rPr lang="en-US" sz="1600" dirty="0">
                <a:solidFill>
                  <a:srgbClr val="3E3E3E"/>
                </a:solidFill>
              </a:rPr>
              <a:t>Options and Structured Products</a:t>
            </a:r>
          </a:p>
          <a:p>
            <a:pPr>
              <a:lnSpc>
                <a:spcPct val="100000"/>
              </a:lnSpc>
              <a:spcAft>
                <a:spcPts val="300"/>
              </a:spcAft>
            </a:pPr>
            <a:r>
              <a:rPr lang="en-US" sz="1600" dirty="0">
                <a:solidFill>
                  <a:srgbClr val="3E3E3E"/>
                </a:solidFill>
              </a:rPr>
              <a:t>Cross Currency Interest Rate Swaps</a:t>
            </a:r>
          </a:p>
          <a:p>
            <a:pPr>
              <a:lnSpc>
                <a:spcPct val="100000"/>
              </a:lnSpc>
              <a:spcAft>
                <a:spcPts val="300"/>
              </a:spcAft>
            </a:pPr>
            <a:endParaRPr lang="en-US" sz="1400" dirty="0">
              <a:solidFill>
                <a:srgbClr val="3E3E3E"/>
              </a:solidFill>
            </a:endParaRPr>
          </a:p>
        </p:txBody>
      </p:sp>
      <p:sp>
        <p:nvSpPr>
          <p:cNvPr id="11" name="Rectangle 10">
            <a:extLst>
              <a:ext uri="{FF2B5EF4-FFF2-40B4-BE49-F238E27FC236}">
                <a16:creationId xmlns:a16="http://schemas.microsoft.com/office/drawing/2014/main" id="{24A3167C-80A4-4725-BB94-A568BE86F8CB}"/>
              </a:ext>
            </a:extLst>
          </p:cNvPr>
          <p:cNvSpPr/>
          <p:nvPr/>
        </p:nvSpPr>
        <p:spPr>
          <a:xfrm>
            <a:off x="5135419" y="1581743"/>
            <a:ext cx="1900765" cy="400110"/>
          </a:xfrm>
          <a:prstGeom prst="rect">
            <a:avLst/>
          </a:prstGeom>
        </p:spPr>
        <p:txBody>
          <a:bodyPr wrap="square" lIns="0" rIns="0">
            <a:spAutoFit/>
          </a:bodyPr>
          <a:lstStyle/>
          <a:p>
            <a:pPr lvl="0"/>
            <a:r>
              <a:rPr lang="en-US" sz="2000" b="1" dirty="0">
                <a:solidFill>
                  <a:srgbClr val="CC0000"/>
                </a:solidFill>
              </a:rPr>
              <a:t>Derivative</a:t>
            </a:r>
          </a:p>
        </p:txBody>
      </p:sp>
    </p:spTree>
    <p:extLst>
      <p:ext uri="{BB962C8B-B14F-4D97-AF65-F5344CB8AC3E}">
        <p14:creationId xmlns:p14="http://schemas.microsoft.com/office/powerpoint/2010/main" val="1493241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FF4FF8-7570-44D3-B91B-2442CE9962F1}"/>
              </a:ext>
            </a:extLst>
          </p:cNvPr>
          <p:cNvGraphicFramePr>
            <a:graphicFrameLocks noChangeAspect="1"/>
          </p:cNvGraphicFramePr>
          <p:nvPr>
            <p:custDataLst>
              <p:tags r:id="rId2"/>
            </p:custDataLst>
            <p:extLst>
              <p:ext uri="{D42A27DB-BD31-4B8C-83A1-F6EECF244321}">
                <p14:modId xmlns:p14="http://schemas.microsoft.com/office/powerpoint/2010/main" val="1471733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9" name="think-cell Slide" r:id="rId6" imgW="592" imgH="595" progId="TCLayout.ActiveDocument.1">
                  <p:embed/>
                </p:oleObj>
              </mc:Choice>
              <mc:Fallback>
                <p:oleObj name="think-cell Slide" r:id="rId6" imgW="592" imgH="595"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776F46-49D1-48A8-AEB8-804546A2C76C}"/>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8" name="Rectangle 17"/>
          <p:cNvSpPr/>
          <p:nvPr/>
        </p:nvSpPr>
        <p:spPr>
          <a:xfrm>
            <a:off x="473976" y="1806570"/>
            <a:ext cx="8227111" cy="3502806"/>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4" name="TextBox 13">
            <a:extLst>
              <a:ext uri="{FF2B5EF4-FFF2-40B4-BE49-F238E27FC236}">
                <a16:creationId xmlns:a16="http://schemas.microsoft.com/office/drawing/2014/main" id="{969D882E-568C-4629-98CB-B0CF1B519F9C}"/>
              </a:ext>
            </a:extLst>
          </p:cNvPr>
          <p:cNvSpPr txBox="1"/>
          <p:nvPr/>
        </p:nvSpPr>
        <p:spPr bwMode="gray">
          <a:xfrm>
            <a:off x="473977" y="1895070"/>
            <a:ext cx="8229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73038" algn="l"/>
              </a:tabLst>
              <a:defRPr/>
            </a:pPr>
            <a:r>
              <a:rPr kumimoji="0" lang="en-US" sz="1800" b="1" i="0" u="none" strike="noStrike" kern="1200" cap="none" spc="0" normalizeH="0" baseline="0" noProof="0" dirty="0">
                <a:ln>
                  <a:noFill/>
                </a:ln>
                <a:solidFill>
                  <a:srgbClr val="41464E"/>
                </a:solidFill>
                <a:effectLst/>
                <a:uLnTx/>
                <a:uFillTx/>
                <a:latin typeface="Arial"/>
                <a:ea typeface="+mn-ea"/>
                <a:cs typeface="+mn-cs"/>
              </a:rPr>
              <a:t>ABC CO wants to start a hedging program for its monthly payroll costs in India.  As a starting point, they need to buy INR 10,000,000 for next month’s payroll.</a:t>
            </a:r>
          </a:p>
        </p:txBody>
      </p:sp>
      <p:sp>
        <p:nvSpPr>
          <p:cNvPr id="16" name="TextBox 15">
            <a:extLst>
              <a:ext uri="{FF2B5EF4-FFF2-40B4-BE49-F238E27FC236}">
                <a16:creationId xmlns:a16="http://schemas.microsoft.com/office/drawing/2014/main" id="{32585896-6FE5-435B-8409-5B70BF5AD5F9}"/>
              </a:ext>
            </a:extLst>
          </p:cNvPr>
          <p:cNvSpPr txBox="1"/>
          <p:nvPr/>
        </p:nvSpPr>
        <p:spPr bwMode="gray">
          <a:xfrm>
            <a:off x="1460986" y="3048904"/>
            <a:ext cx="23215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73038" algn="l"/>
              </a:tabLst>
              <a:defRPr/>
            </a:pPr>
            <a:r>
              <a:rPr kumimoji="0" lang="en-US" sz="1600" b="1" i="0" u="none" strike="noStrike" kern="1200" cap="none" spc="0" normalizeH="0" baseline="0" noProof="0" dirty="0">
                <a:ln>
                  <a:noFill/>
                </a:ln>
                <a:solidFill>
                  <a:srgbClr val="41464E"/>
                </a:solidFill>
                <a:effectLst/>
                <a:uLnTx/>
                <a:uFillTx/>
                <a:latin typeface="Arial"/>
                <a:ea typeface="+mn-ea"/>
                <a:cs typeface="+mn-cs"/>
              </a:rPr>
              <a:t>The NDF Contract:</a:t>
            </a:r>
          </a:p>
        </p:txBody>
      </p:sp>
      <p:sp>
        <p:nvSpPr>
          <p:cNvPr id="20" name="TextBox 19">
            <a:extLst>
              <a:ext uri="{FF2B5EF4-FFF2-40B4-BE49-F238E27FC236}">
                <a16:creationId xmlns:a16="http://schemas.microsoft.com/office/drawing/2014/main" id="{D1D375CF-A25E-44D9-AB88-4925C28E19A8}"/>
              </a:ext>
            </a:extLst>
          </p:cNvPr>
          <p:cNvSpPr txBox="1"/>
          <p:nvPr/>
        </p:nvSpPr>
        <p:spPr bwMode="gray">
          <a:xfrm>
            <a:off x="473977" y="4356626"/>
            <a:ext cx="8249177" cy="523220"/>
          </a:xfrm>
          <a:prstGeom prst="rect">
            <a:avLst/>
          </a:prstGeom>
          <a:noFill/>
        </p:spPr>
        <p:txBody>
          <a:bodyPr wrap="square" rtlCol="0">
            <a:spAutoFit/>
          </a:bodyPr>
          <a:lstStyle/>
          <a:p>
            <a:pPr marL="173038" marR="0" lvl="0" indent="-173038" algn="l" defTabSz="914400" rtl="0" eaLnBrk="1" fontAlgn="auto" latinLnBrk="0" hangingPunct="1">
              <a:lnSpc>
                <a:spcPct val="100000"/>
              </a:lnSpc>
              <a:spcBef>
                <a:spcPts val="0"/>
              </a:spcBef>
              <a:spcAft>
                <a:spcPts val="0"/>
              </a:spcAft>
              <a:buClr>
                <a:srgbClr val="CC0000"/>
              </a:buClr>
              <a:buSzTx/>
              <a:buFont typeface="Arial" panose="020B0604020202020204" pitchFamily="34" charset="0"/>
              <a:buChar char="•"/>
              <a:tabLst>
                <a:tab pos="173038" algn="l"/>
              </a:tabLst>
              <a:defRPr/>
            </a:pPr>
            <a:r>
              <a:rPr kumimoji="0" lang="en-US" sz="1400" b="0" i="0" u="none" strike="noStrike" kern="1200" cap="none" spc="0" normalizeH="0" baseline="0" noProof="0" dirty="0">
                <a:ln>
                  <a:noFill/>
                </a:ln>
                <a:solidFill>
                  <a:srgbClr val="41464E"/>
                </a:solidFill>
                <a:effectLst/>
                <a:uLnTx/>
                <a:uFillTx/>
                <a:latin typeface="Arial"/>
                <a:ea typeface="+mn-ea"/>
                <a:cs typeface="+mn-cs"/>
              </a:rPr>
              <a:t>Fixing Set:  Average of rate readings taken by Central Bank of India between 11:45am – 12:15pm   Mumbai time, two business day prior to maturity. Central bank fixing posted on Reuters page RBIB.</a:t>
            </a:r>
          </a:p>
        </p:txBody>
      </p:sp>
      <p:sp>
        <p:nvSpPr>
          <p:cNvPr id="21" name="TextBox 20">
            <a:extLst>
              <a:ext uri="{FF2B5EF4-FFF2-40B4-BE49-F238E27FC236}">
                <a16:creationId xmlns:a16="http://schemas.microsoft.com/office/drawing/2014/main" id="{D380E1BD-66A4-4724-B0EE-610F3D5F4B12}"/>
              </a:ext>
            </a:extLst>
          </p:cNvPr>
          <p:cNvSpPr txBox="1"/>
          <p:nvPr/>
        </p:nvSpPr>
        <p:spPr bwMode="gray">
          <a:xfrm>
            <a:off x="3782528" y="3048904"/>
            <a:ext cx="424178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73038" algn="l"/>
              </a:tabLst>
              <a:defRPr/>
            </a:pPr>
            <a:r>
              <a:rPr kumimoji="0" lang="en-US" sz="1600" b="0" i="0" u="none" strike="noStrike" kern="1200" cap="none" spc="0" normalizeH="0" baseline="0" noProof="0" dirty="0">
                <a:ln>
                  <a:noFill/>
                </a:ln>
                <a:solidFill>
                  <a:srgbClr val="41464E"/>
                </a:solidFill>
                <a:effectLst/>
                <a:uLnTx/>
                <a:uFillTx/>
                <a:latin typeface="Arial"/>
                <a:ea typeface="+mn-ea"/>
                <a:cs typeface="+mn-cs"/>
              </a:rPr>
              <a:t>Spot Rate = 71.60</a:t>
            </a:r>
          </a:p>
          <a:p>
            <a:pPr marL="0" marR="0" lvl="0" indent="0" algn="l" defTabSz="914400" rtl="0" eaLnBrk="1" fontAlgn="auto" latinLnBrk="0" hangingPunct="1">
              <a:lnSpc>
                <a:spcPct val="100000"/>
              </a:lnSpc>
              <a:spcBef>
                <a:spcPts val="0"/>
              </a:spcBef>
              <a:spcAft>
                <a:spcPts val="0"/>
              </a:spcAft>
              <a:buClrTx/>
              <a:buSzTx/>
              <a:buFontTx/>
              <a:buNone/>
              <a:tabLst>
                <a:tab pos="173038" algn="l"/>
              </a:tabLst>
              <a:defRPr/>
            </a:pPr>
            <a:r>
              <a:rPr kumimoji="0" lang="en-US" sz="1600" b="0" i="0" u="none" strike="noStrike" kern="1200" cap="none" spc="0" normalizeH="0" baseline="0" noProof="0" dirty="0">
                <a:ln>
                  <a:noFill/>
                </a:ln>
                <a:solidFill>
                  <a:srgbClr val="41464E"/>
                </a:solidFill>
                <a:effectLst/>
                <a:uLnTx/>
                <a:uFillTx/>
                <a:latin typeface="Arial"/>
                <a:ea typeface="+mn-ea"/>
                <a:cs typeface="+mn-cs"/>
              </a:rPr>
              <a:t>Forward Premium = .35		</a:t>
            </a:r>
          </a:p>
          <a:p>
            <a:pPr marL="0" marR="0" lvl="0" indent="0" algn="l" defTabSz="914400" rtl="0" eaLnBrk="1" fontAlgn="auto" latinLnBrk="0" hangingPunct="1">
              <a:lnSpc>
                <a:spcPct val="100000"/>
              </a:lnSpc>
              <a:spcBef>
                <a:spcPts val="0"/>
              </a:spcBef>
              <a:spcAft>
                <a:spcPts val="0"/>
              </a:spcAft>
              <a:buClrTx/>
              <a:buSzTx/>
              <a:buFontTx/>
              <a:buNone/>
              <a:tabLst>
                <a:tab pos="173038" algn="l"/>
              </a:tabLst>
              <a:defRPr/>
            </a:pPr>
            <a:r>
              <a:rPr kumimoji="0" lang="en-US" sz="1600" b="0" i="0" u="none" strike="noStrike" kern="1200" cap="none" spc="0" normalizeH="0" baseline="0" noProof="0" dirty="0">
                <a:ln>
                  <a:noFill/>
                </a:ln>
                <a:solidFill>
                  <a:srgbClr val="41464E"/>
                </a:solidFill>
                <a:effectLst/>
                <a:uLnTx/>
                <a:uFillTx/>
                <a:latin typeface="Arial"/>
                <a:ea typeface="+mn-ea"/>
                <a:cs typeface="+mn-cs"/>
              </a:rPr>
              <a:t>Contract Rate = 71.60 +.35 = 71.95</a:t>
            </a:r>
          </a:p>
          <a:p>
            <a:pPr marL="0" marR="0" lvl="0" indent="0" algn="l" defTabSz="914400" rtl="0" eaLnBrk="1" fontAlgn="auto" latinLnBrk="0" hangingPunct="1">
              <a:lnSpc>
                <a:spcPct val="100000"/>
              </a:lnSpc>
              <a:spcBef>
                <a:spcPts val="0"/>
              </a:spcBef>
              <a:spcAft>
                <a:spcPts val="0"/>
              </a:spcAft>
              <a:buClrTx/>
              <a:buSzTx/>
              <a:buFontTx/>
              <a:buNone/>
              <a:tabLst>
                <a:tab pos="173038" algn="l"/>
              </a:tabLst>
              <a:defRPr/>
            </a:pPr>
            <a:r>
              <a:rPr kumimoji="0" lang="en-US" sz="1600" b="0" i="0" u="none" strike="noStrike" kern="1200" cap="none" spc="0" normalizeH="0" baseline="0" noProof="0" dirty="0">
                <a:ln>
                  <a:noFill/>
                </a:ln>
                <a:solidFill>
                  <a:srgbClr val="41464E"/>
                </a:solidFill>
                <a:effectLst/>
                <a:uLnTx/>
                <a:uFillTx/>
                <a:latin typeface="Arial"/>
                <a:ea typeface="+mn-ea"/>
                <a:cs typeface="+mn-cs"/>
              </a:rPr>
              <a:t>Settlement Date = October 15, 2019</a:t>
            </a:r>
          </a:p>
        </p:txBody>
      </p:sp>
      <p:sp>
        <p:nvSpPr>
          <p:cNvPr id="10" name="Text Placeholder 12">
            <a:extLst>
              <a:ext uri="{FF2B5EF4-FFF2-40B4-BE49-F238E27FC236}">
                <a16:creationId xmlns:a16="http://schemas.microsoft.com/office/drawing/2014/main" id="{9DDDBFAA-A525-439B-B6F2-7AA07379403A}"/>
              </a:ext>
            </a:extLst>
          </p:cNvPr>
          <p:cNvSpPr txBox="1">
            <a:spLocks/>
          </p:cNvSpPr>
          <p:nvPr/>
        </p:nvSpPr>
        <p:spPr bwMode="auto">
          <a:xfrm>
            <a:off x="354493" y="1056740"/>
            <a:ext cx="823277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ts val="600"/>
              </a:spcBef>
              <a:spcAft>
                <a:spcPct val="0"/>
              </a:spcAft>
              <a:buClrTx/>
              <a:buSzTx/>
              <a:buFont typeface="Arial" pitchFamily="34" charset="0"/>
              <a:buNone/>
              <a:tabLst/>
              <a:defRPr/>
            </a:pPr>
            <a:r>
              <a:rPr kumimoji="0" lang="en-US" sz="2200" b="1" i="0" u="none" strike="noStrike" kern="1200" cap="none" spc="0" normalizeH="0" baseline="0" noProof="0" dirty="0">
                <a:ln>
                  <a:noFill/>
                </a:ln>
                <a:solidFill>
                  <a:srgbClr val="41464E"/>
                </a:solidFill>
                <a:effectLst/>
                <a:uLnTx/>
                <a:uFillTx/>
                <a:latin typeface="Arial"/>
                <a:ea typeface="+mn-ea"/>
                <a:cs typeface="Arial"/>
              </a:rPr>
              <a:t>NDF Example</a:t>
            </a:r>
          </a:p>
        </p:txBody>
      </p:sp>
      <p:sp>
        <p:nvSpPr>
          <p:cNvPr id="9" name="Title 8">
            <a:extLst>
              <a:ext uri="{FF2B5EF4-FFF2-40B4-BE49-F238E27FC236}">
                <a16:creationId xmlns:a16="http://schemas.microsoft.com/office/drawing/2014/main" id="{1EB97A5D-B560-4FC4-8167-DA7A0CA90CE3}"/>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Product Overview</a:t>
            </a:r>
          </a:p>
        </p:txBody>
      </p:sp>
    </p:spTree>
    <p:extLst>
      <p:ext uri="{BB962C8B-B14F-4D97-AF65-F5344CB8AC3E}">
        <p14:creationId xmlns:p14="http://schemas.microsoft.com/office/powerpoint/2010/main" val="809344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4568255-9E38-45D5-B208-56E563EBD71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1" name="think-cell Slide" r:id="rId6" imgW="592" imgH="595" progId="TCLayout.ActiveDocument.1">
                  <p:embed/>
                </p:oleObj>
              </mc:Choice>
              <mc:Fallback>
                <p:oleObj name="think-cell Slide" r:id="rId6" imgW="592" imgH="595" progId="TCLayout.ActiveDocument.1">
                  <p:embed/>
                  <p:pic>
                    <p:nvPicPr>
                      <p:cNvPr id="3" name="Object 2" hidden="1">
                        <a:extLst>
                          <a:ext uri="{FF2B5EF4-FFF2-40B4-BE49-F238E27FC236}">
                            <a16:creationId xmlns:a16="http://schemas.microsoft.com/office/drawing/2014/main" id="{94568255-9E38-45D5-B208-56E563EBD71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DB09CD8-07F0-44AA-8877-52A2F68B17B3}"/>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TextBox 6"/>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22" name="Rectangle 21">
            <a:extLst>
              <a:ext uri="{FF2B5EF4-FFF2-40B4-BE49-F238E27FC236}">
                <a16:creationId xmlns:a16="http://schemas.microsoft.com/office/drawing/2014/main" id="{A49E21C9-AF54-470A-B1E4-C51C241B75C4}"/>
              </a:ext>
            </a:extLst>
          </p:cNvPr>
          <p:cNvSpPr/>
          <p:nvPr/>
        </p:nvSpPr>
        <p:spPr>
          <a:xfrm>
            <a:off x="465138" y="1657886"/>
            <a:ext cx="8232775" cy="404550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
            <a:extLst>
              <a:ext uri="{FF2B5EF4-FFF2-40B4-BE49-F238E27FC236}">
                <a16:creationId xmlns:a16="http://schemas.microsoft.com/office/drawing/2014/main" id="{1E328469-9954-485F-91C1-D658D76A7AA3}"/>
              </a:ext>
            </a:extLst>
          </p:cNvPr>
          <p:cNvSpPr txBox="1">
            <a:spLocks noChangeArrowheads="1"/>
          </p:cNvSpPr>
          <p:nvPr/>
        </p:nvSpPr>
        <p:spPr>
          <a:xfrm>
            <a:off x="931179" y="1840085"/>
            <a:ext cx="5891431" cy="177239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en-US" altLang="en-US" sz="1800" b="1" i="0" u="sng"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Scenario 1:</a:t>
            </a:r>
            <a:r>
              <a:rPr kumimoji="0" lang="en-US" altLang="en-US" sz="1800" b="1"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Hedge is in the money</a:t>
            </a: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Central Bank of India fixing = 65.00</a:t>
            </a: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kumimoji="0" lang="en-US" altLang="en-US" sz="14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en-US" altLang="en-US" sz="16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Contract Value = INR 10 million/71.95 = $138,985.41</a:t>
            </a: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en-US" altLang="en-US" sz="16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Official Fix       </a:t>
            </a:r>
            <a:r>
              <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altLang="en-US" sz="16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INR 10 million/65.00 = </a:t>
            </a:r>
            <a:r>
              <a:rPr kumimoji="0" lang="en-US" altLang="en-US" sz="1600" b="0" i="0" u="sng"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$153,846.15 </a:t>
            </a: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ABC CO Receives from KeyBank    </a:t>
            </a:r>
            <a:r>
              <a:rPr kumimoji="0" lang="en-US" altLang="en-US" sz="7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en-US" altLang="en-US" sz="7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altLang="en-US" sz="16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14,860.74</a:t>
            </a:r>
          </a:p>
        </p:txBody>
      </p:sp>
      <p:sp>
        <p:nvSpPr>
          <p:cNvPr id="24" name="Rectangle 2">
            <a:extLst>
              <a:ext uri="{FF2B5EF4-FFF2-40B4-BE49-F238E27FC236}">
                <a16:creationId xmlns:a16="http://schemas.microsoft.com/office/drawing/2014/main" id="{11D7EB65-E36F-4BA3-9085-24F815D515CE}"/>
              </a:ext>
            </a:extLst>
          </p:cNvPr>
          <p:cNvSpPr txBox="1">
            <a:spLocks noChangeArrowheads="1"/>
          </p:cNvSpPr>
          <p:nvPr/>
        </p:nvSpPr>
        <p:spPr>
          <a:xfrm>
            <a:off x="931179" y="3700659"/>
            <a:ext cx="5687735" cy="177239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800" b="1" i="0" u="sng"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Scenario 2:</a:t>
            </a:r>
            <a:r>
              <a:rPr kumimoji="0" lang="en-US" altLang="en-US" sz="1800" b="1"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Hedge is out of the money</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Central Bank of India fixing = 76.50</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Contract Value = INR 10 million/71.95 = $</a:t>
            </a:r>
            <a:r>
              <a:rPr kumimoji="0" lang="en-US" altLang="en-US" sz="5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a:t>
            </a:r>
            <a:r>
              <a:rPr kumimoji="0" lang="en-US" altLang="en-US" sz="16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138,985.41</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Official Fix      </a:t>
            </a:r>
            <a:r>
              <a:rPr lang="en-US" altLang="en-US" sz="1600" dirty="0">
                <a:solidFill>
                  <a:srgbClr val="3E3E3E"/>
                </a:solidFill>
                <a:latin typeface="Arial" panose="020B0604020202020204" pitchFamily="34" charset="0"/>
                <a:cs typeface="Arial" panose="020B0604020202020204" pitchFamily="34" charset="0"/>
              </a:rPr>
              <a:t> </a:t>
            </a:r>
            <a:r>
              <a:rPr lang="en-US" altLang="en-US" sz="1200" dirty="0">
                <a:solidFill>
                  <a:srgbClr val="FFFFFF"/>
                </a:solidFill>
                <a:latin typeface="Arial" panose="020B0604020202020204" pitchFamily="34" charset="0"/>
                <a:cs typeface="Arial" panose="020B0604020202020204" pitchFamily="34" charset="0"/>
              </a:rPr>
              <a:t>.</a:t>
            </a:r>
            <a:r>
              <a:rPr kumimoji="0" lang="en-US" altLang="en-US" sz="16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INR 10 million/77.50 = </a:t>
            </a:r>
            <a:r>
              <a:rPr kumimoji="0" lang="en-US" altLang="en-US" sz="1600" b="0" i="0" u="sng"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$129,032.26</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ABC CO Pays to KeyBank       </a:t>
            </a:r>
            <a:r>
              <a:rPr kumimoji="0" lang="en-US" altLang="en-US" sz="9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a:t>
            </a:r>
            <a:r>
              <a:rPr kumimoji="0" lang="en-US" altLang="en-US" sz="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altLang="en-US" sz="9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a:t>
            </a:r>
            <a:r>
              <a:rPr kumimoji="0" lang="en-US" altLang="en-US" sz="16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a:t>
            </a:r>
            <a:r>
              <a:rPr lang="en-US" altLang="en-US" sz="700" dirty="0">
                <a:solidFill>
                  <a:srgbClr val="3E3E3E"/>
                </a:solidFill>
                <a:latin typeface="Arial" panose="020B0604020202020204" pitchFamily="34" charset="0"/>
                <a:cs typeface="Arial" panose="020B0604020202020204" pitchFamily="34" charset="0"/>
              </a:rPr>
              <a:t> </a:t>
            </a:r>
            <a:r>
              <a:rPr lang="en-US" altLang="en-US" sz="700" dirty="0">
                <a:solidFill>
                  <a:srgbClr val="FFFFFF"/>
                </a:solidFill>
                <a:latin typeface="Arial" panose="020B0604020202020204" pitchFamily="34" charset="0"/>
                <a:cs typeface="Arial" panose="020B0604020202020204" pitchFamily="34" charset="0"/>
              </a:rPr>
              <a:t>.</a:t>
            </a:r>
            <a:r>
              <a:rPr kumimoji="0" lang="en-US" altLang="en-US" sz="1600" b="0" i="0" u="none" strike="noStrike" kern="1200" cap="none" spc="0" normalizeH="0" baseline="0" noProof="0" dirty="0">
                <a:ln>
                  <a:noFill/>
                </a:ln>
                <a:solidFill>
                  <a:srgbClr val="3E3E3E"/>
                </a:solidFill>
                <a:effectLst/>
                <a:uLnTx/>
                <a:uFillTx/>
                <a:latin typeface="Arial" panose="020B0604020202020204" pitchFamily="34" charset="0"/>
                <a:cs typeface="Arial" panose="020B0604020202020204" pitchFamily="34" charset="0"/>
              </a:rPr>
              <a:t> 9,953.15</a:t>
            </a:r>
          </a:p>
        </p:txBody>
      </p:sp>
      <p:sp>
        <p:nvSpPr>
          <p:cNvPr id="9" name="Text Placeholder 12">
            <a:extLst>
              <a:ext uri="{FF2B5EF4-FFF2-40B4-BE49-F238E27FC236}">
                <a16:creationId xmlns:a16="http://schemas.microsoft.com/office/drawing/2014/main" id="{6F2A4B18-7FA7-46D1-888C-EF4EA5E5A4CC}"/>
              </a:ext>
            </a:extLst>
          </p:cNvPr>
          <p:cNvSpPr txBox="1">
            <a:spLocks/>
          </p:cNvSpPr>
          <p:nvPr/>
        </p:nvSpPr>
        <p:spPr bwMode="auto">
          <a:xfrm>
            <a:off x="354493" y="1056740"/>
            <a:ext cx="823277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ts val="600"/>
              </a:spcBef>
              <a:spcAft>
                <a:spcPct val="0"/>
              </a:spcAft>
              <a:buClrTx/>
              <a:buSzTx/>
              <a:buFont typeface="Arial" pitchFamily="34" charset="0"/>
              <a:buNone/>
              <a:tabLst/>
              <a:defRPr/>
            </a:pPr>
            <a:r>
              <a:rPr kumimoji="0" lang="en-US" sz="2200" b="1" i="0" u="none" strike="noStrike" kern="1200" cap="none" spc="0" normalizeH="0" baseline="0" noProof="0" dirty="0">
                <a:ln>
                  <a:noFill/>
                </a:ln>
                <a:solidFill>
                  <a:srgbClr val="41464E"/>
                </a:solidFill>
                <a:effectLst/>
                <a:uLnTx/>
                <a:uFillTx/>
                <a:latin typeface="Arial"/>
                <a:ea typeface="+mn-ea"/>
                <a:cs typeface="Arial"/>
              </a:rPr>
              <a:t>NDF Example</a:t>
            </a:r>
          </a:p>
        </p:txBody>
      </p:sp>
      <p:sp>
        <p:nvSpPr>
          <p:cNvPr id="8" name="Title 8">
            <a:extLst>
              <a:ext uri="{FF2B5EF4-FFF2-40B4-BE49-F238E27FC236}">
                <a16:creationId xmlns:a16="http://schemas.microsoft.com/office/drawing/2014/main" id="{5A975ED5-2105-41E2-897C-B9EC2BC5E172}"/>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Product Overview</a:t>
            </a:r>
          </a:p>
        </p:txBody>
      </p:sp>
    </p:spTree>
    <p:extLst>
      <p:ext uri="{BB962C8B-B14F-4D97-AF65-F5344CB8AC3E}">
        <p14:creationId xmlns:p14="http://schemas.microsoft.com/office/powerpoint/2010/main" val="1158742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4225857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1"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Options Basics</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Product Overview</a:t>
            </a:r>
          </a:p>
        </p:txBody>
      </p:sp>
      <p:sp>
        <p:nvSpPr>
          <p:cNvPr id="32" name="Rectangle 31">
            <a:extLst>
              <a:ext uri="{FF2B5EF4-FFF2-40B4-BE49-F238E27FC236}">
                <a16:creationId xmlns:a16="http://schemas.microsoft.com/office/drawing/2014/main" id="{2B00EBA8-F356-4340-B6B0-8158A6D01655}"/>
              </a:ext>
            </a:extLst>
          </p:cNvPr>
          <p:cNvSpPr/>
          <p:nvPr/>
        </p:nvSpPr>
        <p:spPr>
          <a:xfrm>
            <a:off x="465138" y="2146935"/>
            <a:ext cx="8231187" cy="3238500"/>
          </a:xfrm>
          <a:prstGeom prst="rect">
            <a:avLst/>
          </a:prstGeom>
          <a:solidFill>
            <a:srgbClr val="E9EAEB"/>
          </a:solidFill>
          <a:ln w="12700">
            <a:solidFill>
              <a:srgbClr val="B4B4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45720" rtlCol="0" anchor="ctr"/>
          <a:lstStyle/>
          <a:p>
            <a:pPr marL="171446" marR="0" lvl="0" indent="-111122"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3" name="Group 32">
            <a:extLst>
              <a:ext uri="{FF2B5EF4-FFF2-40B4-BE49-F238E27FC236}">
                <a16:creationId xmlns:a16="http://schemas.microsoft.com/office/drawing/2014/main" id="{A265050F-AD62-41D2-8FC0-70824ADB573F}"/>
              </a:ext>
            </a:extLst>
          </p:cNvPr>
          <p:cNvGrpSpPr/>
          <p:nvPr/>
        </p:nvGrpSpPr>
        <p:grpSpPr>
          <a:xfrm>
            <a:off x="622478" y="2387013"/>
            <a:ext cx="3909060" cy="1284467"/>
            <a:chOff x="502922" y="2077783"/>
            <a:chExt cx="5212080" cy="1712623"/>
          </a:xfrm>
        </p:grpSpPr>
        <p:sp>
          <p:nvSpPr>
            <p:cNvPr id="34" name="Rectangle 12">
              <a:extLst>
                <a:ext uri="{FF2B5EF4-FFF2-40B4-BE49-F238E27FC236}">
                  <a16:creationId xmlns:a16="http://schemas.microsoft.com/office/drawing/2014/main" id="{E5C8CDA7-230D-4533-BF3A-AD0CDF84645E}"/>
                </a:ext>
              </a:extLst>
            </p:cNvPr>
            <p:cNvSpPr>
              <a:spLocks noChangeArrowheads="1"/>
            </p:cNvSpPr>
            <p:nvPr/>
          </p:nvSpPr>
          <p:spPr bwMode="auto">
            <a:xfrm>
              <a:off x="502922" y="2077783"/>
              <a:ext cx="5212080" cy="1712623"/>
            </a:xfrm>
            <a:prstGeom prst="rect">
              <a:avLst/>
            </a:prstGeom>
            <a:gradFill>
              <a:gsLst>
                <a:gs pos="0">
                  <a:srgbClr val="FFFFFF"/>
                </a:gs>
                <a:gs pos="56000">
                  <a:srgbClr val="FFFFFF"/>
                </a:gs>
                <a:gs pos="100000">
                  <a:srgbClr val="E9EAEB"/>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Rectangle 4">
              <a:extLst>
                <a:ext uri="{FF2B5EF4-FFF2-40B4-BE49-F238E27FC236}">
                  <a16:creationId xmlns:a16="http://schemas.microsoft.com/office/drawing/2014/main" id="{587C50F5-6D7A-4892-B191-D7FB02CA4B09}"/>
                </a:ext>
              </a:extLst>
            </p:cNvPr>
            <p:cNvSpPr txBox="1">
              <a:spLocks noChangeArrowheads="1"/>
            </p:cNvSpPr>
            <p:nvPr/>
          </p:nvSpPr>
          <p:spPr>
            <a:xfrm>
              <a:off x="598502" y="2134448"/>
              <a:ext cx="5048675" cy="13859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CC0000"/>
                  </a:solidFill>
                  <a:effectLst/>
                  <a:uLnTx/>
                  <a:uFillTx/>
                  <a:latin typeface="Arial"/>
                  <a:ea typeface="+mn-ea"/>
                  <a:cs typeface="+mn-cs"/>
                </a:rPr>
                <a:t>CALL</a:t>
              </a:r>
            </a:p>
            <a:p>
              <a:pPr marL="457189" marR="0" lvl="1"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The right, </a:t>
              </a:r>
              <a:r>
                <a:rPr kumimoji="0" lang="en-US" altLang="en-US" sz="1400" b="1" i="0" u="none" strike="noStrike" kern="1200" cap="none" spc="0" normalizeH="0" baseline="0" noProof="0" dirty="0">
                  <a:ln>
                    <a:noFill/>
                  </a:ln>
                  <a:solidFill>
                    <a:srgbClr val="000000"/>
                  </a:solidFill>
                  <a:effectLst/>
                  <a:uLnTx/>
                  <a:uFillTx/>
                  <a:latin typeface="Arial"/>
                  <a:ea typeface="+mn-ea"/>
                  <a:cs typeface="+mn-cs"/>
                </a:rPr>
                <a:t>but not the obligation</a:t>
              </a: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 to </a:t>
              </a:r>
              <a:r>
                <a:rPr kumimoji="0" lang="en-US" altLang="en-US" sz="1400" b="1" i="0" u="none" strike="noStrike" kern="1200" cap="none" spc="0" normalizeH="0" baseline="0" noProof="0" dirty="0">
                  <a:ln>
                    <a:noFill/>
                  </a:ln>
                  <a:solidFill>
                    <a:srgbClr val="000000"/>
                  </a:solidFill>
                  <a:effectLst/>
                  <a:uLnTx/>
                  <a:uFillTx/>
                  <a:latin typeface="Arial"/>
                  <a:ea typeface="+mn-ea"/>
                  <a:cs typeface="+mn-cs"/>
                </a:rPr>
                <a:t>BUY</a:t>
              </a: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 a specific amount of currency at a specified price on a pre-set date.</a:t>
              </a:r>
            </a:p>
          </p:txBody>
        </p:sp>
      </p:grpSp>
      <p:grpSp>
        <p:nvGrpSpPr>
          <p:cNvPr id="36" name="Group 35">
            <a:extLst>
              <a:ext uri="{FF2B5EF4-FFF2-40B4-BE49-F238E27FC236}">
                <a16:creationId xmlns:a16="http://schemas.microsoft.com/office/drawing/2014/main" id="{58FA1FA1-E7A4-466D-B9D9-B4E175137BF0}"/>
              </a:ext>
            </a:extLst>
          </p:cNvPr>
          <p:cNvGrpSpPr/>
          <p:nvPr/>
        </p:nvGrpSpPr>
        <p:grpSpPr>
          <a:xfrm>
            <a:off x="622478" y="3871818"/>
            <a:ext cx="3909060" cy="1284467"/>
            <a:chOff x="510668" y="4057523"/>
            <a:chExt cx="5212080" cy="1712623"/>
          </a:xfrm>
        </p:grpSpPr>
        <p:sp>
          <p:nvSpPr>
            <p:cNvPr id="37" name="Rectangle 12">
              <a:extLst>
                <a:ext uri="{FF2B5EF4-FFF2-40B4-BE49-F238E27FC236}">
                  <a16:creationId xmlns:a16="http://schemas.microsoft.com/office/drawing/2014/main" id="{44DE19F1-6F15-44BD-A60A-8A59FB740FB6}"/>
                </a:ext>
              </a:extLst>
            </p:cNvPr>
            <p:cNvSpPr>
              <a:spLocks noChangeArrowheads="1"/>
            </p:cNvSpPr>
            <p:nvPr/>
          </p:nvSpPr>
          <p:spPr bwMode="auto">
            <a:xfrm>
              <a:off x="510668" y="4057523"/>
              <a:ext cx="5212080" cy="1712623"/>
            </a:xfrm>
            <a:prstGeom prst="rect">
              <a:avLst/>
            </a:prstGeom>
            <a:gradFill>
              <a:gsLst>
                <a:gs pos="0">
                  <a:srgbClr val="FFFFFF"/>
                </a:gs>
                <a:gs pos="56000">
                  <a:srgbClr val="FFFFFF"/>
                </a:gs>
                <a:gs pos="100000">
                  <a:srgbClr val="E9EAEB"/>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8" name="Text Box 8">
              <a:extLst>
                <a:ext uri="{FF2B5EF4-FFF2-40B4-BE49-F238E27FC236}">
                  <a16:creationId xmlns:a16="http://schemas.microsoft.com/office/drawing/2014/main" id="{48B7EB72-1CA4-4EE3-8391-A414A4034E8E}"/>
                </a:ext>
              </a:extLst>
            </p:cNvPr>
            <p:cNvSpPr txBox="1">
              <a:spLocks noChangeArrowheads="1"/>
            </p:cNvSpPr>
            <p:nvPr/>
          </p:nvSpPr>
          <p:spPr bwMode="auto">
            <a:xfrm>
              <a:off x="607888" y="4137352"/>
              <a:ext cx="4971505" cy="11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285750" indent="-1714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378" rtl="0" eaLnBrk="1" fontAlgn="auto" latinLnBrk="0" hangingPunct="1">
                <a:lnSpc>
                  <a:spcPct val="100000"/>
                </a:lnSpc>
                <a:spcBef>
                  <a:spcPct val="20000"/>
                </a:spcBef>
                <a:spcAft>
                  <a:spcPct val="20000"/>
                </a:spcAft>
                <a:buClr>
                  <a:srgbClr val="CC0000"/>
                </a:buClr>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CC0000"/>
                  </a:solidFill>
                  <a:effectLst/>
                  <a:uLnTx/>
                  <a:uFillTx/>
                  <a:latin typeface="Arial" pitchFamily="34" charset="0"/>
                  <a:ea typeface="+mn-ea"/>
                  <a:cs typeface="+mn-cs"/>
                </a:rPr>
                <a:t>European Style</a:t>
              </a:r>
            </a:p>
            <a:p>
              <a:pPr marL="457189" marR="0" lvl="1" indent="0" algn="l" defTabSz="914378" rtl="0" eaLnBrk="1" fontAlgn="auto" latinLnBrk="0" hangingPunct="1">
                <a:lnSpc>
                  <a:spcPct val="100000"/>
                </a:lnSpc>
                <a:spcBef>
                  <a:spcPct val="20000"/>
                </a:spcBef>
                <a:spcAft>
                  <a:spcPct val="2000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itchFamily="34" charset="0"/>
                  <a:ea typeface="+mn-ea"/>
                  <a:cs typeface="+mn-cs"/>
                </a:rPr>
                <a:t>Option may be exercised at expiry only.</a:t>
              </a:r>
            </a:p>
          </p:txBody>
        </p:sp>
      </p:grpSp>
      <p:grpSp>
        <p:nvGrpSpPr>
          <p:cNvPr id="39" name="Group 38">
            <a:extLst>
              <a:ext uri="{FF2B5EF4-FFF2-40B4-BE49-F238E27FC236}">
                <a16:creationId xmlns:a16="http://schemas.microsoft.com/office/drawing/2014/main" id="{0A1CACD5-4F3C-4B4B-BC0C-B4A6D21F77E5}"/>
              </a:ext>
            </a:extLst>
          </p:cNvPr>
          <p:cNvGrpSpPr/>
          <p:nvPr/>
        </p:nvGrpSpPr>
        <p:grpSpPr>
          <a:xfrm>
            <a:off x="4612463" y="2387013"/>
            <a:ext cx="3909060" cy="1282882"/>
            <a:chOff x="6146079" y="2077783"/>
            <a:chExt cx="5212080" cy="1710509"/>
          </a:xfrm>
        </p:grpSpPr>
        <p:sp>
          <p:nvSpPr>
            <p:cNvPr id="40" name="Rectangle 13">
              <a:extLst>
                <a:ext uri="{FF2B5EF4-FFF2-40B4-BE49-F238E27FC236}">
                  <a16:creationId xmlns:a16="http://schemas.microsoft.com/office/drawing/2014/main" id="{50AFC1F1-B64D-4DF6-AD82-A1D355B5608B}"/>
                </a:ext>
              </a:extLst>
            </p:cNvPr>
            <p:cNvSpPr>
              <a:spLocks noChangeArrowheads="1"/>
            </p:cNvSpPr>
            <p:nvPr/>
          </p:nvSpPr>
          <p:spPr bwMode="auto">
            <a:xfrm>
              <a:off x="6146079" y="2077783"/>
              <a:ext cx="5212080" cy="1710509"/>
            </a:xfrm>
            <a:prstGeom prst="rect">
              <a:avLst/>
            </a:prstGeom>
            <a:gradFill>
              <a:gsLst>
                <a:gs pos="0">
                  <a:srgbClr val="FFFFFF"/>
                </a:gs>
                <a:gs pos="56000">
                  <a:srgbClr val="FFFFFF"/>
                </a:gs>
                <a:gs pos="100000">
                  <a:srgbClr val="E9EAEB"/>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Rectangle 5">
              <a:extLst>
                <a:ext uri="{FF2B5EF4-FFF2-40B4-BE49-F238E27FC236}">
                  <a16:creationId xmlns:a16="http://schemas.microsoft.com/office/drawing/2014/main" id="{CBA2B213-E238-40BF-89EE-57E54D240AC9}"/>
                </a:ext>
              </a:extLst>
            </p:cNvPr>
            <p:cNvSpPr txBox="1">
              <a:spLocks noChangeArrowheads="1"/>
            </p:cNvSpPr>
            <p:nvPr/>
          </p:nvSpPr>
          <p:spPr>
            <a:xfrm>
              <a:off x="6319356" y="2134450"/>
              <a:ext cx="5032349" cy="156887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CC0000"/>
                  </a:solidFill>
                  <a:effectLst/>
                  <a:uLnTx/>
                  <a:uFillTx/>
                  <a:latin typeface="Arial"/>
                  <a:ea typeface="+mn-ea"/>
                  <a:cs typeface="+mn-cs"/>
                </a:rPr>
                <a:t>PUT</a:t>
              </a:r>
            </a:p>
            <a:p>
              <a:pPr marL="457189" marR="0" lvl="1" indent="0" algn="l" defTabSz="914378"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The right, </a:t>
              </a:r>
              <a:r>
                <a:rPr kumimoji="0" lang="en-US" altLang="en-US" sz="1400" b="1" i="0" u="none" strike="noStrike" kern="1200" cap="none" spc="0" normalizeH="0" baseline="0" noProof="0" dirty="0">
                  <a:ln>
                    <a:noFill/>
                  </a:ln>
                  <a:solidFill>
                    <a:srgbClr val="000000"/>
                  </a:solidFill>
                  <a:effectLst/>
                  <a:uLnTx/>
                  <a:uFillTx/>
                  <a:latin typeface="Arial"/>
                  <a:ea typeface="+mn-ea"/>
                  <a:cs typeface="+mn-cs"/>
                </a:rPr>
                <a:t>but not the obligation</a:t>
              </a: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 to </a:t>
              </a:r>
              <a:r>
                <a:rPr kumimoji="0" lang="en-US" altLang="en-US" sz="1400" b="1" i="0" u="none" strike="noStrike" kern="1200" cap="none" spc="0" normalizeH="0" baseline="0" noProof="0" dirty="0">
                  <a:ln>
                    <a:noFill/>
                  </a:ln>
                  <a:solidFill>
                    <a:srgbClr val="000000"/>
                  </a:solidFill>
                  <a:effectLst/>
                  <a:uLnTx/>
                  <a:uFillTx/>
                  <a:latin typeface="Arial"/>
                  <a:ea typeface="+mn-ea"/>
                  <a:cs typeface="+mn-cs"/>
                </a:rPr>
                <a:t>SELL</a:t>
              </a: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 a specific amount of currency at a specified price on a pre-set date.</a:t>
              </a:r>
              <a:endParaRPr kumimoji="0" lang="en-US" altLang="en-US"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42" name="Group 41">
            <a:extLst>
              <a:ext uri="{FF2B5EF4-FFF2-40B4-BE49-F238E27FC236}">
                <a16:creationId xmlns:a16="http://schemas.microsoft.com/office/drawing/2014/main" id="{D23162CF-7DEC-426B-BA11-9BDED175125E}"/>
              </a:ext>
            </a:extLst>
          </p:cNvPr>
          <p:cNvGrpSpPr/>
          <p:nvPr/>
        </p:nvGrpSpPr>
        <p:grpSpPr>
          <a:xfrm>
            <a:off x="4612463" y="3871818"/>
            <a:ext cx="3909060" cy="1282882"/>
            <a:chOff x="6149950" y="4057523"/>
            <a:chExt cx="5212080" cy="1710509"/>
          </a:xfrm>
        </p:grpSpPr>
        <p:sp>
          <p:nvSpPr>
            <p:cNvPr id="43" name="Rectangle 13">
              <a:extLst>
                <a:ext uri="{FF2B5EF4-FFF2-40B4-BE49-F238E27FC236}">
                  <a16:creationId xmlns:a16="http://schemas.microsoft.com/office/drawing/2014/main" id="{0A88C41B-0AF6-4A5E-8C01-E53A4636987B}"/>
                </a:ext>
              </a:extLst>
            </p:cNvPr>
            <p:cNvSpPr>
              <a:spLocks noChangeArrowheads="1"/>
            </p:cNvSpPr>
            <p:nvPr/>
          </p:nvSpPr>
          <p:spPr bwMode="auto">
            <a:xfrm>
              <a:off x="6149950" y="4057523"/>
              <a:ext cx="5212080" cy="1710509"/>
            </a:xfrm>
            <a:prstGeom prst="rect">
              <a:avLst/>
            </a:prstGeom>
            <a:gradFill>
              <a:gsLst>
                <a:gs pos="0">
                  <a:srgbClr val="FFFFFF"/>
                </a:gs>
                <a:gs pos="56000">
                  <a:srgbClr val="FFFFFF"/>
                </a:gs>
                <a:gs pos="100000">
                  <a:srgbClr val="E9EAEB"/>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Text Box 9">
              <a:extLst>
                <a:ext uri="{FF2B5EF4-FFF2-40B4-BE49-F238E27FC236}">
                  <a16:creationId xmlns:a16="http://schemas.microsoft.com/office/drawing/2014/main" id="{49C5919E-2864-4DB9-A7B9-6E1DBC8F2E4D}"/>
                </a:ext>
              </a:extLst>
            </p:cNvPr>
            <p:cNvSpPr txBox="1">
              <a:spLocks noChangeArrowheads="1"/>
            </p:cNvSpPr>
            <p:nvPr/>
          </p:nvSpPr>
          <p:spPr bwMode="auto">
            <a:xfrm>
              <a:off x="6322621" y="4137354"/>
              <a:ext cx="4639492" cy="119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285750" indent="-171450" eaLnBrk="0" hangingPunct="0">
                <a:spcBef>
                  <a:spcPct val="20000"/>
                </a:spcBef>
                <a:buChar char="•"/>
                <a:defRPr>
                  <a:solidFill>
                    <a:schemeClr val="tx1"/>
                  </a:solidFill>
                  <a:latin typeface="Arial" panose="020B0604020202020204" pitchFamily="34" charset="0"/>
                </a:defRPr>
              </a:lvl2pPr>
              <a:lvl3pPr marL="569913" indent="-169863"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378" rtl="0" eaLnBrk="1" fontAlgn="auto" latinLnBrk="0" hangingPunct="1">
                <a:lnSpc>
                  <a:spcPct val="100000"/>
                </a:lnSpc>
                <a:spcBef>
                  <a:spcPct val="20000"/>
                </a:spcBef>
                <a:spcAft>
                  <a:spcPct val="20000"/>
                </a:spcAft>
                <a:buClr>
                  <a:srgbClr val="CC0000"/>
                </a:buClr>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CC0000"/>
                  </a:solidFill>
                  <a:effectLst/>
                  <a:uLnTx/>
                  <a:uFillTx/>
                  <a:latin typeface="Arial" pitchFamily="34" charset="0"/>
                  <a:ea typeface="+mn-ea"/>
                  <a:cs typeface="+mn-cs"/>
                </a:rPr>
                <a:t>American Style</a:t>
              </a:r>
            </a:p>
            <a:p>
              <a:pPr marL="457189" marR="0" lvl="1" indent="0" algn="l" defTabSz="914378" rtl="0" eaLnBrk="1" fontAlgn="auto" latinLnBrk="0" hangingPunct="1">
                <a:lnSpc>
                  <a:spcPct val="100000"/>
                </a:lnSpc>
                <a:spcBef>
                  <a:spcPct val="20000"/>
                </a:spcBef>
                <a:spcAft>
                  <a:spcPct val="20000"/>
                </a:spcAft>
                <a:buClr>
                  <a:srgbClr val="000000"/>
                </a:buClr>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itchFamily="34" charset="0"/>
                  <a:ea typeface="+mn-ea"/>
                  <a:cs typeface="+mn-cs"/>
                </a:rPr>
                <a:t>Option may be exercised at any time before expiry.</a:t>
              </a:r>
            </a:p>
          </p:txBody>
        </p:sp>
      </p:grpSp>
    </p:spTree>
    <p:extLst>
      <p:ext uri="{BB962C8B-B14F-4D97-AF65-F5344CB8AC3E}">
        <p14:creationId xmlns:p14="http://schemas.microsoft.com/office/powerpoint/2010/main" val="1967450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3040714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4"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Factors Determining Options Price</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Product Overview</a:t>
            </a:r>
          </a:p>
        </p:txBody>
      </p:sp>
      <p:cxnSp>
        <p:nvCxnSpPr>
          <p:cNvPr id="17" name="Connector: Elbow 16">
            <a:extLst>
              <a:ext uri="{FF2B5EF4-FFF2-40B4-BE49-F238E27FC236}">
                <a16:creationId xmlns:a16="http://schemas.microsoft.com/office/drawing/2014/main" id="{01CFE6AC-FF04-447C-9636-8D7854FE4DF9}"/>
              </a:ext>
            </a:extLst>
          </p:cNvPr>
          <p:cNvCxnSpPr>
            <a:cxnSpLocks/>
            <a:stCxn id="24" idx="2"/>
            <a:endCxn id="22" idx="0"/>
          </p:cNvCxnSpPr>
          <p:nvPr/>
        </p:nvCxnSpPr>
        <p:spPr>
          <a:xfrm rot="16200000" flipH="1">
            <a:off x="3150344" y="2778869"/>
            <a:ext cx="1162706" cy="1680605"/>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9D92E6A-9EE1-49AA-8240-419315A6A6B5}"/>
              </a:ext>
            </a:extLst>
          </p:cNvPr>
          <p:cNvCxnSpPr>
            <a:cxnSpLocks/>
            <a:stCxn id="30" idx="2"/>
            <a:endCxn id="22" idx="0"/>
          </p:cNvCxnSpPr>
          <p:nvPr/>
        </p:nvCxnSpPr>
        <p:spPr>
          <a:xfrm flipH="1">
            <a:off x="4572000" y="3037818"/>
            <a:ext cx="1" cy="116270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92D644E-88BC-440E-BCB6-A34682755510}"/>
              </a:ext>
            </a:extLst>
          </p:cNvPr>
          <p:cNvCxnSpPr>
            <a:cxnSpLocks/>
            <a:stCxn id="26" idx="2"/>
            <a:endCxn id="22" idx="0"/>
          </p:cNvCxnSpPr>
          <p:nvPr/>
        </p:nvCxnSpPr>
        <p:spPr>
          <a:xfrm rot="5400000">
            <a:off x="4840704" y="2769116"/>
            <a:ext cx="1162706" cy="1700113"/>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63AA8AA4-4A32-4768-A516-146AD880964B}"/>
              </a:ext>
            </a:extLst>
          </p:cNvPr>
          <p:cNvCxnSpPr>
            <a:cxnSpLocks/>
            <a:stCxn id="27" idx="2"/>
            <a:endCxn id="22" idx="0"/>
          </p:cNvCxnSpPr>
          <p:nvPr/>
        </p:nvCxnSpPr>
        <p:spPr>
          <a:xfrm rot="5400000">
            <a:off x="5685883" y="1923937"/>
            <a:ext cx="1162706" cy="3390471"/>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96D8E05C-BC63-4A43-9458-986D30B392A6}"/>
              </a:ext>
            </a:extLst>
          </p:cNvPr>
          <p:cNvCxnSpPr>
            <a:cxnSpLocks/>
            <a:stCxn id="23" idx="2"/>
            <a:endCxn id="22" idx="0"/>
          </p:cNvCxnSpPr>
          <p:nvPr/>
        </p:nvCxnSpPr>
        <p:spPr>
          <a:xfrm rot="16200000" flipH="1">
            <a:off x="2305165" y="1933690"/>
            <a:ext cx="1162706" cy="3370964"/>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EE9C025-86A3-4654-8D76-676014808341}"/>
              </a:ext>
            </a:extLst>
          </p:cNvPr>
          <p:cNvSpPr/>
          <p:nvPr/>
        </p:nvSpPr>
        <p:spPr>
          <a:xfrm>
            <a:off x="3524726" y="4200525"/>
            <a:ext cx="2094548" cy="697230"/>
          </a:xfrm>
          <a:prstGeom prst="rect">
            <a:avLst/>
          </a:prstGeom>
          <a:solidFill>
            <a:srgbClr val="F2F2F2"/>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E3E3E"/>
                </a:solidFill>
                <a:effectLst/>
                <a:uLnTx/>
                <a:uFillTx/>
                <a:latin typeface="Arial"/>
                <a:ea typeface="+mn-ea"/>
                <a:cs typeface="+mn-cs"/>
              </a:rPr>
              <a:t>Option Price</a:t>
            </a:r>
          </a:p>
        </p:txBody>
      </p:sp>
      <p:sp>
        <p:nvSpPr>
          <p:cNvPr id="23" name="Rectangle 22">
            <a:extLst>
              <a:ext uri="{FF2B5EF4-FFF2-40B4-BE49-F238E27FC236}">
                <a16:creationId xmlns:a16="http://schemas.microsoft.com/office/drawing/2014/main" id="{0CCE73DC-7AB0-49C0-A956-74831B0C6B7F}"/>
              </a:ext>
            </a:extLst>
          </p:cNvPr>
          <p:cNvSpPr/>
          <p:nvPr/>
        </p:nvSpPr>
        <p:spPr>
          <a:xfrm>
            <a:off x="483803" y="2340589"/>
            <a:ext cx="1434465" cy="697230"/>
          </a:xfrm>
          <a:prstGeom prst="rect">
            <a:avLst/>
          </a:prstGeom>
          <a:solidFill>
            <a:srgbClr val="F2F2F2"/>
          </a:solidFill>
          <a:ln>
            <a:solidFill>
              <a:srgbClr val="006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Volatility of Currency</a:t>
            </a:r>
          </a:p>
        </p:txBody>
      </p:sp>
      <p:sp>
        <p:nvSpPr>
          <p:cNvPr id="24" name="Rectangle 23">
            <a:extLst>
              <a:ext uri="{FF2B5EF4-FFF2-40B4-BE49-F238E27FC236}">
                <a16:creationId xmlns:a16="http://schemas.microsoft.com/office/drawing/2014/main" id="{3A88D3B3-4866-46CD-8CA5-94B774DF3CDF}"/>
              </a:ext>
            </a:extLst>
          </p:cNvPr>
          <p:cNvSpPr/>
          <p:nvPr/>
        </p:nvSpPr>
        <p:spPr>
          <a:xfrm>
            <a:off x="2174162" y="2340589"/>
            <a:ext cx="1434465" cy="697230"/>
          </a:xfrm>
          <a:prstGeom prst="rect">
            <a:avLst/>
          </a:prstGeom>
          <a:solidFill>
            <a:srgbClr val="F2F2F2"/>
          </a:solidFill>
          <a:ln>
            <a:solidFill>
              <a:srgbClr val="006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Expiry Date</a:t>
            </a:r>
          </a:p>
        </p:txBody>
      </p:sp>
      <p:sp>
        <p:nvSpPr>
          <p:cNvPr id="25" name="Rectangle 24">
            <a:extLst>
              <a:ext uri="{FF2B5EF4-FFF2-40B4-BE49-F238E27FC236}">
                <a16:creationId xmlns:a16="http://schemas.microsoft.com/office/drawing/2014/main" id="{A5B6AE64-5139-4DB1-8B6B-3D5A92C7AD4F}"/>
              </a:ext>
            </a:extLst>
          </p:cNvPr>
          <p:cNvSpPr/>
          <p:nvPr/>
        </p:nvSpPr>
        <p:spPr>
          <a:xfrm>
            <a:off x="3864521" y="2340589"/>
            <a:ext cx="1434465" cy="697230"/>
          </a:xfrm>
          <a:prstGeom prst="rect">
            <a:avLst/>
          </a:prstGeom>
          <a:solidFill>
            <a:srgbClr val="F2F2F2"/>
          </a:solidFill>
          <a:ln>
            <a:solidFill>
              <a:srgbClr val="006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Strike Price</a:t>
            </a:r>
          </a:p>
        </p:txBody>
      </p:sp>
      <p:sp>
        <p:nvSpPr>
          <p:cNvPr id="26" name="Rectangle 25">
            <a:extLst>
              <a:ext uri="{FF2B5EF4-FFF2-40B4-BE49-F238E27FC236}">
                <a16:creationId xmlns:a16="http://schemas.microsoft.com/office/drawing/2014/main" id="{83AE21B1-A4B9-4135-AC51-853593EC6603}"/>
              </a:ext>
            </a:extLst>
          </p:cNvPr>
          <p:cNvSpPr/>
          <p:nvPr/>
        </p:nvSpPr>
        <p:spPr>
          <a:xfrm>
            <a:off x="5554880" y="2340589"/>
            <a:ext cx="1434465" cy="697230"/>
          </a:xfrm>
          <a:prstGeom prst="rect">
            <a:avLst/>
          </a:prstGeom>
          <a:solidFill>
            <a:srgbClr val="F2F2F2"/>
          </a:solidFill>
          <a:ln>
            <a:solidFill>
              <a:srgbClr val="006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Spot Rate</a:t>
            </a:r>
          </a:p>
        </p:txBody>
      </p:sp>
      <p:sp>
        <p:nvSpPr>
          <p:cNvPr id="27" name="Rectangle 26">
            <a:extLst>
              <a:ext uri="{FF2B5EF4-FFF2-40B4-BE49-F238E27FC236}">
                <a16:creationId xmlns:a16="http://schemas.microsoft.com/office/drawing/2014/main" id="{C81FE3E9-B5B1-44DA-89CA-D71809EB72AB}"/>
              </a:ext>
            </a:extLst>
          </p:cNvPr>
          <p:cNvSpPr/>
          <p:nvPr/>
        </p:nvSpPr>
        <p:spPr>
          <a:xfrm>
            <a:off x="7245238" y="2340589"/>
            <a:ext cx="1434465" cy="697230"/>
          </a:xfrm>
          <a:prstGeom prst="rect">
            <a:avLst/>
          </a:prstGeom>
          <a:solidFill>
            <a:srgbClr val="F2F2F2"/>
          </a:solidFill>
          <a:ln>
            <a:solidFill>
              <a:srgbClr val="006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3E3E3E"/>
                </a:solidFill>
                <a:effectLst/>
                <a:uLnTx/>
                <a:uFillTx/>
                <a:latin typeface="Arial"/>
                <a:ea typeface="+mn-ea"/>
                <a:cs typeface="+mn-cs"/>
              </a:rPr>
              <a:t>Interest Rate Differential</a:t>
            </a:r>
          </a:p>
        </p:txBody>
      </p:sp>
      <p:sp>
        <p:nvSpPr>
          <p:cNvPr id="28" name="Rectangle 27">
            <a:extLst>
              <a:ext uri="{FF2B5EF4-FFF2-40B4-BE49-F238E27FC236}">
                <a16:creationId xmlns:a16="http://schemas.microsoft.com/office/drawing/2014/main" id="{EE3AA4A4-7358-4D6F-9AE9-B694AC1643C2}"/>
              </a:ext>
            </a:extLst>
          </p:cNvPr>
          <p:cNvSpPr/>
          <p:nvPr/>
        </p:nvSpPr>
        <p:spPr>
          <a:xfrm>
            <a:off x="483804" y="2340588"/>
            <a:ext cx="1434465" cy="697230"/>
          </a:xfrm>
          <a:prstGeom prst="rect">
            <a:avLst/>
          </a:prstGeom>
          <a:solidFill>
            <a:srgbClr val="F2F2F2"/>
          </a:solidFill>
          <a:ln>
            <a:solidFill>
              <a:srgbClr val="006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3E3E3E"/>
                </a:solidFill>
                <a:effectLst/>
                <a:uLnTx/>
                <a:uFillTx/>
                <a:latin typeface="Arial"/>
                <a:ea typeface="+mn-ea"/>
                <a:cs typeface="+mn-cs"/>
              </a:rPr>
              <a:t>Volatility of Currency</a:t>
            </a:r>
          </a:p>
        </p:txBody>
      </p:sp>
      <p:sp>
        <p:nvSpPr>
          <p:cNvPr id="29" name="Rectangle 28">
            <a:extLst>
              <a:ext uri="{FF2B5EF4-FFF2-40B4-BE49-F238E27FC236}">
                <a16:creationId xmlns:a16="http://schemas.microsoft.com/office/drawing/2014/main" id="{6BCB0210-6AB2-4F60-8A98-AA556467CB7F}"/>
              </a:ext>
            </a:extLst>
          </p:cNvPr>
          <p:cNvSpPr/>
          <p:nvPr/>
        </p:nvSpPr>
        <p:spPr>
          <a:xfrm>
            <a:off x="2174163" y="2340588"/>
            <a:ext cx="1434465" cy="697230"/>
          </a:xfrm>
          <a:prstGeom prst="rect">
            <a:avLst/>
          </a:prstGeom>
          <a:solidFill>
            <a:srgbClr val="F2F2F2"/>
          </a:solidFill>
          <a:ln>
            <a:solidFill>
              <a:srgbClr val="006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3E3E3E"/>
                </a:solidFill>
                <a:effectLst/>
                <a:uLnTx/>
                <a:uFillTx/>
                <a:latin typeface="Arial"/>
                <a:ea typeface="+mn-ea"/>
                <a:cs typeface="+mn-cs"/>
              </a:rPr>
              <a:t>Expiry Date</a:t>
            </a:r>
          </a:p>
        </p:txBody>
      </p:sp>
      <p:sp>
        <p:nvSpPr>
          <p:cNvPr id="30" name="Rectangle 29">
            <a:extLst>
              <a:ext uri="{FF2B5EF4-FFF2-40B4-BE49-F238E27FC236}">
                <a16:creationId xmlns:a16="http://schemas.microsoft.com/office/drawing/2014/main" id="{4156E2DB-28AF-4C10-9DDA-4648DAC9C49D}"/>
              </a:ext>
            </a:extLst>
          </p:cNvPr>
          <p:cNvSpPr/>
          <p:nvPr/>
        </p:nvSpPr>
        <p:spPr>
          <a:xfrm>
            <a:off x="3854768" y="2340588"/>
            <a:ext cx="1434465" cy="697230"/>
          </a:xfrm>
          <a:prstGeom prst="rect">
            <a:avLst/>
          </a:prstGeom>
          <a:solidFill>
            <a:srgbClr val="F2F2F2"/>
          </a:solidFill>
          <a:ln>
            <a:solidFill>
              <a:srgbClr val="006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3E3E3E"/>
                </a:solidFill>
                <a:effectLst/>
                <a:uLnTx/>
                <a:uFillTx/>
                <a:latin typeface="Arial"/>
                <a:ea typeface="+mn-ea"/>
                <a:cs typeface="+mn-cs"/>
              </a:rPr>
              <a:t>Strike Price</a:t>
            </a:r>
          </a:p>
        </p:txBody>
      </p:sp>
      <p:sp>
        <p:nvSpPr>
          <p:cNvPr id="31" name="Rectangle 30">
            <a:extLst>
              <a:ext uri="{FF2B5EF4-FFF2-40B4-BE49-F238E27FC236}">
                <a16:creationId xmlns:a16="http://schemas.microsoft.com/office/drawing/2014/main" id="{747264AD-3F24-4FBC-B41A-0A505DF9DB62}"/>
              </a:ext>
            </a:extLst>
          </p:cNvPr>
          <p:cNvSpPr/>
          <p:nvPr/>
        </p:nvSpPr>
        <p:spPr>
          <a:xfrm>
            <a:off x="5554881" y="2340588"/>
            <a:ext cx="1434465" cy="697230"/>
          </a:xfrm>
          <a:prstGeom prst="rect">
            <a:avLst/>
          </a:prstGeom>
          <a:solidFill>
            <a:srgbClr val="F2F2F2"/>
          </a:solidFill>
          <a:ln>
            <a:solidFill>
              <a:srgbClr val="006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3E3E3E"/>
                </a:solidFill>
                <a:effectLst/>
                <a:uLnTx/>
                <a:uFillTx/>
                <a:latin typeface="Arial"/>
                <a:ea typeface="+mn-ea"/>
                <a:cs typeface="+mn-cs"/>
              </a:rPr>
              <a:t>Spot Rate</a:t>
            </a:r>
          </a:p>
        </p:txBody>
      </p:sp>
    </p:spTree>
    <p:extLst>
      <p:ext uri="{BB962C8B-B14F-4D97-AF65-F5344CB8AC3E}">
        <p14:creationId xmlns:p14="http://schemas.microsoft.com/office/powerpoint/2010/main" val="196752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168482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7"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Structured Hedging Products</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Product Overview</a:t>
            </a:r>
          </a:p>
        </p:txBody>
      </p:sp>
      <p:sp>
        <p:nvSpPr>
          <p:cNvPr id="32" name="Rectangle 31">
            <a:extLst>
              <a:ext uri="{FF2B5EF4-FFF2-40B4-BE49-F238E27FC236}">
                <a16:creationId xmlns:a16="http://schemas.microsoft.com/office/drawing/2014/main" id="{8C46EC18-23D5-4E9D-B119-84BAC84E27D3}"/>
              </a:ext>
            </a:extLst>
          </p:cNvPr>
          <p:cNvSpPr/>
          <p:nvPr/>
        </p:nvSpPr>
        <p:spPr>
          <a:xfrm>
            <a:off x="3911843" y="1581743"/>
            <a:ext cx="1320314" cy="400110"/>
          </a:xfrm>
          <a:prstGeom prst="rect">
            <a:avLst/>
          </a:prstGeom>
        </p:spPr>
        <p:txBody>
          <a:bodyPr wrap="square" lIns="0" rIns="0">
            <a:spAutoFit/>
          </a:bodyPr>
          <a:lstStyle/>
          <a:p>
            <a:pPr lvl="0"/>
            <a:r>
              <a:rPr lang="en-US" sz="2000" b="1" dirty="0">
                <a:solidFill>
                  <a:srgbClr val="CC0000"/>
                </a:solidFill>
              </a:rPr>
              <a:t>Examples:</a:t>
            </a:r>
          </a:p>
        </p:txBody>
      </p:sp>
      <p:sp>
        <p:nvSpPr>
          <p:cNvPr id="33" name="Content Placeholder 2">
            <a:extLst>
              <a:ext uri="{FF2B5EF4-FFF2-40B4-BE49-F238E27FC236}">
                <a16:creationId xmlns:a16="http://schemas.microsoft.com/office/drawing/2014/main" id="{7AA66419-44E8-496E-81E2-61AD67361DAD}"/>
              </a:ext>
            </a:extLst>
          </p:cNvPr>
          <p:cNvSpPr txBox="1">
            <a:spLocks/>
          </p:cNvSpPr>
          <p:nvPr/>
        </p:nvSpPr>
        <p:spPr>
          <a:xfrm>
            <a:off x="1221126" y="2020037"/>
            <a:ext cx="2507574" cy="1813242"/>
          </a:xfrm>
          <a:prstGeom prst="rect">
            <a:avLst/>
          </a:prstGeom>
        </p:spPr>
        <p:txBody>
          <a:bodyPr vert="horz" lIns="0" tIns="0" rIns="0" bIns="0" rtlCol="0">
            <a:noAutofit/>
          </a:bodyPr>
          <a:lstStyle>
            <a:lvl1pPr marL="118872" indent="-118872" algn="l" defTabSz="914400" rtl="0" eaLnBrk="1" latinLnBrk="0" hangingPunct="1">
              <a:lnSpc>
                <a:spcPts val="1500"/>
              </a:lnSpc>
              <a:spcBef>
                <a:spcPts val="0"/>
              </a:spcBef>
              <a:spcAft>
                <a:spcPts val="600"/>
              </a:spcAft>
              <a:buClr>
                <a:srgbClr val="CC0000"/>
              </a:buClr>
              <a:buFont typeface="Arial" charset="0"/>
              <a:buChar char="•"/>
              <a:tabLst/>
              <a:defRPr sz="1200" b="0" i="0" kern="1200">
                <a:solidFill>
                  <a:srgbClr val="43474F"/>
                </a:solidFill>
                <a:latin typeface="Arial" charset="0"/>
                <a:ea typeface="Arial" charset="0"/>
                <a:cs typeface="Arial" charset="0"/>
              </a:defRPr>
            </a:lvl1pPr>
            <a:lvl2pPr marL="285750" indent="-171450" algn="l" defTabSz="914400" rtl="0" eaLnBrk="1" latinLnBrk="0" hangingPunct="1">
              <a:lnSpc>
                <a:spcPts val="1500"/>
              </a:lnSpc>
              <a:spcBef>
                <a:spcPts val="0"/>
              </a:spcBef>
              <a:spcAft>
                <a:spcPts val="600"/>
              </a:spcAft>
              <a:buClr>
                <a:srgbClr val="43474F"/>
              </a:buClr>
              <a:buFont typeface=".AppleSystemUIFont" charset="-120"/>
              <a:buChar char="–"/>
              <a:tabLst/>
              <a:defRPr sz="1100" b="0" i="0" kern="1200">
                <a:solidFill>
                  <a:srgbClr val="43474F"/>
                </a:solidFill>
                <a:latin typeface="Arial" charset="0"/>
                <a:ea typeface="Arial" charset="0"/>
                <a:cs typeface="Arial" charset="0"/>
              </a:defRPr>
            </a:lvl2pPr>
            <a:lvl3pPr marL="40005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50" b="0" i="0" kern="1200">
                <a:solidFill>
                  <a:srgbClr val="43474F"/>
                </a:solidFill>
                <a:latin typeface="Arial" charset="0"/>
                <a:ea typeface="Arial" charset="0"/>
                <a:cs typeface="Arial" charset="0"/>
              </a:defRPr>
            </a:lvl3pPr>
            <a:lvl4pPr marL="571500" indent="-171450" algn="l" defTabSz="914400" rtl="0" eaLnBrk="1" latinLnBrk="0" hangingPunct="1">
              <a:lnSpc>
                <a:spcPts val="1500"/>
              </a:lnSpc>
              <a:spcBef>
                <a:spcPts val="0"/>
              </a:spcBef>
              <a:spcAft>
                <a:spcPts val="600"/>
              </a:spcAft>
              <a:buClr>
                <a:srgbClr val="43474F"/>
              </a:buClr>
              <a:buFont typeface=".AppleSystemUIFont" charset="-120"/>
              <a:buChar char="–"/>
              <a:tabLst/>
              <a:defRPr sz="1000" b="0" i="0" kern="1200">
                <a:solidFill>
                  <a:srgbClr val="43474F"/>
                </a:solidFill>
                <a:latin typeface="Arial" charset="0"/>
                <a:ea typeface="Arial" charset="0"/>
                <a:cs typeface="Arial" charset="0"/>
              </a:defRPr>
            </a:lvl4pPr>
            <a:lvl5pPr marL="68580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00" b="0" i="0" kern="1200">
                <a:solidFill>
                  <a:srgbClr val="43474F"/>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300"/>
              </a:spcAft>
            </a:pPr>
            <a:r>
              <a:rPr lang="en-US" sz="1600" dirty="0">
                <a:solidFill>
                  <a:srgbClr val="3E3E3E"/>
                </a:solidFill>
              </a:rPr>
              <a:t>Range Forwards (Collars)</a:t>
            </a:r>
          </a:p>
          <a:p>
            <a:pPr>
              <a:lnSpc>
                <a:spcPct val="100000"/>
              </a:lnSpc>
              <a:spcAft>
                <a:spcPts val="300"/>
              </a:spcAft>
            </a:pPr>
            <a:r>
              <a:rPr lang="en-US" sz="1600" dirty="0">
                <a:solidFill>
                  <a:srgbClr val="3E3E3E"/>
                </a:solidFill>
              </a:rPr>
              <a:t>Participating Forwards</a:t>
            </a:r>
            <a:endParaRPr lang="en-US" sz="1400" dirty="0">
              <a:solidFill>
                <a:srgbClr val="3E3E3E"/>
              </a:solidFill>
            </a:endParaRPr>
          </a:p>
        </p:txBody>
      </p:sp>
      <p:sp>
        <p:nvSpPr>
          <p:cNvPr id="34" name="Content Placeholder 2">
            <a:extLst>
              <a:ext uri="{FF2B5EF4-FFF2-40B4-BE49-F238E27FC236}">
                <a16:creationId xmlns:a16="http://schemas.microsoft.com/office/drawing/2014/main" id="{38B7366A-0D10-4D74-9B5E-2111E623816C}"/>
              </a:ext>
            </a:extLst>
          </p:cNvPr>
          <p:cNvSpPr txBox="1">
            <a:spLocks/>
          </p:cNvSpPr>
          <p:nvPr/>
        </p:nvSpPr>
        <p:spPr>
          <a:xfrm>
            <a:off x="5491102" y="2020037"/>
            <a:ext cx="2507574" cy="1813242"/>
          </a:xfrm>
          <a:prstGeom prst="rect">
            <a:avLst/>
          </a:prstGeom>
        </p:spPr>
        <p:txBody>
          <a:bodyPr vert="horz" lIns="0" tIns="0" rIns="0" bIns="0" rtlCol="0">
            <a:noAutofit/>
          </a:bodyPr>
          <a:lstStyle>
            <a:lvl1pPr marL="118872" indent="-118872" algn="l" defTabSz="914400" rtl="0" eaLnBrk="1" latinLnBrk="0" hangingPunct="1">
              <a:lnSpc>
                <a:spcPts val="1500"/>
              </a:lnSpc>
              <a:spcBef>
                <a:spcPts val="0"/>
              </a:spcBef>
              <a:spcAft>
                <a:spcPts val="600"/>
              </a:spcAft>
              <a:buClr>
                <a:srgbClr val="CC0000"/>
              </a:buClr>
              <a:buFont typeface="Arial" charset="0"/>
              <a:buChar char="•"/>
              <a:tabLst/>
              <a:defRPr sz="1200" b="0" i="0" kern="1200">
                <a:solidFill>
                  <a:srgbClr val="43474F"/>
                </a:solidFill>
                <a:latin typeface="Arial" charset="0"/>
                <a:ea typeface="Arial" charset="0"/>
                <a:cs typeface="Arial" charset="0"/>
              </a:defRPr>
            </a:lvl1pPr>
            <a:lvl2pPr marL="285750" indent="-171450" algn="l" defTabSz="914400" rtl="0" eaLnBrk="1" latinLnBrk="0" hangingPunct="1">
              <a:lnSpc>
                <a:spcPts val="1500"/>
              </a:lnSpc>
              <a:spcBef>
                <a:spcPts val="0"/>
              </a:spcBef>
              <a:spcAft>
                <a:spcPts val="600"/>
              </a:spcAft>
              <a:buClr>
                <a:srgbClr val="43474F"/>
              </a:buClr>
              <a:buFont typeface=".AppleSystemUIFont" charset="-120"/>
              <a:buChar char="–"/>
              <a:tabLst/>
              <a:defRPr sz="1100" b="0" i="0" kern="1200">
                <a:solidFill>
                  <a:srgbClr val="43474F"/>
                </a:solidFill>
                <a:latin typeface="Arial" charset="0"/>
                <a:ea typeface="Arial" charset="0"/>
                <a:cs typeface="Arial" charset="0"/>
              </a:defRPr>
            </a:lvl2pPr>
            <a:lvl3pPr marL="40005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50" b="0" i="0" kern="1200">
                <a:solidFill>
                  <a:srgbClr val="43474F"/>
                </a:solidFill>
                <a:latin typeface="Arial" charset="0"/>
                <a:ea typeface="Arial" charset="0"/>
                <a:cs typeface="Arial" charset="0"/>
              </a:defRPr>
            </a:lvl3pPr>
            <a:lvl4pPr marL="571500" indent="-171450" algn="l" defTabSz="914400" rtl="0" eaLnBrk="1" latinLnBrk="0" hangingPunct="1">
              <a:lnSpc>
                <a:spcPts val="1500"/>
              </a:lnSpc>
              <a:spcBef>
                <a:spcPts val="0"/>
              </a:spcBef>
              <a:spcAft>
                <a:spcPts val="600"/>
              </a:spcAft>
              <a:buClr>
                <a:srgbClr val="43474F"/>
              </a:buClr>
              <a:buFont typeface=".AppleSystemUIFont" charset="-120"/>
              <a:buChar char="–"/>
              <a:tabLst/>
              <a:defRPr sz="1000" b="0" i="0" kern="1200">
                <a:solidFill>
                  <a:srgbClr val="43474F"/>
                </a:solidFill>
                <a:latin typeface="Arial" charset="0"/>
                <a:ea typeface="Arial" charset="0"/>
                <a:cs typeface="Arial" charset="0"/>
              </a:defRPr>
            </a:lvl4pPr>
            <a:lvl5pPr marL="685800" indent="-118872" algn="l" defTabSz="914400" rtl="0" eaLnBrk="1" latinLnBrk="0" hangingPunct="1">
              <a:lnSpc>
                <a:spcPts val="1500"/>
              </a:lnSpc>
              <a:spcBef>
                <a:spcPts val="0"/>
              </a:spcBef>
              <a:spcAft>
                <a:spcPts val="600"/>
              </a:spcAft>
              <a:buClr>
                <a:srgbClr val="CC0000"/>
              </a:buClr>
              <a:buFont typeface="Arial" panose="020B0604020202020204" pitchFamily="34" charset="0"/>
              <a:buChar char="•"/>
              <a:tabLst/>
              <a:defRPr sz="1000" b="0" i="0" kern="1200">
                <a:solidFill>
                  <a:srgbClr val="43474F"/>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300"/>
              </a:spcAft>
            </a:pPr>
            <a:r>
              <a:rPr lang="en-US" sz="1600" dirty="0">
                <a:solidFill>
                  <a:srgbClr val="3E3E3E"/>
                </a:solidFill>
              </a:rPr>
              <a:t>Forward Extras</a:t>
            </a:r>
          </a:p>
          <a:p>
            <a:pPr>
              <a:lnSpc>
                <a:spcPct val="100000"/>
              </a:lnSpc>
              <a:spcAft>
                <a:spcPts val="300"/>
              </a:spcAft>
            </a:pPr>
            <a:r>
              <a:rPr lang="en-US" sz="1600" dirty="0">
                <a:solidFill>
                  <a:srgbClr val="3E3E3E"/>
                </a:solidFill>
              </a:rPr>
              <a:t>Average Rate Options</a:t>
            </a:r>
            <a:endParaRPr lang="en-US" sz="1400" dirty="0">
              <a:solidFill>
                <a:srgbClr val="3E3E3E"/>
              </a:solidFill>
            </a:endParaRPr>
          </a:p>
        </p:txBody>
      </p:sp>
    </p:spTree>
    <p:extLst>
      <p:ext uri="{BB962C8B-B14F-4D97-AF65-F5344CB8AC3E}">
        <p14:creationId xmlns:p14="http://schemas.microsoft.com/office/powerpoint/2010/main" val="3811998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313011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92"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Cross Currency Swaps</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Product Overview</a:t>
            </a:r>
          </a:p>
        </p:txBody>
      </p:sp>
      <p:sp>
        <p:nvSpPr>
          <p:cNvPr id="11" name="Rectangle 10">
            <a:extLst>
              <a:ext uri="{FF2B5EF4-FFF2-40B4-BE49-F238E27FC236}">
                <a16:creationId xmlns:a16="http://schemas.microsoft.com/office/drawing/2014/main" id="{AFA6DBDC-A2E5-469F-9168-B0BDD1769D8A}"/>
              </a:ext>
            </a:extLst>
          </p:cNvPr>
          <p:cNvSpPr/>
          <p:nvPr/>
        </p:nvSpPr>
        <p:spPr>
          <a:xfrm>
            <a:off x="1588770" y="2153412"/>
            <a:ext cx="5966460" cy="288036"/>
          </a:xfrm>
          <a:prstGeom prst="rect">
            <a:avLst/>
          </a:prstGeom>
          <a:solidFill>
            <a:srgbClr val="F2F2F2"/>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68580" rIns="68580" rtlCol="0" anchor="ctr" anchorCtr="0"/>
          <a:lstStyle/>
          <a:p>
            <a:pPr marL="0" marR="0" lvl="0" indent="0" algn="ctr" defTabSz="914378" rtl="0" eaLnBrk="1" fontAlgn="auto" latinLnBrk="0" hangingPunct="1">
              <a:lnSpc>
                <a:spcPct val="100000"/>
              </a:lnSpc>
              <a:spcBef>
                <a:spcPts val="0"/>
              </a:spcBef>
              <a:spcAft>
                <a:spcPts val="0"/>
              </a:spcAft>
              <a:buClr>
                <a:srgbClr val="CC0000"/>
              </a:buClr>
              <a:buSzTx/>
              <a:buFontTx/>
              <a:buNone/>
              <a:tabLst/>
              <a:defRPr/>
            </a:pPr>
            <a:r>
              <a:rPr kumimoji="0" lang="en-US" sz="1200" b="1" i="0" u="none" strike="noStrike" kern="1200" cap="none" spc="0" normalizeH="0" baseline="0" noProof="0" dirty="0">
                <a:ln>
                  <a:noFill/>
                </a:ln>
                <a:solidFill>
                  <a:srgbClr val="3E3E3E"/>
                </a:solidFill>
                <a:effectLst/>
                <a:uLnTx/>
                <a:uFillTx/>
                <a:latin typeface="Arial"/>
                <a:ea typeface="+mn-ea"/>
                <a:cs typeface="+mn-cs"/>
              </a:rPr>
              <a:t>Inception: </a:t>
            </a:r>
            <a:r>
              <a:rPr kumimoji="0" lang="en-US" sz="1200" b="0" i="0" u="none" strike="noStrike" kern="1200" cap="none" spc="0" normalizeH="0" baseline="0" noProof="0" dirty="0">
                <a:ln>
                  <a:noFill/>
                </a:ln>
                <a:solidFill>
                  <a:srgbClr val="3E3E3E"/>
                </a:solidFill>
                <a:effectLst/>
                <a:uLnTx/>
                <a:uFillTx/>
                <a:latin typeface="Arial"/>
                <a:ea typeface="+mn-ea"/>
                <a:cs typeface="+mn-cs"/>
              </a:rPr>
              <a:t>principal exchange is based on the prevailing spot rate and is optional.</a:t>
            </a:r>
          </a:p>
        </p:txBody>
      </p:sp>
      <p:sp>
        <p:nvSpPr>
          <p:cNvPr id="12" name="Rectangle 11">
            <a:extLst>
              <a:ext uri="{FF2B5EF4-FFF2-40B4-BE49-F238E27FC236}">
                <a16:creationId xmlns:a16="http://schemas.microsoft.com/office/drawing/2014/main" id="{1931F254-34A6-4681-9E7E-1F5E72CE7E87}"/>
              </a:ext>
            </a:extLst>
          </p:cNvPr>
          <p:cNvSpPr/>
          <p:nvPr/>
        </p:nvSpPr>
        <p:spPr>
          <a:xfrm>
            <a:off x="1630002" y="2552700"/>
            <a:ext cx="5883998" cy="2761657"/>
          </a:xfrm>
          <a:prstGeom prst="rect">
            <a:avLst/>
          </a:prstGeom>
          <a:solidFill>
            <a:srgbClr val="E9EAEB"/>
          </a:solidFill>
          <a:ln w="12700">
            <a:solidFill>
              <a:srgbClr val="B4B4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45720" rtlCol="0" anchor="ctr"/>
          <a:lstStyle/>
          <a:p>
            <a:pPr marL="171446" marR="0" lvl="0" indent="-111122"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E3E3E"/>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8F95D1E0-2DD9-493A-8C37-40274A8F1D8B}"/>
              </a:ext>
            </a:extLst>
          </p:cNvPr>
          <p:cNvGrpSpPr/>
          <p:nvPr/>
        </p:nvGrpSpPr>
        <p:grpSpPr>
          <a:xfrm>
            <a:off x="1760066" y="2784543"/>
            <a:ext cx="5623870" cy="2297971"/>
            <a:chOff x="2408473" y="2543883"/>
            <a:chExt cx="7498493" cy="3063960"/>
          </a:xfrm>
        </p:grpSpPr>
        <p:sp>
          <p:nvSpPr>
            <p:cNvPr id="14" name="Text Box 11">
              <a:extLst>
                <a:ext uri="{FF2B5EF4-FFF2-40B4-BE49-F238E27FC236}">
                  <a16:creationId xmlns:a16="http://schemas.microsoft.com/office/drawing/2014/main" id="{62954C74-358C-49A1-9868-2E76A506F2B7}"/>
                </a:ext>
              </a:extLst>
            </p:cNvPr>
            <p:cNvSpPr txBox="1">
              <a:spLocks noChangeArrowheads="1"/>
            </p:cNvSpPr>
            <p:nvPr/>
          </p:nvSpPr>
          <p:spPr bwMode="auto">
            <a:xfrm>
              <a:off x="6862827" y="2752478"/>
              <a:ext cx="1977405"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039" tIns="41020" rIns="82039" bIns="41020" anchor="ctr">
              <a:spAutoFit/>
            </a:bodyPr>
            <a:lstStyle>
              <a:defPPr>
                <a:defRPr lang="en-US"/>
              </a:defPPr>
              <a:lvl1pPr algn="ctr">
                <a:spcBef>
                  <a:spcPct val="0"/>
                </a:spcBef>
                <a:buFontTx/>
                <a:buNone/>
                <a:defRPr sz="1000" b="0">
                  <a:latin typeface="Arial" panose="020B0604020202020204" pitchFamily="34" charset="0"/>
                </a:defRPr>
              </a:lvl1pPr>
              <a:lvl2pPr marL="742950" indent="-285750" eaLnBrk="0" hangingPunct="0">
                <a:spcBef>
                  <a:spcPct val="20000"/>
                </a:spcBef>
                <a:buChar char="•"/>
                <a:defRPr>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latin typeface="Arial" panose="020B0604020202020204" pitchFamily="34" charset="0"/>
                </a:defRPr>
              </a:lvl3pPr>
              <a:lvl4pPr marL="1600200" indent="-228600" eaLnBrk="0" hangingPunct="0">
                <a:spcBef>
                  <a:spcPct val="20000"/>
                </a:spcBef>
                <a:buChar char="–"/>
                <a:defRPr sz="1600">
                  <a:latin typeface="Arial" panose="020B0604020202020204" pitchFamily="34" charset="0"/>
                </a:defRPr>
              </a:lvl4pPr>
              <a:lvl5pPr marL="2057400" indent="-228600" eaLnBrk="0" hangingPunct="0">
                <a:spcBef>
                  <a:spcPct val="20000"/>
                </a:spcBef>
                <a:buChar char="»"/>
                <a:defRPr sz="1600">
                  <a:latin typeface="Arial" panose="020B0604020202020204" pitchFamily="34" charset="0"/>
                </a:defRPr>
              </a:lvl5pPr>
              <a:lvl6pPr marL="2514600" indent="-228600" eaLnBrk="0" fontAlgn="base" hangingPunct="0">
                <a:spcBef>
                  <a:spcPct val="20000"/>
                </a:spcBef>
                <a:spcAft>
                  <a:spcPct val="0"/>
                </a:spcAft>
                <a:buChar char="»"/>
                <a:defRPr sz="1600">
                  <a:latin typeface="Arial" panose="020B0604020202020204" pitchFamily="34" charset="0"/>
                </a:defRPr>
              </a:lvl6pPr>
              <a:lvl7pPr marL="2971800" indent="-228600" eaLnBrk="0" fontAlgn="base" hangingPunct="0">
                <a:spcBef>
                  <a:spcPct val="20000"/>
                </a:spcBef>
                <a:spcAft>
                  <a:spcPct val="0"/>
                </a:spcAft>
                <a:buChar char="»"/>
                <a:defRPr sz="1600">
                  <a:latin typeface="Arial" panose="020B0604020202020204" pitchFamily="34" charset="0"/>
                </a:defRPr>
              </a:lvl7pPr>
              <a:lvl8pPr marL="3429000" indent="-228600" eaLnBrk="0" fontAlgn="base" hangingPunct="0">
                <a:spcBef>
                  <a:spcPct val="20000"/>
                </a:spcBef>
                <a:spcAft>
                  <a:spcPct val="0"/>
                </a:spcAft>
                <a:buChar char="»"/>
                <a:defRPr sz="1600">
                  <a:latin typeface="Arial" panose="020B0604020202020204" pitchFamily="34" charset="0"/>
                </a:defRPr>
              </a:lvl8pPr>
              <a:lvl9pPr marL="3886200" indent="-228600" eaLnBrk="0" fontAlgn="base" hangingPunct="0">
                <a:spcBef>
                  <a:spcPct val="20000"/>
                </a:spcBef>
                <a:spcAft>
                  <a:spcPct val="0"/>
                </a:spcAft>
                <a:buChar char="»"/>
                <a:defRPr sz="1600">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3E3E3E"/>
                  </a:solidFill>
                  <a:effectLst/>
                  <a:uLnTx/>
                  <a:uFillTx/>
                  <a:latin typeface="Arial" panose="020B0604020202020204" pitchFamily="34" charset="0"/>
                  <a:ea typeface="+mn-ea"/>
                  <a:cs typeface="+mn-cs"/>
                </a:rPr>
                <a:t>Foreign Principal</a:t>
              </a:r>
            </a:p>
          </p:txBody>
        </p:sp>
        <p:grpSp>
          <p:nvGrpSpPr>
            <p:cNvPr id="15" name="Group 14">
              <a:extLst>
                <a:ext uri="{FF2B5EF4-FFF2-40B4-BE49-F238E27FC236}">
                  <a16:creationId xmlns:a16="http://schemas.microsoft.com/office/drawing/2014/main" id="{3F42A968-412E-451C-B15E-E60B8B031B56}"/>
                </a:ext>
              </a:extLst>
            </p:cNvPr>
            <p:cNvGrpSpPr/>
            <p:nvPr/>
          </p:nvGrpSpPr>
          <p:grpSpPr>
            <a:xfrm>
              <a:off x="8614561" y="3858133"/>
              <a:ext cx="1292405" cy="1062758"/>
              <a:chOff x="7776596" y="2893599"/>
              <a:chExt cx="969304" cy="797069"/>
            </a:xfrm>
            <a:effectLst>
              <a:outerShdw blurRad="50800" dist="38100" dir="2700000" algn="tl" rotWithShape="0">
                <a:prstClr val="black">
                  <a:alpha val="40000"/>
                </a:prstClr>
              </a:outerShdw>
            </a:effectLst>
          </p:grpSpPr>
          <p:sp>
            <p:nvSpPr>
              <p:cNvPr id="29" name="Rectangle 19">
                <a:extLst>
                  <a:ext uri="{FF2B5EF4-FFF2-40B4-BE49-F238E27FC236}">
                    <a16:creationId xmlns:a16="http://schemas.microsoft.com/office/drawing/2014/main" id="{F56DFD4A-34E6-4C79-9A0C-C4D9CA8BCC76}"/>
                  </a:ext>
                </a:extLst>
              </p:cNvPr>
              <p:cNvSpPr>
                <a:spLocks noChangeArrowheads="1"/>
              </p:cNvSpPr>
              <p:nvPr/>
            </p:nvSpPr>
            <p:spPr bwMode="auto">
              <a:xfrm>
                <a:off x="7776596" y="2893599"/>
                <a:ext cx="969304" cy="797069"/>
              </a:xfrm>
              <a:prstGeom prst="rect">
                <a:avLst/>
              </a:prstGeom>
              <a:solidFill>
                <a:schemeClr val="bg1"/>
              </a:solidFill>
              <a:ln w="57150">
                <a:solidFill>
                  <a:schemeClr val="tx1"/>
                </a:solidFill>
                <a:miter lim="800000"/>
                <a:headEnd/>
                <a:tailEnd/>
              </a:ln>
            </p:spPr>
            <p:txBody>
              <a:bodyPr wrap="none" anchor="ct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 name="Text Box 20">
                <a:extLst>
                  <a:ext uri="{FF2B5EF4-FFF2-40B4-BE49-F238E27FC236}">
                    <a16:creationId xmlns:a16="http://schemas.microsoft.com/office/drawing/2014/main" id="{424D1959-D24C-4170-B2AE-5A9B3ABF26AC}"/>
                  </a:ext>
                </a:extLst>
              </p:cNvPr>
              <p:cNvSpPr txBox="1">
                <a:spLocks noChangeArrowheads="1"/>
              </p:cNvSpPr>
              <p:nvPr/>
            </p:nvSpPr>
            <p:spPr bwMode="auto">
              <a:xfrm>
                <a:off x="7779280" y="3096824"/>
                <a:ext cx="963937" cy="39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039" tIns="41020" rIns="82039" bIns="41020">
                <a:spAutoFit/>
              </a:bodyPr>
              <a:lstStyle>
                <a:defPPr>
                  <a:defRPr lang="en-US"/>
                </a:defPPr>
                <a:lvl1pPr algn="ctr">
                  <a:spcBef>
                    <a:spcPct val="0"/>
                  </a:spcBef>
                  <a:buFontTx/>
                  <a:buNone/>
                  <a:defRPr sz="1000" b="0">
                    <a:latin typeface="Arial" panose="020B0604020202020204" pitchFamily="34" charset="0"/>
                  </a:defRPr>
                </a:lvl1pPr>
                <a:lvl2pPr marL="742950" indent="-285750" eaLnBrk="0" hangingPunct="0">
                  <a:spcBef>
                    <a:spcPct val="20000"/>
                  </a:spcBef>
                  <a:buChar char="•"/>
                  <a:defRPr>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latin typeface="Arial" panose="020B0604020202020204" pitchFamily="34" charset="0"/>
                  </a:defRPr>
                </a:lvl3pPr>
                <a:lvl4pPr marL="1600200" indent="-228600" eaLnBrk="0" hangingPunct="0">
                  <a:spcBef>
                    <a:spcPct val="20000"/>
                  </a:spcBef>
                  <a:buChar char="–"/>
                  <a:defRPr sz="1600">
                    <a:latin typeface="Arial" panose="020B0604020202020204" pitchFamily="34" charset="0"/>
                  </a:defRPr>
                </a:lvl4pPr>
                <a:lvl5pPr marL="2057400" indent="-228600" eaLnBrk="0" hangingPunct="0">
                  <a:spcBef>
                    <a:spcPct val="20000"/>
                  </a:spcBef>
                  <a:buChar char="»"/>
                  <a:defRPr sz="1600">
                    <a:latin typeface="Arial" panose="020B0604020202020204" pitchFamily="34" charset="0"/>
                  </a:defRPr>
                </a:lvl5pPr>
                <a:lvl6pPr marL="2514600" indent="-228600" eaLnBrk="0" fontAlgn="base" hangingPunct="0">
                  <a:spcBef>
                    <a:spcPct val="20000"/>
                  </a:spcBef>
                  <a:spcAft>
                    <a:spcPct val="0"/>
                  </a:spcAft>
                  <a:buChar char="»"/>
                  <a:defRPr sz="1600">
                    <a:latin typeface="Arial" panose="020B0604020202020204" pitchFamily="34" charset="0"/>
                  </a:defRPr>
                </a:lvl6pPr>
                <a:lvl7pPr marL="2971800" indent="-228600" eaLnBrk="0" fontAlgn="base" hangingPunct="0">
                  <a:spcBef>
                    <a:spcPct val="20000"/>
                  </a:spcBef>
                  <a:spcAft>
                    <a:spcPct val="0"/>
                  </a:spcAft>
                  <a:buChar char="»"/>
                  <a:defRPr sz="1600">
                    <a:latin typeface="Arial" panose="020B0604020202020204" pitchFamily="34" charset="0"/>
                  </a:defRPr>
                </a:lvl7pPr>
                <a:lvl8pPr marL="3429000" indent="-228600" eaLnBrk="0" fontAlgn="base" hangingPunct="0">
                  <a:spcBef>
                    <a:spcPct val="20000"/>
                  </a:spcBef>
                  <a:spcAft>
                    <a:spcPct val="0"/>
                  </a:spcAft>
                  <a:buChar char="»"/>
                  <a:defRPr sz="1600">
                    <a:latin typeface="Arial" panose="020B0604020202020204" pitchFamily="34" charset="0"/>
                  </a:defRPr>
                </a:lvl8pPr>
                <a:lvl9pPr marL="3886200" indent="-228600" eaLnBrk="0" fontAlgn="base" hangingPunct="0">
                  <a:spcBef>
                    <a:spcPct val="20000"/>
                  </a:spcBef>
                  <a:spcAft>
                    <a:spcPct val="0"/>
                  </a:spcAft>
                  <a:buChar char="»"/>
                  <a:defRPr sz="1600">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3E3E3E"/>
                    </a:solidFill>
                    <a:effectLst/>
                    <a:uLnTx/>
                    <a:uFillTx/>
                    <a:latin typeface="Arial" panose="020B0604020202020204" pitchFamily="34" charset="0"/>
                    <a:ea typeface="+mn-ea"/>
                    <a:cs typeface="+mn-cs"/>
                  </a:rPr>
                  <a:t>FOREIGN SUBSIDIARY</a:t>
                </a:r>
              </a:p>
            </p:txBody>
          </p:sp>
        </p:grpSp>
        <p:sp>
          <p:nvSpPr>
            <p:cNvPr id="16" name="Text Box 22">
              <a:extLst>
                <a:ext uri="{FF2B5EF4-FFF2-40B4-BE49-F238E27FC236}">
                  <a16:creationId xmlns:a16="http://schemas.microsoft.com/office/drawing/2014/main" id="{912889FB-34D2-4379-AC6B-6BEC929C2226}"/>
                </a:ext>
              </a:extLst>
            </p:cNvPr>
            <p:cNvSpPr txBox="1">
              <a:spLocks noChangeArrowheads="1"/>
            </p:cNvSpPr>
            <p:nvPr/>
          </p:nvSpPr>
          <p:spPr bwMode="auto">
            <a:xfrm>
              <a:off x="3998352" y="2970929"/>
              <a:ext cx="1285249"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039" tIns="41020" rIns="82039" bIns="41020" anchor="ctr">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0" i="0" u="none" strike="noStrike" kern="1200" cap="none" spc="0" normalizeH="0" baseline="0" noProof="0" dirty="0">
                  <a:ln>
                    <a:noFill/>
                  </a:ln>
                  <a:solidFill>
                    <a:srgbClr val="3E3E3E"/>
                  </a:solidFill>
                  <a:effectLst/>
                  <a:uLnTx/>
                  <a:uFillTx/>
                  <a:latin typeface="Arial" pitchFamily="34" charset="0"/>
                  <a:ea typeface="+mn-ea"/>
                  <a:cs typeface="+mn-cs"/>
                </a:rPr>
                <a:t>USD Principal</a:t>
              </a:r>
              <a:endParaRPr kumimoji="0" lang="en-US" altLang="en-US" sz="1400" b="0" i="0" u="none" strike="noStrike" kern="1200" cap="none" spc="0" normalizeH="0" baseline="0" noProof="0" dirty="0">
                <a:ln>
                  <a:noFill/>
                </a:ln>
                <a:solidFill>
                  <a:srgbClr val="3E3E3E"/>
                </a:solidFill>
                <a:effectLst/>
                <a:uLnTx/>
                <a:uFillTx/>
                <a:latin typeface="Arial" pitchFamily="34" charset="0"/>
                <a:ea typeface="+mn-ea"/>
                <a:cs typeface="+mn-cs"/>
              </a:endParaRPr>
            </a:p>
          </p:txBody>
        </p:sp>
        <p:sp>
          <p:nvSpPr>
            <p:cNvPr id="17" name="Text Box 6">
              <a:extLst>
                <a:ext uri="{FF2B5EF4-FFF2-40B4-BE49-F238E27FC236}">
                  <a16:creationId xmlns:a16="http://schemas.microsoft.com/office/drawing/2014/main" id="{119D8783-A1D9-464B-92A5-A33AB9A7415C}"/>
                </a:ext>
              </a:extLst>
            </p:cNvPr>
            <p:cNvSpPr txBox="1">
              <a:spLocks noChangeArrowheads="1"/>
            </p:cNvSpPr>
            <p:nvPr/>
          </p:nvSpPr>
          <p:spPr bwMode="auto">
            <a:xfrm>
              <a:off x="2431374" y="3056012"/>
              <a:ext cx="626681"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039" tIns="41020" rIns="82039" bIns="41020">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0" i="0" u="none" strike="noStrike" kern="1200" cap="none" spc="0" normalizeH="0" baseline="0" noProof="0" dirty="0">
                  <a:ln>
                    <a:noFill/>
                  </a:ln>
                  <a:solidFill>
                    <a:srgbClr val="3E3E3E"/>
                  </a:solidFill>
                  <a:effectLst/>
                  <a:uLnTx/>
                  <a:uFillTx/>
                  <a:latin typeface="Arial" pitchFamily="34" charset="0"/>
                  <a:ea typeface="+mn-ea"/>
                  <a:cs typeface="+mn-cs"/>
                </a:rPr>
                <a:t>Start</a:t>
              </a:r>
              <a:endParaRPr kumimoji="0" lang="en-US" altLang="en-US" sz="1200" b="0" i="0" u="none" strike="noStrike" kern="1200" cap="none" spc="0" normalizeH="0" baseline="0" noProof="0" dirty="0">
                <a:ln>
                  <a:noFill/>
                </a:ln>
                <a:solidFill>
                  <a:srgbClr val="3E3E3E"/>
                </a:solidFill>
                <a:effectLst/>
                <a:uLnTx/>
                <a:uFillTx/>
                <a:latin typeface="Arial" pitchFamily="34" charset="0"/>
                <a:ea typeface="+mn-ea"/>
                <a:cs typeface="+mn-cs"/>
              </a:endParaRPr>
            </a:p>
          </p:txBody>
        </p:sp>
        <p:sp>
          <p:nvSpPr>
            <p:cNvPr id="18" name="Line 24">
              <a:extLst>
                <a:ext uri="{FF2B5EF4-FFF2-40B4-BE49-F238E27FC236}">
                  <a16:creationId xmlns:a16="http://schemas.microsoft.com/office/drawing/2014/main" id="{F2F7654B-D676-4347-8729-E6B57A5CCCC1}"/>
                </a:ext>
              </a:extLst>
            </p:cNvPr>
            <p:cNvSpPr>
              <a:spLocks noChangeShapeType="1"/>
            </p:cNvSpPr>
            <p:nvPr/>
          </p:nvSpPr>
          <p:spPr bwMode="auto">
            <a:xfrm flipH="1">
              <a:off x="2408473" y="3163095"/>
              <a:ext cx="1431" cy="2444748"/>
            </a:xfrm>
            <a:prstGeom prst="line">
              <a:avLst/>
            </a:prstGeom>
            <a:noFill/>
            <a:ln w="57150">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7C8D9CBA-CC62-4535-BF34-103D74D73DA1}"/>
                </a:ext>
              </a:extLst>
            </p:cNvPr>
            <p:cNvGrpSpPr/>
            <p:nvPr/>
          </p:nvGrpSpPr>
          <p:grpSpPr>
            <a:xfrm>
              <a:off x="5615967" y="3858133"/>
              <a:ext cx="1292407" cy="1062758"/>
              <a:chOff x="3296518" y="2893599"/>
              <a:chExt cx="969304" cy="797069"/>
            </a:xfrm>
            <a:effectLst>
              <a:outerShdw blurRad="50800" dist="38100" dir="2700000" algn="tl" rotWithShape="0">
                <a:prstClr val="black">
                  <a:alpha val="40000"/>
                </a:prstClr>
              </a:outerShdw>
            </a:effectLst>
          </p:grpSpPr>
          <p:sp>
            <p:nvSpPr>
              <p:cNvPr id="27" name="Rectangle 13">
                <a:extLst>
                  <a:ext uri="{FF2B5EF4-FFF2-40B4-BE49-F238E27FC236}">
                    <a16:creationId xmlns:a16="http://schemas.microsoft.com/office/drawing/2014/main" id="{F4E6E96B-55A3-4B77-87E5-54A525EAC4E2}"/>
                  </a:ext>
                </a:extLst>
              </p:cNvPr>
              <p:cNvSpPr>
                <a:spLocks noChangeArrowheads="1"/>
              </p:cNvSpPr>
              <p:nvPr/>
            </p:nvSpPr>
            <p:spPr bwMode="auto">
              <a:xfrm>
                <a:off x="3296518" y="2893599"/>
                <a:ext cx="969304" cy="797069"/>
              </a:xfrm>
              <a:prstGeom prst="rect">
                <a:avLst/>
              </a:prstGeom>
              <a:solidFill>
                <a:schemeClr val="bg1"/>
              </a:solidFill>
              <a:ln w="57150">
                <a:solidFill>
                  <a:schemeClr val="tx1"/>
                </a:solidFill>
                <a:miter lim="800000"/>
                <a:headEnd/>
                <a:tailEnd/>
              </a:ln>
            </p:spPr>
            <p:txBody>
              <a:bodyPr wrap="none" anchor="ct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8" name="Text Box 32">
                <a:extLst>
                  <a:ext uri="{FF2B5EF4-FFF2-40B4-BE49-F238E27FC236}">
                    <a16:creationId xmlns:a16="http://schemas.microsoft.com/office/drawing/2014/main" id="{EF64FEF9-2A46-4895-A8C5-9E1DE205512D}"/>
                  </a:ext>
                </a:extLst>
              </p:cNvPr>
              <p:cNvSpPr txBox="1">
                <a:spLocks noChangeArrowheads="1"/>
              </p:cNvSpPr>
              <p:nvPr/>
            </p:nvSpPr>
            <p:spPr bwMode="auto">
              <a:xfrm>
                <a:off x="3361022" y="3092078"/>
                <a:ext cx="8402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1" i="0" u="none" strike="noStrike" kern="1200" cap="none" spc="0" normalizeH="0" baseline="0" noProof="0" dirty="0">
                    <a:ln>
                      <a:noFill/>
                    </a:ln>
                    <a:solidFill>
                      <a:srgbClr val="3E3E3E"/>
                    </a:solidFill>
                    <a:effectLst/>
                    <a:uLnTx/>
                    <a:uFillTx/>
                    <a:latin typeface="Arial" pitchFamily="34" charset="0"/>
                    <a:ea typeface="+mn-ea"/>
                    <a:cs typeface="+mn-cs"/>
                  </a:rPr>
                  <a:t>U.S. </a:t>
                </a:r>
              </a:p>
              <a:p>
                <a:pPr marL="0" marR="0" lvl="0" indent="0" algn="ctr"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1" i="0" u="none" strike="noStrike" kern="1200" cap="none" spc="0" normalizeH="0" baseline="0" noProof="0" dirty="0">
                    <a:ln>
                      <a:noFill/>
                    </a:ln>
                    <a:solidFill>
                      <a:srgbClr val="3E3E3E"/>
                    </a:solidFill>
                    <a:effectLst/>
                    <a:uLnTx/>
                    <a:uFillTx/>
                    <a:latin typeface="Arial" pitchFamily="34" charset="0"/>
                    <a:ea typeface="+mn-ea"/>
                    <a:cs typeface="+mn-cs"/>
                  </a:rPr>
                  <a:t>COMPANY</a:t>
                </a:r>
              </a:p>
            </p:txBody>
          </p:sp>
        </p:grpSp>
        <p:sp>
          <p:nvSpPr>
            <p:cNvPr id="20" name="Arc 29">
              <a:extLst>
                <a:ext uri="{FF2B5EF4-FFF2-40B4-BE49-F238E27FC236}">
                  <a16:creationId xmlns:a16="http://schemas.microsoft.com/office/drawing/2014/main" id="{D5A3F8C0-8B67-4FE0-AD1D-0DCB3F89AF2D}"/>
                </a:ext>
              </a:extLst>
            </p:cNvPr>
            <p:cNvSpPr>
              <a:spLocks/>
            </p:cNvSpPr>
            <p:nvPr/>
          </p:nvSpPr>
          <p:spPr bwMode="auto">
            <a:xfrm>
              <a:off x="3079523" y="2543883"/>
              <a:ext cx="3098183" cy="1231410"/>
            </a:xfrm>
            <a:custGeom>
              <a:avLst/>
              <a:gdLst>
                <a:gd name="T0" fmla="*/ 0 w 43163"/>
                <a:gd name="T1" fmla="*/ 13 h 21600"/>
                <a:gd name="T2" fmla="*/ 94 w 43163"/>
                <a:gd name="T3" fmla="*/ 14 h 21600"/>
                <a:gd name="T4" fmla="*/ 47 w 43163"/>
                <a:gd name="T5" fmla="*/ 14 h 21600"/>
                <a:gd name="T6" fmla="*/ 0 60000 65536"/>
                <a:gd name="T7" fmla="*/ 0 60000 65536"/>
                <a:gd name="T8" fmla="*/ 0 60000 65536"/>
              </a:gdLst>
              <a:ahLst/>
              <a:cxnLst>
                <a:cxn ang="T6">
                  <a:pos x="T0" y="T1"/>
                </a:cxn>
                <a:cxn ang="T7">
                  <a:pos x="T2" y="T3"/>
                </a:cxn>
                <a:cxn ang="T8">
                  <a:pos x="T4" y="T5"/>
                </a:cxn>
              </a:cxnLst>
              <a:rect l="0" t="0" r="r" b="b"/>
              <a:pathLst>
                <a:path w="43163" h="21600" fill="none" extrusionOk="0">
                  <a:moveTo>
                    <a:pt x="0" y="20335"/>
                  </a:moveTo>
                  <a:cubicBezTo>
                    <a:pt x="669" y="8916"/>
                    <a:pt x="10124" y="-1"/>
                    <a:pt x="21563" y="0"/>
                  </a:cubicBezTo>
                  <a:cubicBezTo>
                    <a:pt x="33492" y="0"/>
                    <a:pt x="43163" y="9670"/>
                    <a:pt x="43163" y="21600"/>
                  </a:cubicBezTo>
                </a:path>
                <a:path w="43163" h="21600" stroke="0" extrusionOk="0">
                  <a:moveTo>
                    <a:pt x="0" y="20335"/>
                  </a:moveTo>
                  <a:cubicBezTo>
                    <a:pt x="669" y="8916"/>
                    <a:pt x="10124" y="-1"/>
                    <a:pt x="21563" y="0"/>
                  </a:cubicBezTo>
                  <a:cubicBezTo>
                    <a:pt x="33492" y="0"/>
                    <a:pt x="43163" y="9670"/>
                    <a:pt x="43163" y="21600"/>
                  </a:cubicBezTo>
                  <a:lnTo>
                    <a:pt x="21563" y="21600"/>
                  </a:lnTo>
                  <a:lnTo>
                    <a:pt x="0" y="20335"/>
                  </a:lnTo>
                  <a:close/>
                </a:path>
              </a:pathLst>
            </a:custGeom>
            <a:noFill/>
            <a:ln w="57150">
              <a:solidFill>
                <a:srgbClr val="CC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A003C73A-F2B9-4CC7-8004-31DBDFE89286}"/>
                </a:ext>
              </a:extLst>
            </p:cNvPr>
            <p:cNvGrpSpPr/>
            <p:nvPr/>
          </p:nvGrpSpPr>
          <p:grpSpPr>
            <a:xfrm>
              <a:off x="2653258" y="3858133"/>
              <a:ext cx="1292405" cy="1062758"/>
              <a:chOff x="5544065" y="2893599"/>
              <a:chExt cx="969304" cy="797069"/>
            </a:xfrm>
            <a:effectLst>
              <a:outerShdw blurRad="50800" dist="38100" dir="2700000" algn="tl" rotWithShape="0">
                <a:prstClr val="black">
                  <a:alpha val="40000"/>
                </a:prstClr>
              </a:outerShdw>
            </a:effectLst>
          </p:grpSpPr>
          <p:sp>
            <p:nvSpPr>
              <p:cNvPr id="25" name="Rectangle 16">
                <a:extLst>
                  <a:ext uri="{FF2B5EF4-FFF2-40B4-BE49-F238E27FC236}">
                    <a16:creationId xmlns:a16="http://schemas.microsoft.com/office/drawing/2014/main" id="{B9BB721D-9A0F-4E3B-A655-91F5F839AEEE}"/>
                  </a:ext>
                </a:extLst>
              </p:cNvPr>
              <p:cNvSpPr>
                <a:spLocks noChangeArrowheads="1"/>
              </p:cNvSpPr>
              <p:nvPr/>
            </p:nvSpPr>
            <p:spPr bwMode="auto">
              <a:xfrm>
                <a:off x="5544065" y="2893599"/>
                <a:ext cx="969304" cy="797069"/>
              </a:xfrm>
              <a:prstGeom prst="rect">
                <a:avLst/>
              </a:prstGeom>
              <a:solidFill>
                <a:schemeClr val="bg1"/>
              </a:solidFill>
              <a:ln w="57150">
                <a:solidFill>
                  <a:srgbClr val="CC0000"/>
                </a:solidFill>
                <a:miter lim="800000"/>
                <a:headEnd/>
                <a:tailEnd/>
              </a:ln>
            </p:spPr>
            <p:txBody>
              <a:bodyPr wrap="none" anchor="ct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26" name="Picture 22" descr="Key_only">
                <a:extLst>
                  <a:ext uri="{FF2B5EF4-FFF2-40B4-BE49-F238E27FC236}">
                    <a16:creationId xmlns:a16="http://schemas.microsoft.com/office/drawing/2014/main" id="{F13EDCD8-D984-455B-8793-187B963324E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9314" y="3108556"/>
                <a:ext cx="798807" cy="36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Arc 29">
              <a:extLst>
                <a:ext uri="{FF2B5EF4-FFF2-40B4-BE49-F238E27FC236}">
                  <a16:creationId xmlns:a16="http://schemas.microsoft.com/office/drawing/2014/main" id="{B55776FB-9EFE-4FC4-A89C-003A12549B09}"/>
                </a:ext>
              </a:extLst>
            </p:cNvPr>
            <p:cNvSpPr>
              <a:spLocks/>
            </p:cNvSpPr>
            <p:nvPr/>
          </p:nvSpPr>
          <p:spPr bwMode="auto">
            <a:xfrm>
              <a:off x="6449177" y="2650330"/>
              <a:ext cx="2813281" cy="1124967"/>
            </a:xfrm>
            <a:custGeom>
              <a:avLst/>
              <a:gdLst>
                <a:gd name="T0" fmla="*/ 0 w 43163"/>
                <a:gd name="T1" fmla="*/ 13 h 21600"/>
                <a:gd name="T2" fmla="*/ 94 w 43163"/>
                <a:gd name="T3" fmla="*/ 14 h 21600"/>
                <a:gd name="T4" fmla="*/ 47 w 43163"/>
                <a:gd name="T5" fmla="*/ 14 h 21600"/>
                <a:gd name="T6" fmla="*/ 0 60000 65536"/>
                <a:gd name="T7" fmla="*/ 0 60000 65536"/>
                <a:gd name="T8" fmla="*/ 0 60000 65536"/>
              </a:gdLst>
              <a:ahLst/>
              <a:cxnLst>
                <a:cxn ang="T6">
                  <a:pos x="T0" y="T1"/>
                </a:cxn>
                <a:cxn ang="T7">
                  <a:pos x="T2" y="T3"/>
                </a:cxn>
                <a:cxn ang="T8">
                  <a:pos x="T4" y="T5"/>
                </a:cxn>
              </a:cxnLst>
              <a:rect l="0" t="0" r="r" b="b"/>
              <a:pathLst>
                <a:path w="43163" h="21600" fill="none" extrusionOk="0">
                  <a:moveTo>
                    <a:pt x="0" y="20335"/>
                  </a:moveTo>
                  <a:cubicBezTo>
                    <a:pt x="669" y="8916"/>
                    <a:pt x="10124" y="-1"/>
                    <a:pt x="21563" y="0"/>
                  </a:cubicBezTo>
                  <a:cubicBezTo>
                    <a:pt x="33492" y="0"/>
                    <a:pt x="43163" y="9670"/>
                    <a:pt x="43163" y="21600"/>
                  </a:cubicBezTo>
                </a:path>
                <a:path w="43163" h="21600" stroke="0" extrusionOk="0">
                  <a:moveTo>
                    <a:pt x="0" y="20335"/>
                  </a:moveTo>
                  <a:cubicBezTo>
                    <a:pt x="669" y="8916"/>
                    <a:pt x="10124" y="-1"/>
                    <a:pt x="21563" y="0"/>
                  </a:cubicBezTo>
                  <a:cubicBezTo>
                    <a:pt x="33492" y="0"/>
                    <a:pt x="43163" y="9670"/>
                    <a:pt x="43163" y="21600"/>
                  </a:cubicBezTo>
                  <a:lnTo>
                    <a:pt x="21563" y="21600"/>
                  </a:lnTo>
                  <a:lnTo>
                    <a:pt x="0" y="20335"/>
                  </a:lnTo>
                  <a:close/>
                </a:path>
              </a:pathLst>
            </a:custGeom>
            <a:noFill/>
            <a:ln w="57150">
              <a:solidFill>
                <a:srgbClr val="CC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Text Box 11">
              <a:extLst>
                <a:ext uri="{FF2B5EF4-FFF2-40B4-BE49-F238E27FC236}">
                  <a16:creationId xmlns:a16="http://schemas.microsoft.com/office/drawing/2014/main" id="{65F8C431-315D-4357-8BD9-C05CED6F7838}"/>
                </a:ext>
              </a:extLst>
            </p:cNvPr>
            <p:cNvSpPr txBox="1">
              <a:spLocks noChangeArrowheads="1"/>
            </p:cNvSpPr>
            <p:nvPr/>
          </p:nvSpPr>
          <p:spPr bwMode="auto">
            <a:xfrm>
              <a:off x="3652269" y="2586691"/>
              <a:ext cx="1977405"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039" tIns="41020" rIns="82039" bIns="41020" anchor="ctr">
              <a:spAutoFit/>
            </a:bodyPr>
            <a:lstStyle>
              <a:defPPr>
                <a:defRPr lang="en-US"/>
              </a:defPPr>
              <a:lvl1pPr algn="ctr">
                <a:spcBef>
                  <a:spcPct val="0"/>
                </a:spcBef>
                <a:buFontTx/>
                <a:buNone/>
                <a:defRPr sz="1000" b="0">
                  <a:latin typeface="Arial" panose="020B0604020202020204" pitchFamily="34" charset="0"/>
                </a:defRPr>
              </a:lvl1pPr>
              <a:lvl2pPr marL="742950" indent="-285750" eaLnBrk="0" hangingPunct="0">
                <a:spcBef>
                  <a:spcPct val="20000"/>
                </a:spcBef>
                <a:buChar char="•"/>
                <a:defRPr>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latin typeface="Arial" panose="020B0604020202020204" pitchFamily="34" charset="0"/>
                </a:defRPr>
              </a:lvl3pPr>
              <a:lvl4pPr marL="1600200" indent="-228600" eaLnBrk="0" hangingPunct="0">
                <a:spcBef>
                  <a:spcPct val="20000"/>
                </a:spcBef>
                <a:buChar char="–"/>
                <a:defRPr sz="1600">
                  <a:latin typeface="Arial" panose="020B0604020202020204" pitchFamily="34" charset="0"/>
                </a:defRPr>
              </a:lvl4pPr>
              <a:lvl5pPr marL="2057400" indent="-228600" eaLnBrk="0" hangingPunct="0">
                <a:spcBef>
                  <a:spcPct val="20000"/>
                </a:spcBef>
                <a:buChar char="»"/>
                <a:defRPr sz="1600">
                  <a:latin typeface="Arial" panose="020B0604020202020204" pitchFamily="34" charset="0"/>
                </a:defRPr>
              </a:lvl5pPr>
              <a:lvl6pPr marL="2514600" indent="-228600" eaLnBrk="0" fontAlgn="base" hangingPunct="0">
                <a:spcBef>
                  <a:spcPct val="20000"/>
                </a:spcBef>
                <a:spcAft>
                  <a:spcPct val="0"/>
                </a:spcAft>
                <a:buChar char="»"/>
                <a:defRPr sz="1600">
                  <a:latin typeface="Arial" panose="020B0604020202020204" pitchFamily="34" charset="0"/>
                </a:defRPr>
              </a:lvl6pPr>
              <a:lvl7pPr marL="2971800" indent="-228600" eaLnBrk="0" fontAlgn="base" hangingPunct="0">
                <a:spcBef>
                  <a:spcPct val="20000"/>
                </a:spcBef>
                <a:spcAft>
                  <a:spcPct val="0"/>
                </a:spcAft>
                <a:buChar char="»"/>
                <a:defRPr sz="1600">
                  <a:latin typeface="Arial" panose="020B0604020202020204" pitchFamily="34" charset="0"/>
                </a:defRPr>
              </a:lvl7pPr>
              <a:lvl8pPr marL="3429000" indent="-228600" eaLnBrk="0" fontAlgn="base" hangingPunct="0">
                <a:spcBef>
                  <a:spcPct val="20000"/>
                </a:spcBef>
                <a:spcAft>
                  <a:spcPct val="0"/>
                </a:spcAft>
                <a:buChar char="»"/>
                <a:defRPr sz="1600">
                  <a:latin typeface="Arial" panose="020B0604020202020204" pitchFamily="34" charset="0"/>
                </a:defRPr>
              </a:lvl8pPr>
              <a:lvl9pPr marL="3886200" indent="-228600" eaLnBrk="0" fontAlgn="base" hangingPunct="0">
                <a:spcBef>
                  <a:spcPct val="20000"/>
                </a:spcBef>
                <a:spcAft>
                  <a:spcPct val="0"/>
                </a:spcAft>
                <a:buChar char="»"/>
                <a:defRPr sz="1600">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3E3E3E"/>
                  </a:solidFill>
                  <a:effectLst/>
                  <a:uLnTx/>
                  <a:uFillTx/>
                  <a:latin typeface="Arial" panose="020B0604020202020204" pitchFamily="34" charset="0"/>
                  <a:ea typeface="+mn-ea"/>
                  <a:cs typeface="+mn-cs"/>
                </a:rPr>
                <a:t>Foreign Principal</a:t>
              </a:r>
            </a:p>
          </p:txBody>
        </p:sp>
        <p:sp>
          <p:nvSpPr>
            <p:cNvPr id="24" name="Arc 29">
              <a:extLst>
                <a:ext uri="{FF2B5EF4-FFF2-40B4-BE49-F238E27FC236}">
                  <a16:creationId xmlns:a16="http://schemas.microsoft.com/office/drawing/2014/main" id="{118076C7-C16E-45B6-8ED7-50E68CBD9A28}"/>
                </a:ext>
              </a:extLst>
            </p:cNvPr>
            <p:cNvSpPr>
              <a:spLocks/>
            </p:cNvSpPr>
            <p:nvPr/>
          </p:nvSpPr>
          <p:spPr bwMode="auto">
            <a:xfrm flipH="1">
              <a:off x="3350993" y="2866303"/>
              <a:ext cx="2583045" cy="908992"/>
            </a:xfrm>
            <a:custGeom>
              <a:avLst/>
              <a:gdLst>
                <a:gd name="T0" fmla="*/ 0 w 43163"/>
                <a:gd name="T1" fmla="*/ 13 h 21600"/>
                <a:gd name="T2" fmla="*/ 94 w 43163"/>
                <a:gd name="T3" fmla="*/ 14 h 21600"/>
                <a:gd name="T4" fmla="*/ 47 w 43163"/>
                <a:gd name="T5" fmla="*/ 14 h 21600"/>
                <a:gd name="T6" fmla="*/ 0 60000 65536"/>
                <a:gd name="T7" fmla="*/ 0 60000 65536"/>
                <a:gd name="T8" fmla="*/ 0 60000 65536"/>
              </a:gdLst>
              <a:ahLst/>
              <a:cxnLst>
                <a:cxn ang="T6">
                  <a:pos x="T0" y="T1"/>
                </a:cxn>
                <a:cxn ang="T7">
                  <a:pos x="T2" y="T3"/>
                </a:cxn>
                <a:cxn ang="T8">
                  <a:pos x="T4" y="T5"/>
                </a:cxn>
              </a:cxnLst>
              <a:rect l="0" t="0" r="r" b="b"/>
              <a:pathLst>
                <a:path w="43163" h="21600" fill="none" extrusionOk="0">
                  <a:moveTo>
                    <a:pt x="0" y="20335"/>
                  </a:moveTo>
                  <a:cubicBezTo>
                    <a:pt x="669" y="8916"/>
                    <a:pt x="10124" y="-1"/>
                    <a:pt x="21563" y="0"/>
                  </a:cubicBezTo>
                  <a:cubicBezTo>
                    <a:pt x="33492" y="0"/>
                    <a:pt x="43163" y="9670"/>
                    <a:pt x="43163" y="21600"/>
                  </a:cubicBezTo>
                </a:path>
                <a:path w="43163" h="21600" stroke="0" extrusionOk="0">
                  <a:moveTo>
                    <a:pt x="0" y="20335"/>
                  </a:moveTo>
                  <a:cubicBezTo>
                    <a:pt x="669" y="8916"/>
                    <a:pt x="10124" y="-1"/>
                    <a:pt x="21563" y="0"/>
                  </a:cubicBezTo>
                  <a:cubicBezTo>
                    <a:pt x="33492" y="0"/>
                    <a:pt x="43163" y="9670"/>
                    <a:pt x="43163" y="21600"/>
                  </a:cubicBezTo>
                  <a:lnTo>
                    <a:pt x="21563" y="21600"/>
                  </a:lnTo>
                  <a:lnTo>
                    <a:pt x="0" y="20335"/>
                  </a:lnTo>
                  <a:close/>
                </a:path>
              </a:pathLst>
            </a:custGeom>
            <a:noFill/>
            <a:ln w="57150">
              <a:solidFill>
                <a:srgbClr val="CC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093721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3456541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60"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Cross Currency Swaps</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Product Overview</a:t>
            </a:r>
          </a:p>
        </p:txBody>
      </p:sp>
      <p:sp>
        <p:nvSpPr>
          <p:cNvPr id="31" name="Rectangle 30">
            <a:extLst>
              <a:ext uri="{FF2B5EF4-FFF2-40B4-BE49-F238E27FC236}">
                <a16:creationId xmlns:a16="http://schemas.microsoft.com/office/drawing/2014/main" id="{78B73CF0-2C94-42D4-BC82-0DA20EC31249}"/>
              </a:ext>
            </a:extLst>
          </p:cNvPr>
          <p:cNvSpPr/>
          <p:nvPr/>
        </p:nvSpPr>
        <p:spPr>
          <a:xfrm>
            <a:off x="1588725" y="2552700"/>
            <a:ext cx="5966551" cy="3190875"/>
          </a:xfrm>
          <a:prstGeom prst="rect">
            <a:avLst/>
          </a:prstGeom>
          <a:solidFill>
            <a:srgbClr val="E9EAEB"/>
          </a:solidFill>
          <a:ln w="12700">
            <a:solidFill>
              <a:srgbClr val="B4B4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45720" rtlCol="0" anchor="ctr"/>
          <a:lstStyle/>
          <a:p>
            <a:pPr marL="171446" marR="0" lvl="0" indent="-111122"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AF36DAA2-876F-4A7F-928F-2F976DDFD080}"/>
              </a:ext>
            </a:extLst>
          </p:cNvPr>
          <p:cNvGrpSpPr/>
          <p:nvPr/>
        </p:nvGrpSpPr>
        <p:grpSpPr>
          <a:xfrm>
            <a:off x="1743738" y="2749419"/>
            <a:ext cx="5656526" cy="2797437"/>
            <a:chOff x="2309896" y="2543884"/>
            <a:chExt cx="7542035" cy="3729916"/>
          </a:xfrm>
        </p:grpSpPr>
        <p:sp>
          <p:nvSpPr>
            <p:cNvPr id="33" name="Text Box 5">
              <a:extLst>
                <a:ext uri="{FF2B5EF4-FFF2-40B4-BE49-F238E27FC236}">
                  <a16:creationId xmlns:a16="http://schemas.microsoft.com/office/drawing/2014/main" id="{0C95F824-9CEC-4CC4-8AA5-EE9570B92C1B}"/>
                </a:ext>
              </a:extLst>
            </p:cNvPr>
            <p:cNvSpPr txBox="1">
              <a:spLocks noChangeArrowheads="1"/>
            </p:cNvSpPr>
            <p:nvPr/>
          </p:nvSpPr>
          <p:spPr bwMode="auto">
            <a:xfrm>
              <a:off x="3862447" y="5442479"/>
              <a:ext cx="1446979"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039" tIns="41020" rIns="82039" bIns="41020">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0" i="0" u="none" strike="noStrike" kern="1200" cap="none" spc="0" normalizeH="0" baseline="0" noProof="0" dirty="0">
                  <a:ln>
                    <a:noFill/>
                  </a:ln>
                  <a:solidFill>
                    <a:srgbClr val="3E3E3E"/>
                  </a:solidFill>
                  <a:effectLst/>
                  <a:uLnTx/>
                  <a:uFillTx/>
                  <a:latin typeface="Arial" pitchFamily="34" charset="0"/>
                  <a:ea typeface="+mn-ea"/>
                  <a:cs typeface="+mn-cs"/>
                </a:rPr>
                <a:t>USD Principal</a:t>
              </a:r>
              <a:endParaRPr kumimoji="0" lang="en-US" altLang="en-US" sz="1400" b="0" i="0" u="none" strike="noStrike" kern="1200" cap="none" spc="0" normalizeH="0" baseline="0" noProof="0" dirty="0">
                <a:ln>
                  <a:noFill/>
                </a:ln>
                <a:solidFill>
                  <a:srgbClr val="3E3E3E"/>
                </a:solidFill>
                <a:effectLst/>
                <a:uLnTx/>
                <a:uFillTx/>
                <a:latin typeface="Arial" pitchFamily="34" charset="0"/>
                <a:ea typeface="+mn-ea"/>
                <a:cs typeface="+mn-cs"/>
              </a:endParaRPr>
            </a:p>
          </p:txBody>
        </p:sp>
        <p:sp>
          <p:nvSpPr>
            <p:cNvPr id="34" name="Text Box 11">
              <a:extLst>
                <a:ext uri="{FF2B5EF4-FFF2-40B4-BE49-F238E27FC236}">
                  <a16:creationId xmlns:a16="http://schemas.microsoft.com/office/drawing/2014/main" id="{F9E0F09B-7EE7-4223-B025-1699CE71A3AA}"/>
                </a:ext>
              </a:extLst>
            </p:cNvPr>
            <p:cNvSpPr txBox="1">
              <a:spLocks noChangeArrowheads="1"/>
            </p:cNvSpPr>
            <p:nvPr/>
          </p:nvSpPr>
          <p:spPr bwMode="auto">
            <a:xfrm>
              <a:off x="6807794" y="2729691"/>
              <a:ext cx="1977405"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039" tIns="41020" rIns="82039" bIns="41020" anchor="ctr">
              <a:spAutoFit/>
            </a:bodyPr>
            <a:lstStyle>
              <a:defPPr>
                <a:defRPr lang="en-US"/>
              </a:defPPr>
              <a:lvl1pPr algn="ctr">
                <a:spcBef>
                  <a:spcPct val="0"/>
                </a:spcBef>
                <a:buFontTx/>
                <a:buNone/>
                <a:defRPr sz="1000" b="0">
                  <a:latin typeface="Arial" panose="020B0604020202020204" pitchFamily="34" charset="0"/>
                </a:defRPr>
              </a:lvl1pPr>
              <a:lvl2pPr marL="742950" indent="-285750" eaLnBrk="0" hangingPunct="0">
                <a:spcBef>
                  <a:spcPct val="20000"/>
                </a:spcBef>
                <a:buChar char="•"/>
                <a:defRPr>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latin typeface="Arial" panose="020B0604020202020204" pitchFamily="34" charset="0"/>
                </a:defRPr>
              </a:lvl3pPr>
              <a:lvl4pPr marL="1600200" indent="-228600" eaLnBrk="0" hangingPunct="0">
                <a:spcBef>
                  <a:spcPct val="20000"/>
                </a:spcBef>
                <a:buChar char="–"/>
                <a:defRPr sz="1600">
                  <a:latin typeface="Arial" panose="020B0604020202020204" pitchFamily="34" charset="0"/>
                </a:defRPr>
              </a:lvl4pPr>
              <a:lvl5pPr marL="2057400" indent="-228600" eaLnBrk="0" hangingPunct="0">
                <a:spcBef>
                  <a:spcPct val="20000"/>
                </a:spcBef>
                <a:buChar char="»"/>
                <a:defRPr sz="1600">
                  <a:latin typeface="Arial" panose="020B0604020202020204" pitchFamily="34" charset="0"/>
                </a:defRPr>
              </a:lvl5pPr>
              <a:lvl6pPr marL="2514600" indent="-228600" eaLnBrk="0" fontAlgn="base" hangingPunct="0">
                <a:spcBef>
                  <a:spcPct val="20000"/>
                </a:spcBef>
                <a:spcAft>
                  <a:spcPct val="0"/>
                </a:spcAft>
                <a:buChar char="»"/>
                <a:defRPr sz="1600">
                  <a:latin typeface="Arial" panose="020B0604020202020204" pitchFamily="34" charset="0"/>
                </a:defRPr>
              </a:lvl6pPr>
              <a:lvl7pPr marL="2971800" indent="-228600" eaLnBrk="0" fontAlgn="base" hangingPunct="0">
                <a:spcBef>
                  <a:spcPct val="20000"/>
                </a:spcBef>
                <a:spcAft>
                  <a:spcPct val="0"/>
                </a:spcAft>
                <a:buChar char="»"/>
                <a:defRPr sz="1600">
                  <a:latin typeface="Arial" panose="020B0604020202020204" pitchFamily="34" charset="0"/>
                </a:defRPr>
              </a:lvl7pPr>
              <a:lvl8pPr marL="3429000" indent="-228600" eaLnBrk="0" fontAlgn="base" hangingPunct="0">
                <a:spcBef>
                  <a:spcPct val="20000"/>
                </a:spcBef>
                <a:spcAft>
                  <a:spcPct val="0"/>
                </a:spcAft>
                <a:buChar char="»"/>
                <a:defRPr sz="1600">
                  <a:latin typeface="Arial" panose="020B0604020202020204" pitchFamily="34" charset="0"/>
                </a:defRPr>
              </a:lvl8pPr>
              <a:lvl9pPr marL="3886200" indent="-228600" eaLnBrk="0" fontAlgn="base" hangingPunct="0">
                <a:spcBef>
                  <a:spcPct val="20000"/>
                </a:spcBef>
                <a:spcAft>
                  <a:spcPct val="0"/>
                </a:spcAft>
                <a:buChar char="»"/>
                <a:defRPr sz="1600">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3E3E3E"/>
                  </a:solidFill>
                  <a:effectLst/>
                  <a:uLnTx/>
                  <a:uFillTx/>
                  <a:latin typeface="Arial" panose="020B0604020202020204" pitchFamily="34" charset="0"/>
                  <a:ea typeface="+mn-ea"/>
                  <a:cs typeface="+mn-cs"/>
                </a:rPr>
                <a:t>Foreign Principal</a:t>
              </a:r>
            </a:p>
          </p:txBody>
        </p:sp>
        <p:grpSp>
          <p:nvGrpSpPr>
            <p:cNvPr id="35" name="Group 34">
              <a:extLst>
                <a:ext uri="{FF2B5EF4-FFF2-40B4-BE49-F238E27FC236}">
                  <a16:creationId xmlns:a16="http://schemas.microsoft.com/office/drawing/2014/main" id="{4741297A-60B4-4E10-9DD1-61D0B88E2EDF}"/>
                </a:ext>
              </a:extLst>
            </p:cNvPr>
            <p:cNvGrpSpPr/>
            <p:nvPr/>
          </p:nvGrpSpPr>
          <p:grpSpPr>
            <a:xfrm>
              <a:off x="8559526" y="3858134"/>
              <a:ext cx="1292405" cy="1062759"/>
              <a:chOff x="7776596" y="2893599"/>
              <a:chExt cx="969304" cy="797069"/>
            </a:xfrm>
            <a:effectLst>
              <a:outerShdw blurRad="50800" dist="38100" dir="2700000" algn="tl" rotWithShape="0">
                <a:prstClr val="black">
                  <a:alpha val="40000"/>
                </a:prstClr>
              </a:outerShdw>
            </a:effectLst>
          </p:grpSpPr>
          <p:sp>
            <p:nvSpPr>
              <p:cNvPr id="61" name="Rectangle 19">
                <a:extLst>
                  <a:ext uri="{FF2B5EF4-FFF2-40B4-BE49-F238E27FC236}">
                    <a16:creationId xmlns:a16="http://schemas.microsoft.com/office/drawing/2014/main" id="{D0B9A979-9AC5-4836-86B6-68722E4C551B}"/>
                  </a:ext>
                </a:extLst>
              </p:cNvPr>
              <p:cNvSpPr>
                <a:spLocks noChangeArrowheads="1"/>
              </p:cNvSpPr>
              <p:nvPr/>
            </p:nvSpPr>
            <p:spPr bwMode="auto">
              <a:xfrm>
                <a:off x="7776596" y="2893599"/>
                <a:ext cx="969304" cy="797069"/>
              </a:xfrm>
              <a:prstGeom prst="rect">
                <a:avLst/>
              </a:prstGeom>
              <a:solidFill>
                <a:schemeClr val="bg1"/>
              </a:solidFill>
              <a:ln w="57150">
                <a:solidFill>
                  <a:schemeClr val="tx1"/>
                </a:solidFill>
                <a:miter lim="800000"/>
                <a:headEnd/>
                <a:tailEnd/>
              </a:ln>
            </p:spPr>
            <p:txBody>
              <a:bodyPr wrap="none" anchor="ct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2" name="Text Box 20">
                <a:extLst>
                  <a:ext uri="{FF2B5EF4-FFF2-40B4-BE49-F238E27FC236}">
                    <a16:creationId xmlns:a16="http://schemas.microsoft.com/office/drawing/2014/main" id="{B001CEAB-5607-4F9E-B00D-97A92F6F616C}"/>
                  </a:ext>
                </a:extLst>
              </p:cNvPr>
              <p:cNvSpPr txBox="1">
                <a:spLocks noChangeArrowheads="1"/>
              </p:cNvSpPr>
              <p:nvPr/>
            </p:nvSpPr>
            <p:spPr bwMode="auto">
              <a:xfrm>
                <a:off x="7779280" y="3096824"/>
                <a:ext cx="963937" cy="39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039" tIns="41020" rIns="82039" bIns="41020">
                <a:spAutoFit/>
              </a:bodyPr>
              <a:lstStyle>
                <a:defPPr>
                  <a:defRPr lang="en-US"/>
                </a:defPPr>
                <a:lvl1pPr algn="ctr">
                  <a:spcBef>
                    <a:spcPct val="0"/>
                  </a:spcBef>
                  <a:buFontTx/>
                  <a:buNone/>
                  <a:defRPr sz="1000" b="0">
                    <a:latin typeface="Arial" panose="020B0604020202020204" pitchFamily="34" charset="0"/>
                  </a:defRPr>
                </a:lvl1pPr>
                <a:lvl2pPr marL="742950" indent="-285750" eaLnBrk="0" hangingPunct="0">
                  <a:spcBef>
                    <a:spcPct val="20000"/>
                  </a:spcBef>
                  <a:buChar char="•"/>
                  <a:defRPr>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latin typeface="Arial" panose="020B0604020202020204" pitchFamily="34" charset="0"/>
                  </a:defRPr>
                </a:lvl3pPr>
                <a:lvl4pPr marL="1600200" indent="-228600" eaLnBrk="0" hangingPunct="0">
                  <a:spcBef>
                    <a:spcPct val="20000"/>
                  </a:spcBef>
                  <a:buChar char="–"/>
                  <a:defRPr sz="1600">
                    <a:latin typeface="Arial" panose="020B0604020202020204" pitchFamily="34" charset="0"/>
                  </a:defRPr>
                </a:lvl4pPr>
                <a:lvl5pPr marL="2057400" indent="-228600" eaLnBrk="0" hangingPunct="0">
                  <a:spcBef>
                    <a:spcPct val="20000"/>
                  </a:spcBef>
                  <a:buChar char="»"/>
                  <a:defRPr sz="1600">
                    <a:latin typeface="Arial" panose="020B0604020202020204" pitchFamily="34" charset="0"/>
                  </a:defRPr>
                </a:lvl5pPr>
                <a:lvl6pPr marL="2514600" indent="-228600" eaLnBrk="0" fontAlgn="base" hangingPunct="0">
                  <a:spcBef>
                    <a:spcPct val="20000"/>
                  </a:spcBef>
                  <a:spcAft>
                    <a:spcPct val="0"/>
                  </a:spcAft>
                  <a:buChar char="»"/>
                  <a:defRPr sz="1600">
                    <a:latin typeface="Arial" panose="020B0604020202020204" pitchFamily="34" charset="0"/>
                  </a:defRPr>
                </a:lvl6pPr>
                <a:lvl7pPr marL="2971800" indent="-228600" eaLnBrk="0" fontAlgn="base" hangingPunct="0">
                  <a:spcBef>
                    <a:spcPct val="20000"/>
                  </a:spcBef>
                  <a:spcAft>
                    <a:spcPct val="0"/>
                  </a:spcAft>
                  <a:buChar char="»"/>
                  <a:defRPr sz="1600">
                    <a:latin typeface="Arial" panose="020B0604020202020204" pitchFamily="34" charset="0"/>
                  </a:defRPr>
                </a:lvl7pPr>
                <a:lvl8pPr marL="3429000" indent="-228600" eaLnBrk="0" fontAlgn="base" hangingPunct="0">
                  <a:spcBef>
                    <a:spcPct val="20000"/>
                  </a:spcBef>
                  <a:spcAft>
                    <a:spcPct val="0"/>
                  </a:spcAft>
                  <a:buChar char="»"/>
                  <a:defRPr sz="1600">
                    <a:latin typeface="Arial" panose="020B0604020202020204" pitchFamily="34" charset="0"/>
                  </a:defRPr>
                </a:lvl8pPr>
                <a:lvl9pPr marL="3886200" indent="-228600" eaLnBrk="0" fontAlgn="base" hangingPunct="0">
                  <a:spcBef>
                    <a:spcPct val="20000"/>
                  </a:spcBef>
                  <a:spcAft>
                    <a:spcPct val="0"/>
                  </a:spcAft>
                  <a:buChar char="»"/>
                  <a:defRPr sz="1600">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3E3E3E"/>
                    </a:solidFill>
                    <a:effectLst/>
                    <a:uLnTx/>
                    <a:uFillTx/>
                    <a:latin typeface="Arial" panose="020B0604020202020204" pitchFamily="34" charset="0"/>
                    <a:ea typeface="+mn-ea"/>
                    <a:cs typeface="+mn-cs"/>
                  </a:rPr>
                  <a:t>FOREIGN SUBSIDIARY</a:t>
                </a:r>
              </a:p>
            </p:txBody>
          </p:sp>
        </p:grpSp>
        <p:sp>
          <p:nvSpPr>
            <p:cNvPr id="36" name="Text Box 22">
              <a:extLst>
                <a:ext uri="{FF2B5EF4-FFF2-40B4-BE49-F238E27FC236}">
                  <a16:creationId xmlns:a16="http://schemas.microsoft.com/office/drawing/2014/main" id="{19953242-2FB6-4959-9764-12D52ECC266F}"/>
                </a:ext>
              </a:extLst>
            </p:cNvPr>
            <p:cNvSpPr txBox="1">
              <a:spLocks noChangeArrowheads="1"/>
            </p:cNvSpPr>
            <p:nvPr/>
          </p:nvSpPr>
          <p:spPr bwMode="auto">
            <a:xfrm>
              <a:off x="3943316" y="2970931"/>
              <a:ext cx="1285249"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039" tIns="41020" rIns="82039" bIns="41020" anchor="ctr">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0" i="0" u="none" strike="noStrike" kern="1200" cap="none" spc="0" normalizeH="0" baseline="0" noProof="0" dirty="0">
                  <a:ln>
                    <a:noFill/>
                  </a:ln>
                  <a:solidFill>
                    <a:srgbClr val="3E3E3E"/>
                  </a:solidFill>
                  <a:effectLst/>
                  <a:uLnTx/>
                  <a:uFillTx/>
                  <a:latin typeface="Arial" pitchFamily="34" charset="0"/>
                  <a:ea typeface="+mn-ea"/>
                  <a:cs typeface="+mn-cs"/>
                </a:rPr>
                <a:t>USD Principal</a:t>
              </a:r>
              <a:endParaRPr kumimoji="0" lang="en-US" altLang="en-US" sz="1400" b="0" i="0" u="none" strike="noStrike" kern="1200" cap="none" spc="0" normalizeH="0" baseline="0" noProof="0" dirty="0">
                <a:ln>
                  <a:noFill/>
                </a:ln>
                <a:solidFill>
                  <a:srgbClr val="3E3E3E"/>
                </a:solidFill>
                <a:effectLst/>
                <a:uLnTx/>
                <a:uFillTx/>
                <a:latin typeface="Arial" pitchFamily="34" charset="0"/>
                <a:ea typeface="+mn-ea"/>
                <a:cs typeface="+mn-cs"/>
              </a:endParaRPr>
            </a:p>
          </p:txBody>
        </p:sp>
        <p:sp>
          <p:nvSpPr>
            <p:cNvPr id="37" name="Text Box 6">
              <a:extLst>
                <a:ext uri="{FF2B5EF4-FFF2-40B4-BE49-F238E27FC236}">
                  <a16:creationId xmlns:a16="http://schemas.microsoft.com/office/drawing/2014/main" id="{D1A6C60B-CA3E-4105-A628-23230F9EB39D}"/>
                </a:ext>
              </a:extLst>
            </p:cNvPr>
            <p:cNvSpPr txBox="1">
              <a:spLocks noChangeArrowheads="1"/>
            </p:cNvSpPr>
            <p:nvPr/>
          </p:nvSpPr>
          <p:spPr bwMode="auto">
            <a:xfrm>
              <a:off x="2332797" y="3056013"/>
              <a:ext cx="626681"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039" tIns="41020" rIns="82039" bIns="41020">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0" i="0" u="none" strike="noStrike" kern="1200" cap="none" spc="0" normalizeH="0" baseline="0" noProof="0">
                  <a:ln>
                    <a:noFill/>
                  </a:ln>
                  <a:solidFill>
                    <a:srgbClr val="3E3E3E"/>
                  </a:solidFill>
                  <a:effectLst/>
                  <a:uLnTx/>
                  <a:uFillTx/>
                  <a:latin typeface="Arial" pitchFamily="34" charset="0"/>
                  <a:ea typeface="+mn-ea"/>
                  <a:cs typeface="+mn-cs"/>
                </a:rPr>
                <a:t>Start</a:t>
              </a:r>
              <a:endParaRPr kumimoji="0" lang="en-US" altLang="en-US" sz="1200" b="0" i="0" u="none" strike="noStrike" kern="1200" cap="none" spc="0" normalizeH="0" baseline="0" noProof="0">
                <a:ln>
                  <a:noFill/>
                </a:ln>
                <a:solidFill>
                  <a:srgbClr val="3E3E3E"/>
                </a:solidFill>
                <a:effectLst/>
                <a:uLnTx/>
                <a:uFillTx/>
                <a:latin typeface="Arial" pitchFamily="34" charset="0"/>
                <a:ea typeface="+mn-ea"/>
                <a:cs typeface="+mn-cs"/>
              </a:endParaRPr>
            </a:p>
          </p:txBody>
        </p:sp>
        <p:sp>
          <p:nvSpPr>
            <p:cNvPr id="38" name="Text Box 7">
              <a:extLst>
                <a:ext uri="{FF2B5EF4-FFF2-40B4-BE49-F238E27FC236}">
                  <a16:creationId xmlns:a16="http://schemas.microsoft.com/office/drawing/2014/main" id="{B8AEAA4A-8F4F-41AE-9A28-CBD209C00C91}"/>
                </a:ext>
              </a:extLst>
            </p:cNvPr>
            <p:cNvSpPr txBox="1">
              <a:spLocks noChangeArrowheads="1"/>
            </p:cNvSpPr>
            <p:nvPr/>
          </p:nvSpPr>
          <p:spPr bwMode="auto">
            <a:xfrm>
              <a:off x="2332793" y="5351248"/>
              <a:ext cx="912133"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039" tIns="41020" rIns="82039" bIns="41020">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0" i="0" u="none" strike="noStrike" kern="1200" cap="none" spc="0" normalizeH="0" baseline="0" noProof="0">
                  <a:ln>
                    <a:noFill/>
                  </a:ln>
                  <a:solidFill>
                    <a:srgbClr val="3E3E3E"/>
                  </a:solidFill>
                  <a:effectLst/>
                  <a:uLnTx/>
                  <a:uFillTx/>
                  <a:latin typeface="Arial" pitchFamily="34" charset="0"/>
                  <a:ea typeface="+mn-ea"/>
                  <a:cs typeface="+mn-cs"/>
                </a:rPr>
                <a:t>Maturity</a:t>
              </a:r>
              <a:endParaRPr kumimoji="0" lang="en-US" altLang="en-US" sz="1200" b="0" i="0" u="none" strike="noStrike" kern="1200" cap="none" spc="0" normalizeH="0" baseline="0" noProof="0">
                <a:ln>
                  <a:noFill/>
                </a:ln>
                <a:solidFill>
                  <a:srgbClr val="3E3E3E"/>
                </a:solidFill>
                <a:effectLst/>
                <a:uLnTx/>
                <a:uFillTx/>
                <a:latin typeface="Arial" pitchFamily="34" charset="0"/>
                <a:ea typeface="+mn-ea"/>
                <a:cs typeface="+mn-cs"/>
              </a:endParaRPr>
            </a:p>
          </p:txBody>
        </p:sp>
        <p:sp>
          <p:nvSpPr>
            <p:cNvPr id="39" name="Line 24">
              <a:extLst>
                <a:ext uri="{FF2B5EF4-FFF2-40B4-BE49-F238E27FC236}">
                  <a16:creationId xmlns:a16="http://schemas.microsoft.com/office/drawing/2014/main" id="{1C7FD75A-9165-44BE-A551-150A2135B076}"/>
                </a:ext>
              </a:extLst>
            </p:cNvPr>
            <p:cNvSpPr>
              <a:spLocks noChangeShapeType="1"/>
            </p:cNvSpPr>
            <p:nvPr/>
          </p:nvSpPr>
          <p:spPr bwMode="auto">
            <a:xfrm flipH="1">
              <a:off x="2309896" y="3163096"/>
              <a:ext cx="1431" cy="2444749"/>
            </a:xfrm>
            <a:prstGeom prst="line">
              <a:avLst/>
            </a:prstGeom>
            <a:noFill/>
            <a:ln w="57150">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0" name="Text Box 31">
              <a:extLst>
                <a:ext uri="{FF2B5EF4-FFF2-40B4-BE49-F238E27FC236}">
                  <a16:creationId xmlns:a16="http://schemas.microsoft.com/office/drawing/2014/main" id="{2B660E69-2978-4607-BC3A-72A136B6B148}"/>
                </a:ext>
              </a:extLst>
            </p:cNvPr>
            <p:cNvSpPr txBox="1">
              <a:spLocks noChangeArrowheads="1"/>
            </p:cNvSpPr>
            <p:nvPr/>
          </p:nvSpPr>
          <p:spPr bwMode="auto">
            <a:xfrm>
              <a:off x="6975626" y="5694895"/>
              <a:ext cx="1641741"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039" tIns="41020" rIns="82039" bIns="41020">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0" i="0" u="none" strike="noStrike" kern="1200" cap="none" spc="0" normalizeH="0" baseline="0" noProof="0" dirty="0">
                  <a:ln>
                    <a:noFill/>
                  </a:ln>
                  <a:solidFill>
                    <a:srgbClr val="3E3E3E"/>
                  </a:solidFill>
                  <a:effectLst/>
                  <a:uLnTx/>
                  <a:uFillTx/>
                  <a:latin typeface="Arial" pitchFamily="34" charset="0"/>
                  <a:ea typeface="+mn-ea"/>
                  <a:cs typeface="+mn-cs"/>
                </a:rPr>
                <a:t>Foreign Principal</a:t>
              </a:r>
              <a:endParaRPr kumimoji="0" lang="en-US" altLang="en-US" sz="1400" b="0" i="0" u="none" strike="noStrike" kern="1200" cap="none" spc="0" normalizeH="0" baseline="0" noProof="0" dirty="0">
                <a:ln>
                  <a:noFill/>
                </a:ln>
                <a:solidFill>
                  <a:srgbClr val="3E3E3E"/>
                </a:solidFill>
                <a:effectLst/>
                <a:uLnTx/>
                <a:uFillTx/>
                <a:latin typeface="Arial" pitchFamily="34" charset="0"/>
                <a:ea typeface="+mn-ea"/>
                <a:cs typeface="+mn-cs"/>
              </a:endParaRPr>
            </a:p>
          </p:txBody>
        </p:sp>
        <p:grpSp>
          <p:nvGrpSpPr>
            <p:cNvPr id="41" name="Group 40">
              <a:extLst>
                <a:ext uri="{FF2B5EF4-FFF2-40B4-BE49-F238E27FC236}">
                  <a16:creationId xmlns:a16="http://schemas.microsoft.com/office/drawing/2014/main" id="{ED49E26D-7A02-4DE3-9F4B-B00C5839986B}"/>
                </a:ext>
              </a:extLst>
            </p:cNvPr>
            <p:cNvGrpSpPr/>
            <p:nvPr/>
          </p:nvGrpSpPr>
          <p:grpSpPr>
            <a:xfrm>
              <a:off x="5560933" y="3858134"/>
              <a:ext cx="1292406" cy="1062759"/>
              <a:chOff x="3296518" y="2893599"/>
              <a:chExt cx="969304" cy="797069"/>
            </a:xfrm>
            <a:effectLst>
              <a:outerShdw blurRad="50800" dist="38100" dir="2700000" algn="tl" rotWithShape="0">
                <a:prstClr val="black">
                  <a:alpha val="40000"/>
                </a:prstClr>
              </a:outerShdw>
            </a:effectLst>
          </p:grpSpPr>
          <p:sp>
            <p:nvSpPr>
              <p:cNvPr id="59" name="Rectangle 13">
                <a:extLst>
                  <a:ext uri="{FF2B5EF4-FFF2-40B4-BE49-F238E27FC236}">
                    <a16:creationId xmlns:a16="http://schemas.microsoft.com/office/drawing/2014/main" id="{4B9505AA-2363-4671-88D7-733303F5C334}"/>
                  </a:ext>
                </a:extLst>
              </p:cNvPr>
              <p:cNvSpPr>
                <a:spLocks noChangeArrowheads="1"/>
              </p:cNvSpPr>
              <p:nvPr/>
            </p:nvSpPr>
            <p:spPr bwMode="auto">
              <a:xfrm>
                <a:off x="3296518" y="2893599"/>
                <a:ext cx="969304" cy="797069"/>
              </a:xfrm>
              <a:prstGeom prst="rect">
                <a:avLst/>
              </a:prstGeom>
              <a:solidFill>
                <a:schemeClr val="bg1"/>
              </a:solidFill>
              <a:ln w="57150">
                <a:solidFill>
                  <a:schemeClr val="tx1"/>
                </a:solidFill>
                <a:miter lim="800000"/>
                <a:headEnd/>
                <a:tailEnd/>
              </a:ln>
            </p:spPr>
            <p:txBody>
              <a:bodyPr wrap="none" anchor="ct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0" name="Text Box 32">
                <a:extLst>
                  <a:ext uri="{FF2B5EF4-FFF2-40B4-BE49-F238E27FC236}">
                    <a16:creationId xmlns:a16="http://schemas.microsoft.com/office/drawing/2014/main" id="{262926C1-942F-436F-865D-B8FC5755AFF3}"/>
                  </a:ext>
                </a:extLst>
              </p:cNvPr>
              <p:cNvSpPr txBox="1">
                <a:spLocks noChangeArrowheads="1"/>
              </p:cNvSpPr>
              <p:nvPr/>
            </p:nvSpPr>
            <p:spPr bwMode="auto">
              <a:xfrm>
                <a:off x="3361022" y="3092078"/>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1" i="0" u="none" strike="noStrike" kern="1200" cap="none" spc="0" normalizeH="0" baseline="0" noProof="0" dirty="0">
                    <a:ln>
                      <a:noFill/>
                    </a:ln>
                    <a:solidFill>
                      <a:srgbClr val="3E3E3E"/>
                    </a:solidFill>
                    <a:effectLst/>
                    <a:uLnTx/>
                    <a:uFillTx/>
                    <a:latin typeface="Arial" pitchFamily="34" charset="0"/>
                    <a:ea typeface="+mn-ea"/>
                    <a:cs typeface="+mn-cs"/>
                  </a:rPr>
                  <a:t>U.S. </a:t>
                </a:r>
              </a:p>
              <a:p>
                <a:pPr marL="0" marR="0" lvl="0" indent="0" algn="ctr"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1" i="0" u="none" strike="noStrike" kern="1200" cap="none" spc="0" normalizeH="0" baseline="0" noProof="0" dirty="0">
                    <a:ln>
                      <a:noFill/>
                    </a:ln>
                    <a:solidFill>
                      <a:srgbClr val="3E3E3E"/>
                    </a:solidFill>
                    <a:effectLst/>
                    <a:uLnTx/>
                    <a:uFillTx/>
                    <a:latin typeface="Arial" pitchFamily="34" charset="0"/>
                    <a:ea typeface="+mn-ea"/>
                    <a:cs typeface="+mn-cs"/>
                  </a:rPr>
                  <a:t>COMPANY</a:t>
                </a:r>
              </a:p>
            </p:txBody>
          </p:sp>
        </p:grpSp>
        <p:sp>
          <p:nvSpPr>
            <p:cNvPr id="42" name="Arc 29">
              <a:extLst>
                <a:ext uri="{FF2B5EF4-FFF2-40B4-BE49-F238E27FC236}">
                  <a16:creationId xmlns:a16="http://schemas.microsoft.com/office/drawing/2014/main" id="{FB7C331D-D7C4-4275-A1C3-4C09268586AD}"/>
                </a:ext>
              </a:extLst>
            </p:cNvPr>
            <p:cNvSpPr>
              <a:spLocks/>
            </p:cNvSpPr>
            <p:nvPr/>
          </p:nvSpPr>
          <p:spPr bwMode="auto">
            <a:xfrm>
              <a:off x="3024489" y="2543884"/>
              <a:ext cx="3098183" cy="1231411"/>
            </a:xfrm>
            <a:custGeom>
              <a:avLst/>
              <a:gdLst>
                <a:gd name="T0" fmla="*/ 0 w 43163"/>
                <a:gd name="T1" fmla="*/ 13 h 21600"/>
                <a:gd name="T2" fmla="*/ 94 w 43163"/>
                <a:gd name="T3" fmla="*/ 14 h 21600"/>
                <a:gd name="T4" fmla="*/ 47 w 43163"/>
                <a:gd name="T5" fmla="*/ 14 h 21600"/>
                <a:gd name="T6" fmla="*/ 0 60000 65536"/>
                <a:gd name="T7" fmla="*/ 0 60000 65536"/>
                <a:gd name="T8" fmla="*/ 0 60000 65536"/>
              </a:gdLst>
              <a:ahLst/>
              <a:cxnLst>
                <a:cxn ang="T6">
                  <a:pos x="T0" y="T1"/>
                </a:cxn>
                <a:cxn ang="T7">
                  <a:pos x="T2" y="T3"/>
                </a:cxn>
                <a:cxn ang="T8">
                  <a:pos x="T4" y="T5"/>
                </a:cxn>
              </a:cxnLst>
              <a:rect l="0" t="0" r="r" b="b"/>
              <a:pathLst>
                <a:path w="43163" h="21600" fill="none" extrusionOk="0">
                  <a:moveTo>
                    <a:pt x="0" y="20335"/>
                  </a:moveTo>
                  <a:cubicBezTo>
                    <a:pt x="669" y="8916"/>
                    <a:pt x="10124" y="-1"/>
                    <a:pt x="21563" y="0"/>
                  </a:cubicBezTo>
                  <a:cubicBezTo>
                    <a:pt x="33492" y="0"/>
                    <a:pt x="43163" y="9670"/>
                    <a:pt x="43163" y="21600"/>
                  </a:cubicBezTo>
                </a:path>
                <a:path w="43163" h="21600" stroke="0" extrusionOk="0">
                  <a:moveTo>
                    <a:pt x="0" y="20335"/>
                  </a:moveTo>
                  <a:cubicBezTo>
                    <a:pt x="669" y="8916"/>
                    <a:pt x="10124" y="-1"/>
                    <a:pt x="21563" y="0"/>
                  </a:cubicBezTo>
                  <a:cubicBezTo>
                    <a:pt x="33492" y="0"/>
                    <a:pt x="43163" y="9670"/>
                    <a:pt x="43163" y="21600"/>
                  </a:cubicBezTo>
                  <a:lnTo>
                    <a:pt x="21563" y="21600"/>
                  </a:lnTo>
                  <a:lnTo>
                    <a:pt x="0" y="20335"/>
                  </a:lnTo>
                  <a:close/>
                </a:path>
              </a:pathLst>
            </a:custGeom>
            <a:noFill/>
            <a:ln w="57150">
              <a:solidFill>
                <a:srgbClr val="B2B2B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3" name="Arc 30">
              <a:extLst>
                <a:ext uri="{FF2B5EF4-FFF2-40B4-BE49-F238E27FC236}">
                  <a16:creationId xmlns:a16="http://schemas.microsoft.com/office/drawing/2014/main" id="{1D2B8A21-E205-452D-9795-FFC6B54BFA64}"/>
                </a:ext>
              </a:extLst>
            </p:cNvPr>
            <p:cNvSpPr>
              <a:spLocks/>
            </p:cNvSpPr>
            <p:nvPr/>
          </p:nvSpPr>
          <p:spPr bwMode="auto">
            <a:xfrm flipH="1" flipV="1">
              <a:off x="3024485" y="5011811"/>
              <a:ext cx="3098183" cy="1261989"/>
            </a:xfrm>
            <a:custGeom>
              <a:avLst/>
              <a:gdLst>
                <a:gd name="T0" fmla="*/ 0 w 43163"/>
                <a:gd name="T1" fmla="*/ 13 h 21600"/>
                <a:gd name="T2" fmla="*/ 94 w 43163"/>
                <a:gd name="T3" fmla="*/ 14 h 21600"/>
                <a:gd name="T4" fmla="*/ 47 w 43163"/>
                <a:gd name="T5" fmla="*/ 14 h 21600"/>
                <a:gd name="T6" fmla="*/ 0 60000 65536"/>
                <a:gd name="T7" fmla="*/ 0 60000 65536"/>
                <a:gd name="T8" fmla="*/ 0 60000 65536"/>
              </a:gdLst>
              <a:ahLst/>
              <a:cxnLst>
                <a:cxn ang="T6">
                  <a:pos x="T0" y="T1"/>
                </a:cxn>
                <a:cxn ang="T7">
                  <a:pos x="T2" y="T3"/>
                </a:cxn>
                <a:cxn ang="T8">
                  <a:pos x="T4" y="T5"/>
                </a:cxn>
              </a:cxnLst>
              <a:rect l="0" t="0" r="r" b="b"/>
              <a:pathLst>
                <a:path w="43163" h="21600" fill="none" extrusionOk="0">
                  <a:moveTo>
                    <a:pt x="0" y="20335"/>
                  </a:moveTo>
                  <a:cubicBezTo>
                    <a:pt x="669" y="8916"/>
                    <a:pt x="10124" y="-1"/>
                    <a:pt x="21563" y="0"/>
                  </a:cubicBezTo>
                  <a:cubicBezTo>
                    <a:pt x="33492" y="0"/>
                    <a:pt x="43163" y="9670"/>
                    <a:pt x="43163" y="21600"/>
                  </a:cubicBezTo>
                </a:path>
                <a:path w="43163" h="21600" stroke="0" extrusionOk="0">
                  <a:moveTo>
                    <a:pt x="0" y="20335"/>
                  </a:moveTo>
                  <a:cubicBezTo>
                    <a:pt x="669" y="8916"/>
                    <a:pt x="10124" y="-1"/>
                    <a:pt x="21563" y="0"/>
                  </a:cubicBezTo>
                  <a:cubicBezTo>
                    <a:pt x="33492" y="0"/>
                    <a:pt x="43163" y="9670"/>
                    <a:pt x="43163" y="21600"/>
                  </a:cubicBezTo>
                  <a:lnTo>
                    <a:pt x="21563" y="21600"/>
                  </a:lnTo>
                  <a:lnTo>
                    <a:pt x="0" y="20335"/>
                  </a:lnTo>
                  <a:close/>
                </a:path>
              </a:pathLst>
            </a:custGeom>
            <a:noFill/>
            <a:ln w="57150">
              <a:solidFill>
                <a:srgbClr val="CC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grpSp>
          <p:nvGrpSpPr>
            <p:cNvPr id="44" name="Group 43">
              <a:extLst>
                <a:ext uri="{FF2B5EF4-FFF2-40B4-BE49-F238E27FC236}">
                  <a16:creationId xmlns:a16="http://schemas.microsoft.com/office/drawing/2014/main" id="{5E1C8A90-53FC-415B-A210-199E774B85C7}"/>
                </a:ext>
              </a:extLst>
            </p:cNvPr>
            <p:cNvGrpSpPr/>
            <p:nvPr/>
          </p:nvGrpSpPr>
          <p:grpSpPr>
            <a:xfrm>
              <a:off x="2598223" y="3858134"/>
              <a:ext cx="1292405" cy="1062759"/>
              <a:chOff x="5544065" y="2893599"/>
              <a:chExt cx="969304" cy="797069"/>
            </a:xfrm>
            <a:effectLst>
              <a:outerShdw blurRad="50800" dist="38100" dir="2700000" algn="tl" rotWithShape="0">
                <a:prstClr val="black">
                  <a:alpha val="40000"/>
                </a:prstClr>
              </a:outerShdw>
            </a:effectLst>
          </p:grpSpPr>
          <p:sp>
            <p:nvSpPr>
              <p:cNvPr id="57" name="Rectangle 16">
                <a:extLst>
                  <a:ext uri="{FF2B5EF4-FFF2-40B4-BE49-F238E27FC236}">
                    <a16:creationId xmlns:a16="http://schemas.microsoft.com/office/drawing/2014/main" id="{67B6886A-1449-43AE-88E3-F5B4B1AB8D02}"/>
                  </a:ext>
                </a:extLst>
              </p:cNvPr>
              <p:cNvSpPr>
                <a:spLocks noChangeArrowheads="1"/>
              </p:cNvSpPr>
              <p:nvPr/>
            </p:nvSpPr>
            <p:spPr bwMode="auto">
              <a:xfrm>
                <a:off x="5544065" y="2893599"/>
                <a:ext cx="969304" cy="797069"/>
              </a:xfrm>
              <a:prstGeom prst="rect">
                <a:avLst/>
              </a:prstGeom>
              <a:solidFill>
                <a:schemeClr val="bg1"/>
              </a:solidFill>
              <a:ln w="57150">
                <a:solidFill>
                  <a:srgbClr val="CC0000"/>
                </a:solidFill>
                <a:miter lim="800000"/>
                <a:headEnd/>
                <a:tailEnd/>
              </a:ln>
            </p:spPr>
            <p:txBody>
              <a:bodyPr wrap="none" anchor="ct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58" name="Picture 22" descr="Key_only">
                <a:extLst>
                  <a:ext uri="{FF2B5EF4-FFF2-40B4-BE49-F238E27FC236}">
                    <a16:creationId xmlns:a16="http://schemas.microsoft.com/office/drawing/2014/main" id="{2D51177A-168A-42D6-8361-FFEAA7FFC8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9314" y="3108556"/>
                <a:ext cx="798807" cy="36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Arc 29">
              <a:extLst>
                <a:ext uri="{FF2B5EF4-FFF2-40B4-BE49-F238E27FC236}">
                  <a16:creationId xmlns:a16="http://schemas.microsoft.com/office/drawing/2014/main" id="{97F5213F-5E37-4E1A-AA07-1A154C2E4873}"/>
                </a:ext>
              </a:extLst>
            </p:cNvPr>
            <p:cNvSpPr>
              <a:spLocks/>
            </p:cNvSpPr>
            <p:nvPr/>
          </p:nvSpPr>
          <p:spPr bwMode="auto">
            <a:xfrm>
              <a:off x="6330642" y="2650329"/>
              <a:ext cx="2876781" cy="1115291"/>
            </a:xfrm>
            <a:custGeom>
              <a:avLst/>
              <a:gdLst>
                <a:gd name="T0" fmla="*/ 0 w 43163"/>
                <a:gd name="T1" fmla="*/ 13 h 21600"/>
                <a:gd name="T2" fmla="*/ 94 w 43163"/>
                <a:gd name="T3" fmla="*/ 14 h 21600"/>
                <a:gd name="T4" fmla="*/ 47 w 43163"/>
                <a:gd name="T5" fmla="*/ 14 h 21600"/>
                <a:gd name="T6" fmla="*/ 0 60000 65536"/>
                <a:gd name="T7" fmla="*/ 0 60000 65536"/>
                <a:gd name="T8" fmla="*/ 0 60000 65536"/>
              </a:gdLst>
              <a:ahLst/>
              <a:cxnLst>
                <a:cxn ang="T6">
                  <a:pos x="T0" y="T1"/>
                </a:cxn>
                <a:cxn ang="T7">
                  <a:pos x="T2" y="T3"/>
                </a:cxn>
                <a:cxn ang="T8">
                  <a:pos x="T4" y="T5"/>
                </a:cxn>
              </a:cxnLst>
              <a:rect l="0" t="0" r="r" b="b"/>
              <a:pathLst>
                <a:path w="43163" h="21600" fill="none" extrusionOk="0">
                  <a:moveTo>
                    <a:pt x="0" y="20335"/>
                  </a:moveTo>
                  <a:cubicBezTo>
                    <a:pt x="669" y="8916"/>
                    <a:pt x="10124" y="-1"/>
                    <a:pt x="21563" y="0"/>
                  </a:cubicBezTo>
                  <a:cubicBezTo>
                    <a:pt x="33492" y="0"/>
                    <a:pt x="43163" y="9670"/>
                    <a:pt x="43163" y="21600"/>
                  </a:cubicBezTo>
                </a:path>
                <a:path w="43163" h="21600" stroke="0" extrusionOk="0">
                  <a:moveTo>
                    <a:pt x="0" y="20335"/>
                  </a:moveTo>
                  <a:cubicBezTo>
                    <a:pt x="669" y="8916"/>
                    <a:pt x="10124" y="-1"/>
                    <a:pt x="21563" y="0"/>
                  </a:cubicBezTo>
                  <a:cubicBezTo>
                    <a:pt x="33492" y="0"/>
                    <a:pt x="43163" y="9670"/>
                    <a:pt x="43163" y="21600"/>
                  </a:cubicBezTo>
                  <a:lnTo>
                    <a:pt x="21563" y="21600"/>
                  </a:lnTo>
                  <a:lnTo>
                    <a:pt x="0" y="20335"/>
                  </a:lnTo>
                  <a:close/>
                </a:path>
              </a:pathLst>
            </a:custGeom>
            <a:noFill/>
            <a:ln w="57150">
              <a:solidFill>
                <a:srgbClr val="B2B2B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6" name="Arc 30">
              <a:extLst>
                <a:ext uri="{FF2B5EF4-FFF2-40B4-BE49-F238E27FC236}">
                  <a16:creationId xmlns:a16="http://schemas.microsoft.com/office/drawing/2014/main" id="{5F7450CD-B7B7-4532-B4A2-DA9F1F8E699F}"/>
                </a:ext>
              </a:extLst>
            </p:cNvPr>
            <p:cNvSpPr>
              <a:spLocks/>
            </p:cNvSpPr>
            <p:nvPr/>
          </p:nvSpPr>
          <p:spPr bwMode="auto">
            <a:xfrm flipH="1" flipV="1">
              <a:off x="6330642" y="5002137"/>
              <a:ext cx="2876781" cy="1115291"/>
            </a:xfrm>
            <a:custGeom>
              <a:avLst/>
              <a:gdLst>
                <a:gd name="T0" fmla="*/ 0 w 43163"/>
                <a:gd name="T1" fmla="*/ 13 h 21600"/>
                <a:gd name="T2" fmla="*/ 94 w 43163"/>
                <a:gd name="T3" fmla="*/ 14 h 21600"/>
                <a:gd name="T4" fmla="*/ 47 w 43163"/>
                <a:gd name="T5" fmla="*/ 14 h 21600"/>
                <a:gd name="T6" fmla="*/ 0 60000 65536"/>
                <a:gd name="T7" fmla="*/ 0 60000 65536"/>
                <a:gd name="T8" fmla="*/ 0 60000 65536"/>
              </a:gdLst>
              <a:ahLst/>
              <a:cxnLst>
                <a:cxn ang="T6">
                  <a:pos x="T0" y="T1"/>
                </a:cxn>
                <a:cxn ang="T7">
                  <a:pos x="T2" y="T3"/>
                </a:cxn>
                <a:cxn ang="T8">
                  <a:pos x="T4" y="T5"/>
                </a:cxn>
              </a:cxnLst>
              <a:rect l="0" t="0" r="r" b="b"/>
              <a:pathLst>
                <a:path w="43163" h="21600" fill="none" extrusionOk="0">
                  <a:moveTo>
                    <a:pt x="0" y="20335"/>
                  </a:moveTo>
                  <a:cubicBezTo>
                    <a:pt x="669" y="8916"/>
                    <a:pt x="10124" y="-1"/>
                    <a:pt x="21563" y="0"/>
                  </a:cubicBezTo>
                  <a:cubicBezTo>
                    <a:pt x="33492" y="0"/>
                    <a:pt x="43163" y="9670"/>
                    <a:pt x="43163" y="21600"/>
                  </a:cubicBezTo>
                </a:path>
                <a:path w="43163" h="21600" stroke="0" extrusionOk="0">
                  <a:moveTo>
                    <a:pt x="0" y="20335"/>
                  </a:moveTo>
                  <a:cubicBezTo>
                    <a:pt x="669" y="8916"/>
                    <a:pt x="10124" y="-1"/>
                    <a:pt x="21563" y="0"/>
                  </a:cubicBezTo>
                  <a:cubicBezTo>
                    <a:pt x="33492" y="0"/>
                    <a:pt x="43163" y="9670"/>
                    <a:pt x="43163" y="21600"/>
                  </a:cubicBezTo>
                  <a:lnTo>
                    <a:pt x="21563" y="21600"/>
                  </a:lnTo>
                  <a:lnTo>
                    <a:pt x="0" y="20335"/>
                  </a:lnTo>
                  <a:close/>
                </a:path>
              </a:pathLst>
            </a:custGeom>
            <a:noFill/>
            <a:ln w="57150">
              <a:solidFill>
                <a:srgbClr val="CC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cxnSp>
          <p:nvCxnSpPr>
            <p:cNvPr id="47" name="Straight Arrow Connector 46">
              <a:extLst>
                <a:ext uri="{FF2B5EF4-FFF2-40B4-BE49-F238E27FC236}">
                  <a16:creationId xmlns:a16="http://schemas.microsoft.com/office/drawing/2014/main" id="{C12EF52E-6F57-4522-81D4-E08F278341F6}"/>
                </a:ext>
              </a:extLst>
            </p:cNvPr>
            <p:cNvCxnSpPr/>
            <p:nvPr/>
          </p:nvCxnSpPr>
          <p:spPr>
            <a:xfrm flipH="1">
              <a:off x="6978239" y="4394200"/>
              <a:ext cx="1456387" cy="0"/>
            </a:xfrm>
            <a:prstGeom prst="straightConnector1">
              <a:avLst/>
            </a:prstGeom>
            <a:noFill/>
            <a:ln w="57150">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 Box 31">
              <a:extLst>
                <a:ext uri="{FF2B5EF4-FFF2-40B4-BE49-F238E27FC236}">
                  <a16:creationId xmlns:a16="http://schemas.microsoft.com/office/drawing/2014/main" id="{C8D97040-653D-4702-BB0E-03953153681C}"/>
                </a:ext>
              </a:extLst>
            </p:cNvPr>
            <p:cNvSpPr txBox="1">
              <a:spLocks noChangeArrowheads="1"/>
            </p:cNvSpPr>
            <p:nvPr/>
          </p:nvSpPr>
          <p:spPr bwMode="auto">
            <a:xfrm>
              <a:off x="7014638" y="4405797"/>
              <a:ext cx="1641741"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039" tIns="41020" rIns="82039" bIns="41020">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0" i="0" u="none" strike="noStrike" kern="1200" cap="none" spc="0" normalizeH="0" baseline="0" noProof="0" dirty="0">
                  <a:ln>
                    <a:noFill/>
                  </a:ln>
                  <a:solidFill>
                    <a:srgbClr val="3E3E3E"/>
                  </a:solidFill>
                  <a:effectLst/>
                  <a:uLnTx/>
                  <a:uFillTx/>
                  <a:latin typeface="Arial" pitchFamily="34" charset="0"/>
                  <a:ea typeface="+mn-ea"/>
                  <a:cs typeface="+mn-cs"/>
                </a:rPr>
                <a:t>Foreign Interest</a:t>
              </a:r>
              <a:endParaRPr kumimoji="0" lang="en-US" altLang="en-US" sz="1400" b="0" i="0" u="none" strike="noStrike" kern="1200" cap="none" spc="0" normalizeH="0" baseline="0" noProof="0" dirty="0">
                <a:ln>
                  <a:noFill/>
                </a:ln>
                <a:solidFill>
                  <a:srgbClr val="3E3E3E"/>
                </a:solidFill>
                <a:effectLst/>
                <a:uLnTx/>
                <a:uFillTx/>
                <a:latin typeface="Arial" pitchFamily="34" charset="0"/>
                <a:ea typeface="+mn-ea"/>
                <a:cs typeface="+mn-cs"/>
              </a:endParaRPr>
            </a:p>
          </p:txBody>
        </p:sp>
        <p:cxnSp>
          <p:nvCxnSpPr>
            <p:cNvPr id="49" name="Straight Arrow Connector 48">
              <a:extLst>
                <a:ext uri="{FF2B5EF4-FFF2-40B4-BE49-F238E27FC236}">
                  <a16:creationId xmlns:a16="http://schemas.microsoft.com/office/drawing/2014/main" id="{1D393D3B-93FA-4429-AE41-79669819992E}"/>
                </a:ext>
              </a:extLst>
            </p:cNvPr>
            <p:cNvCxnSpPr/>
            <p:nvPr/>
          </p:nvCxnSpPr>
          <p:spPr>
            <a:xfrm flipH="1">
              <a:off x="3989403" y="4548633"/>
              <a:ext cx="1456387" cy="0"/>
            </a:xfrm>
            <a:prstGeom prst="straightConnector1">
              <a:avLst/>
            </a:prstGeom>
            <a:noFill/>
            <a:ln w="57150">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31">
              <a:extLst>
                <a:ext uri="{FF2B5EF4-FFF2-40B4-BE49-F238E27FC236}">
                  <a16:creationId xmlns:a16="http://schemas.microsoft.com/office/drawing/2014/main" id="{6DDB2718-4BF8-42DE-8442-4149C44BEB89}"/>
                </a:ext>
              </a:extLst>
            </p:cNvPr>
            <p:cNvSpPr txBox="1">
              <a:spLocks noChangeArrowheads="1"/>
            </p:cNvSpPr>
            <p:nvPr/>
          </p:nvSpPr>
          <p:spPr bwMode="auto">
            <a:xfrm>
              <a:off x="4047923" y="4521215"/>
              <a:ext cx="1641741"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039" tIns="41020" rIns="82039" bIns="41020">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0" i="0" u="none" strike="noStrike" kern="1200" cap="none" spc="0" normalizeH="0" baseline="0" noProof="0" dirty="0">
                  <a:ln>
                    <a:noFill/>
                  </a:ln>
                  <a:solidFill>
                    <a:srgbClr val="3E3E3E"/>
                  </a:solidFill>
                  <a:effectLst/>
                  <a:uLnTx/>
                  <a:uFillTx/>
                  <a:latin typeface="Arial" pitchFamily="34" charset="0"/>
                  <a:ea typeface="+mn-ea"/>
                  <a:cs typeface="+mn-cs"/>
                </a:rPr>
                <a:t>Foreign Interest</a:t>
              </a:r>
              <a:endParaRPr kumimoji="0" lang="en-US" altLang="en-US" sz="1400" b="0" i="0" u="none" strike="noStrike" kern="1200" cap="none" spc="0" normalizeH="0" baseline="0" noProof="0" dirty="0">
                <a:ln>
                  <a:noFill/>
                </a:ln>
                <a:solidFill>
                  <a:srgbClr val="3E3E3E"/>
                </a:solidFill>
                <a:effectLst/>
                <a:uLnTx/>
                <a:uFillTx/>
                <a:latin typeface="Arial" pitchFamily="34" charset="0"/>
                <a:ea typeface="+mn-ea"/>
                <a:cs typeface="+mn-cs"/>
              </a:endParaRPr>
            </a:p>
          </p:txBody>
        </p:sp>
        <p:cxnSp>
          <p:nvCxnSpPr>
            <p:cNvPr id="51" name="Straight Arrow Connector 50">
              <a:extLst>
                <a:ext uri="{FF2B5EF4-FFF2-40B4-BE49-F238E27FC236}">
                  <a16:creationId xmlns:a16="http://schemas.microsoft.com/office/drawing/2014/main" id="{93A155DE-4F59-4743-AE82-12CE2EA07371}"/>
                </a:ext>
              </a:extLst>
            </p:cNvPr>
            <p:cNvCxnSpPr/>
            <p:nvPr/>
          </p:nvCxnSpPr>
          <p:spPr>
            <a:xfrm>
              <a:off x="4017036" y="4293416"/>
              <a:ext cx="1456387" cy="0"/>
            </a:xfrm>
            <a:prstGeom prst="straightConnector1">
              <a:avLst/>
            </a:prstGeom>
            <a:noFill/>
            <a:ln w="57150">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 Box 31">
              <a:extLst>
                <a:ext uri="{FF2B5EF4-FFF2-40B4-BE49-F238E27FC236}">
                  <a16:creationId xmlns:a16="http://schemas.microsoft.com/office/drawing/2014/main" id="{E792A847-267F-4BEA-B447-2E34C11416A2}"/>
                </a:ext>
              </a:extLst>
            </p:cNvPr>
            <p:cNvSpPr txBox="1">
              <a:spLocks noChangeArrowheads="1"/>
            </p:cNvSpPr>
            <p:nvPr/>
          </p:nvSpPr>
          <p:spPr bwMode="auto">
            <a:xfrm>
              <a:off x="3831719" y="3983148"/>
              <a:ext cx="1641741"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039" tIns="41020" rIns="82039" bIns="41020">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0" i="0" u="none" strike="noStrike" kern="1200" cap="none" spc="0" normalizeH="0" baseline="0" noProof="0" dirty="0">
                  <a:ln>
                    <a:noFill/>
                  </a:ln>
                  <a:solidFill>
                    <a:srgbClr val="3E3E3E"/>
                  </a:solidFill>
                  <a:effectLst/>
                  <a:uLnTx/>
                  <a:uFillTx/>
                  <a:latin typeface="Arial" pitchFamily="34" charset="0"/>
                  <a:ea typeface="+mn-ea"/>
                  <a:cs typeface="+mn-cs"/>
                </a:rPr>
                <a:t>USD Interest</a:t>
              </a:r>
              <a:endParaRPr kumimoji="0" lang="en-US" altLang="en-US" sz="1400" b="0" i="0" u="none" strike="noStrike" kern="1200" cap="none" spc="0" normalizeH="0" baseline="0" noProof="0" dirty="0">
                <a:ln>
                  <a:noFill/>
                </a:ln>
                <a:solidFill>
                  <a:srgbClr val="3E3E3E"/>
                </a:solidFill>
                <a:effectLst/>
                <a:uLnTx/>
                <a:uFillTx/>
                <a:latin typeface="Arial" pitchFamily="34" charset="0"/>
                <a:ea typeface="+mn-ea"/>
                <a:cs typeface="+mn-cs"/>
              </a:endParaRPr>
            </a:p>
          </p:txBody>
        </p:sp>
        <p:sp>
          <p:nvSpPr>
            <p:cNvPr id="53" name="Text Box 11">
              <a:extLst>
                <a:ext uri="{FF2B5EF4-FFF2-40B4-BE49-F238E27FC236}">
                  <a16:creationId xmlns:a16="http://schemas.microsoft.com/office/drawing/2014/main" id="{D78A63B8-91EA-46EB-93D5-790C330F3859}"/>
                </a:ext>
              </a:extLst>
            </p:cNvPr>
            <p:cNvSpPr txBox="1">
              <a:spLocks noChangeArrowheads="1"/>
            </p:cNvSpPr>
            <p:nvPr/>
          </p:nvSpPr>
          <p:spPr bwMode="auto">
            <a:xfrm>
              <a:off x="3597233" y="2598085"/>
              <a:ext cx="1977405"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039" tIns="41020" rIns="82039" bIns="41020" anchor="ctr">
              <a:spAutoFit/>
            </a:bodyPr>
            <a:lstStyle>
              <a:defPPr>
                <a:defRPr lang="en-US"/>
              </a:defPPr>
              <a:lvl1pPr algn="ctr">
                <a:spcBef>
                  <a:spcPct val="0"/>
                </a:spcBef>
                <a:buFontTx/>
                <a:buNone/>
                <a:defRPr sz="1000" b="0">
                  <a:latin typeface="Arial" panose="020B0604020202020204" pitchFamily="34" charset="0"/>
                </a:defRPr>
              </a:lvl1pPr>
              <a:lvl2pPr marL="742950" indent="-285750" eaLnBrk="0" hangingPunct="0">
                <a:spcBef>
                  <a:spcPct val="20000"/>
                </a:spcBef>
                <a:buChar char="•"/>
                <a:defRPr>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latin typeface="Arial" panose="020B0604020202020204" pitchFamily="34" charset="0"/>
                </a:defRPr>
              </a:lvl3pPr>
              <a:lvl4pPr marL="1600200" indent="-228600" eaLnBrk="0" hangingPunct="0">
                <a:spcBef>
                  <a:spcPct val="20000"/>
                </a:spcBef>
                <a:buChar char="–"/>
                <a:defRPr sz="1600">
                  <a:latin typeface="Arial" panose="020B0604020202020204" pitchFamily="34" charset="0"/>
                </a:defRPr>
              </a:lvl4pPr>
              <a:lvl5pPr marL="2057400" indent="-228600" eaLnBrk="0" hangingPunct="0">
                <a:spcBef>
                  <a:spcPct val="20000"/>
                </a:spcBef>
                <a:buChar char="»"/>
                <a:defRPr sz="1600">
                  <a:latin typeface="Arial" panose="020B0604020202020204" pitchFamily="34" charset="0"/>
                </a:defRPr>
              </a:lvl5pPr>
              <a:lvl6pPr marL="2514600" indent="-228600" eaLnBrk="0" fontAlgn="base" hangingPunct="0">
                <a:spcBef>
                  <a:spcPct val="20000"/>
                </a:spcBef>
                <a:spcAft>
                  <a:spcPct val="0"/>
                </a:spcAft>
                <a:buChar char="»"/>
                <a:defRPr sz="1600">
                  <a:latin typeface="Arial" panose="020B0604020202020204" pitchFamily="34" charset="0"/>
                </a:defRPr>
              </a:lvl6pPr>
              <a:lvl7pPr marL="2971800" indent="-228600" eaLnBrk="0" fontAlgn="base" hangingPunct="0">
                <a:spcBef>
                  <a:spcPct val="20000"/>
                </a:spcBef>
                <a:spcAft>
                  <a:spcPct val="0"/>
                </a:spcAft>
                <a:buChar char="»"/>
                <a:defRPr sz="1600">
                  <a:latin typeface="Arial" panose="020B0604020202020204" pitchFamily="34" charset="0"/>
                </a:defRPr>
              </a:lvl7pPr>
              <a:lvl8pPr marL="3429000" indent="-228600" eaLnBrk="0" fontAlgn="base" hangingPunct="0">
                <a:spcBef>
                  <a:spcPct val="20000"/>
                </a:spcBef>
                <a:spcAft>
                  <a:spcPct val="0"/>
                </a:spcAft>
                <a:buChar char="»"/>
                <a:defRPr sz="1600">
                  <a:latin typeface="Arial" panose="020B0604020202020204" pitchFamily="34" charset="0"/>
                </a:defRPr>
              </a:lvl8pPr>
              <a:lvl9pPr marL="3886200" indent="-228600" eaLnBrk="0" fontAlgn="base" hangingPunct="0">
                <a:spcBef>
                  <a:spcPct val="20000"/>
                </a:spcBef>
                <a:spcAft>
                  <a:spcPct val="0"/>
                </a:spcAft>
                <a:buChar char="»"/>
                <a:defRPr sz="1600">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3E3E3E"/>
                  </a:solidFill>
                  <a:effectLst/>
                  <a:uLnTx/>
                  <a:uFillTx/>
                  <a:latin typeface="Arial" panose="020B0604020202020204" pitchFamily="34" charset="0"/>
                  <a:ea typeface="+mn-ea"/>
                  <a:cs typeface="+mn-cs"/>
                </a:rPr>
                <a:t>Foreign Principal</a:t>
              </a:r>
            </a:p>
          </p:txBody>
        </p:sp>
        <p:sp>
          <p:nvSpPr>
            <p:cNvPr id="54" name="Arc 29">
              <a:extLst>
                <a:ext uri="{FF2B5EF4-FFF2-40B4-BE49-F238E27FC236}">
                  <a16:creationId xmlns:a16="http://schemas.microsoft.com/office/drawing/2014/main" id="{6906D16C-CCE5-4A78-858B-0C9FCC6A1F70}"/>
                </a:ext>
              </a:extLst>
            </p:cNvPr>
            <p:cNvSpPr>
              <a:spLocks/>
            </p:cNvSpPr>
            <p:nvPr/>
          </p:nvSpPr>
          <p:spPr bwMode="auto">
            <a:xfrm flipH="1">
              <a:off x="3295958" y="2866303"/>
              <a:ext cx="2583045" cy="900913"/>
            </a:xfrm>
            <a:custGeom>
              <a:avLst/>
              <a:gdLst>
                <a:gd name="T0" fmla="*/ 0 w 43163"/>
                <a:gd name="T1" fmla="*/ 13 h 21600"/>
                <a:gd name="T2" fmla="*/ 94 w 43163"/>
                <a:gd name="T3" fmla="*/ 14 h 21600"/>
                <a:gd name="T4" fmla="*/ 47 w 43163"/>
                <a:gd name="T5" fmla="*/ 14 h 21600"/>
                <a:gd name="T6" fmla="*/ 0 60000 65536"/>
                <a:gd name="T7" fmla="*/ 0 60000 65536"/>
                <a:gd name="T8" fmla="*/ 0 60000 65536"/>
              </a:gdLst>
              <a:ahLst/>
              <a:cxnLst>
                <a:cxn ang="T6">
                  <a:pos x="T0" y="T1"/>
                </a:cxn>
                <a:cxn ang="T7">
                  <a:pos x="T2" y="T3"/>
                </a:cxn>
                <a:cxn ang="T8">
                  <a:pos x="T4" y="T5"/>
                </a:cxn>
              </a:cxnLst>
              <a:rect l="0" t="0" r="r" b="b"/>
              <a:pathLst>
                <a:path w="43163" h="21600" fill="none" extrusionOk="0">
                  <a:moveTo>
                    <a:pt x="0" y="20335"/>
                  </a:moveTo>
                  <a:cubicBezTo>
                    <a:pt x="669" y="8916"/>
                    <a:pt x="10124" y="-1"/>
                    <a:pt x="21563" y="0"/>
                  </a:cubicBezTo>
                  <a:cubicBezTo>
                    <a:pt x="33492" y="0"/>
                    <a:pt x="43163" y="9670"/>
                    <a:pt x="43163" y="21600"/>
                  </a:cubicBezTo>
                </a:path>
                <a:path w="43163" h="21600" stroke="0" extrusionOk="0">
                  <a:moveTo>
                    <a:pt x="0" y="20335"/>
                  </a:moveTo>
                  <a:cubicBezTo>
                    <a:pt x="669" y="8916"/>
                    <a:pt x="10124" y="-1"/>
                    <a:pt x="21563" y="0"/>
                  </a:cubicBezTo>
                  <a:cubicBezTo>
                    <a:pt x="33492" y="0"/>
                    <a:pt x="43163" y="9670"/>
                    <a:pt x="43163" y="21600"/>
                  </a:cubicBezTo>
                  <a:lnTo>
                    <a:pt x="21563" y="21600"/>
                  </a:lnTo>
                  <a:lnTo>
                    <a:pt x="0" y="20335"/>
                  </a:lnTo>
                  <a:close/>
                </a:path>
              </a:pathLst>
            </a:custGeom>
            <a:noFill/>
            <a:ln w="57150">
              <a:solidFill>
                <a:srgbClr val="B2B2B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Arc 30">
              <a:extLst>
                <a:ext uri="{FF2B5EF4-FFF2-40B4-BE49-F238E27FC236}">
                  <a16:creationId xmlns:a16="http://schemas.microsoft.com/office/drawing/2014/main" id="{AAB4FCF9-7320-4AAE-807E-06C90D41AA83}"/>
                </a:ext>
              </a:extLst>
            </p:cNvPr>
            <p:cNvSpPr>
              <a:spLocks/>
            </p:cNvSpPr>
            <p:nvPr/>
          </p:nvSpPr>
          <p:spPr bwMode="auto">
            <a:xfrm flipV="1">
              <a:off x="3309937" y="5039453"/>
              <a:ext cx="2569068" cy="795521"/>
            </a:xfrm>
            <a:custGeom>
              <a:avLst/>
              <a:gdLst>
                <a:gd name="T0" fmla="*/ 0 w 43163"/>
                <a:gd name="T1" fmla="*/ 13 h 21600"/>
                <a:gd name="T2" fmla="*/ 94 w 43163"/>
                <a:gd name="T3" fmla="*/ 14 h 21600"/>
                <a:gd name="T4" fmla="*/ 47 w 43163"/>
                <a:gd name="T5" fmla="*/ 14 h 21600"/>
                <a:gd name="T6" fmla="*/ 0 60000 65536"/>
                <a:gd name="T7" fmla="*/ 0 60000 65536"/>
                <a:gd name="T8" fmla="*/ 0 60000 65536"/>
              </a:gdLst>
              <a:ahLst/>
              <a:cxnLst>
                <a:cxn ang="T6">
                  <a:pos x="T0" y="T1"/>
                </a:cxn>
                <a:cxn ang="T7">
                  <a:pos x="T2" y="T3"/>
                </a:cxn>
                <a:cxn ang="T8">
                  <a:pos x="T4" y="T5"/>
                </a:cxn>
              </a:cxnLst>
              <a:rect l="0" t="0" r="r" b="b"/>
              <a:pathLst>
                <a:path w="43163" h="21600" fill="none" extrusionOk="0">
                  <a:moveTo>
                    <a:pt x="0" y="20335"/>
                  </a:moveTo>
                  <a:cubicBezTo>
                    <a:pt x="669" y="8916"/>
                    <a:pt x="10124" y="-1"/>
                    <a:pt x="21563" y="0"/>
                  </a:cubicBezTo>
                  <a:cubicBezTo>
                    <a:pt x="33492" y="0"/>
                    <a:pt x="43163" y="9670"/>
                    <a:pt x="43163" y="21600"/>
                  </a:cubicBezTo>
                </a:path>
                <a:path w="43163" h="21600" stroke="0" extrusionOk="0">
                  <a:moveTo>
                    <a:pt x="0" y="20335"/>
                  </a:moveTo>
                  <a:cubicBezTo>
                    <a:pt x="669" y="8916"/>
                    <a:pt x="10124" y="-1"/>
                    <a:pt x="21563" y="0"/>
                  </a:cubicBezTo>
                  <a:cubicBezTo>
                    <a:pt x="33492" y="0"/>
                    <a:pt x="43163" y="9670"/>
                    <a:pt x="43163" y="21600"/>
                  </a:cubicBezTo>
                  <a:lnTo>
                    <a:pt x="21563" y="21600"/>
                  </a:lnTo>
                  <a:lnTo>
                    <a:pt x="0" y="20335"/>
                  </a:lnTo>
                  <a:close/>
                </a:path>
              </a:pathLst>
            </a:custGeom>
            <a:noFill/>
            <a:ln w="57150">
              <a:solidFill>
                <a:srgbClr val="CC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6" name="Text Box 31">
              <a:extLst>
                <a:ext uri="{FF2B5EF4-FFF2-40B4-BE49-F238E27FC236}">
                  <a16:creationId xmlns:a16="http://schemas.microsoft.com/office/drawing/2014/main" id="{4E3E86E0-3B18-4CE8-8BBC-05CC2C360EE1}"/>
                </a:ext>
              </a:extLst>
            </p:cNvPr>
            <p:cNvSpPr txBox="1">
              <a:spLocks noChangeArrowheads="1"/>
            </p:cNvSpPr>
            <p:nvPr/>
          </p:nvSpPr>
          <p:spPr bwMode="auto">
            <a:xfrm>
              <a:off x="3765065" y="5868833"/>
              <a:ext cx="1641741" cy="3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039" tIns="41020" rIns="82039" bIns="41020">
              <a:spAutoFit/>
            </a:bodyPr>
            <a:lstStyle>
              <a:lvl1pPr eaLnBrk="0" hangingPunct="0">
                <a:spcBef>
                  <a:spcPct val="20000"/>
                </a:spcBef>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378"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000" b="0" i="0" u="none" strike="noStrike" kern="1200" cap="none" spc="0" normalizeH="0" baseline="0" noProof="0" dirty="0">
                  <a:ln>
                    <a:noFill/>
                  </a:ln>
                  <a:solidFill>
                    <a:srgbClr val="3E3E3E"/>
                  </a:solidFill>
                  <a:effectLst/>
                  <a:uLnTx/>
                  <a:uFillTx/>
                  <a:latin typeface="Arial" pitchFamily="34" charset="0"/>
                  <a:ea typeface="+mn-ea"/>
                  <a:cs typeface="+mn-cs"/>
                </a:rPr>
                <a:t>Foreign Principal</a:t>
              </a:r>
              <a:endParaRPr kumimoji="0" lang="en-US" altLang="en-US" sz="1400" b="0" i="0" u="none" strike="noStrike" kern="1200" cap="none" spc="0" normalizeH="0" baseline="0" noProof="0" dirty="0">
                <a:ln>
                  <a:noFill/>
                </a:ln>
                <a:solidFill>
                  <a:srgbClr val="3E3E3E"/>
                </a:solidFill>
                <a:effectLst/>
                <a:uLnTx/>
                <a:uFillTx/>
                <a:latin typeface="Arial" pitchFamily="34" charset="0"/>
                <a:ea typeface="+mn-ea"/>
                <a:cs typeface="+mn-cs"/>
              </a:endParaRPr>
            </a:p>
          </p:txBody>
        </p:sp>
      </p:grpSp>
      <p:sp>
        <p:nvSpPr>
          <p:cNvPr id="63" name="Rectangle 62">
            <a:extLst>
              <a:ext uri="{FF2B5EF4-FFF2-40B4-BE49-F238E27FC236}">
                <a16:creationId xmlns:a16="http://schemas.microsoft.com/office/drawing/2014/main" id="{16A44CB5-C09F-4DF2-BC56-102C4644353A}"/>
              </a:ext>
            </a:extLst>
          </p:cNvPr>
          <p:cNvSpPr/>
          <p:nvPr/>
        </p:nvSpPr>
        <p:spPr>
          <a:xfrm>
            <a:off x="850175" y="2152610"/>
            <a:ext cx="7443652" cy="291006"/>
          </a:xfrm>
          <a:prstGeom prst="rect">
            <a:avLst/>
          </a:prstGeom>
          <a:solidFill>
            <a:srgbClr val="F2F2F2"/>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68580" rIns="68580" rtlCol="0" anchor="ctr" anchorCtr="0"/>
          <a:lstStyle/>
          <a:p>
            <a:pPr marL="173034" marR="0" lvl="0" indent="-173034" algn="l" defTabSz="914378" rtl="0" eaLnBrk="1" fontAlgn="auto" latinLnBrk="0" hangingPunct="1">
              <a:lnSpc>
                <a:spcPct val="100000"/>
              </a:lnSpc>
              <a:spcBef>
                <a:spcPts val="300"/>
              </a:spcBef>
              <a:spcAft>
                <a:spcPts val="300"/>
              </a:spcAft>
              <a:buClrTx/>
              <a:buSzTx/>
              <a:buFontTx/>
              <a:buNone/>
              <a:tabLst>
                <a:tab pos="173034" algn="l"/>
              </a:tabLst>
              <a:defRPr/>
            </a:pPr>
            <a:r>
              <a:rPr kumimoji="0" lang="en-US" sz="1200" b="1" i="0" u="none" strike="noStrike" kern="1200" cap="none" spc="0" normalizeH="0" baseline="0" noProof="0" dirty="0">
                <a:ln>
                  <a:noFill/>
                </a:ln>
                <a:solidFill>
                  <a:srgbClr val="3E3E3E"/>
                </a:solidFill>
                <a:effectLst/>
                <a:uLnTx/>
                <a:uFillTx/>
                <a:latin typeface="Arial"/>
                <a:ea typeface="+mn-ea"/>
                <a:cs typeface="+mn-cs"/>
              </a:rPr>
              <a:t>Maturity: </a:t>
            </a:r>
            <a:r>
              <a:rPr kumimoji="0" lang="en-US" sz="1200" b="0" i="0" u="none" strike="noStrike" kern="1200" cap="none" spc="0" normalizeH="0" baseline="0" noProof="0" dirty="0">
                <a:ln>
                  <a:noFill/>
                </a:ln>
                <a:solidFill>
                  <a:srgbClr val="3E3E3E"/>
                </a:solidFill>
                <a:effectLst/>
                <a:uLnTx/>
                <a:uFillTx/>
                <a:latin typeface="Arial"/>
                <a:ea typeface="+mn-ea"/>
                <a:cs typeface="+mn-cs"/>
              </a:rPr>
              <a:t>principal exchange takes place at the spot exchange rate prevailing at the start of the transaction.</a:t>
            </a:r>
          </a:p>
        </p:txBody>
      </p:sp>
    </p:spTree>
    <p:extLst>
      <p:ext uri="{BB962C8B-B14F-4D97-AF65-F5344CB8AC3E}">
        <p14:creationId xmlns:p14="http://schemas.microsoft.com/office/powerpoint/2010/main" val="3789524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5F2444AA-90AD-4CDE-88F8-05A406A17BDC}"/>
              </a:ext>
            </a:extLst>
          </p:cNvPr>
          <p:cNvSpPr txBox="1">
            <a:spLocks/>
          </p:cNvSpPr>
          <p:nvPr/>
        </p:nvSpPr>
        <p:spPr bwMode="auto">
          <a:xfrm>
            <a:off x="446772" y="971897"/>
            <a:ext cx="823277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solidFill>
                  <a:srgbClr val="41464E"/>
                </a:solidFill>
              </a:rPr>
              <a:t>Kahoot!</a:t>
            </a:r>
          </a:p>
        </p:txBody>
      </p:sp>
      <p:sp>
        <p:nvSpPr>
          <p:cNvPr id="8" name="TextBox 7">
            <a:extLst>
              <a:ext uri="{FF2B5EF4-FFF2-40B4-BE49-F238E27FC236}">
                <a16:creationId xmlns:a16="http://schemas.microsoft.com/office/drawing/2014/main" id="{CF8BF893-714F-4C7B-BEDC-5FB031DE3D38}"/>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pic>
        <p:nvPicPr>
          <p:cNvPr id="6" name="Picture 5">
            <a:extLst>
              <a:ext uri="{FF2B5EF4-FFF2-40B4-BE49-F238E27FC236}">
                <a16:creationId xmlns:a16="http://schemas.microsoft.com/office/drawing/2014/main" id="{63BA10F7-57A7-40E7-9837-FC3105CCE9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227" y="673044"/>
            <a:ext cx="6069540" cy="6069540"/>
          </a:xfrm>
          <a:prstGeom prst="rect">
            <a:avLst/>
          </a:prstGeom>
        </p:spPr>
      </p:pic>
      <p:sp>
        <p:nvSpPr>
          <p:cNvPr id="2" name="Rectangle 1">
            <a:extLst>
              <a:ext uri="{FF2B5EF4-FFF2-40B4-BE49-F238E27FC236}">
                <a16:creationId xmlns:a16="http://schemas.microsoft.com/office/drawing/2014/main" id="{0EEE2FB6-78F2-4977-8BDD-98AC43599A38}"/>
              </a:ext>
            </a:extLst>
          </p:cNvPr>
          <p:cNvSpPr/>
          <p:nvPr/>
        </p:nvSpPr>
        <p:spPr>
          <a:xfrm>
            <a:off x="474480" y="2049769"/>
            <a:ext cx="2152185" cy="1323439"/>
          </a:xfrm>
          <a:prstGeom prst="rect">
            <a:avLst/>
          </a:prstGeom>
          <a:solidFill>
            <a:srgbClr val="F2F2F2"/>
          </a:solidFill>
          <a:ln>
            <a:solidFill>
              <a:srgbClr val="B4B4B4"/>
            </a:solidFill>
          </a:ln>
        </p:spPr>
        <p:txBody>
          <a:bodyPr wrap="square">
            <a:spAutoFit/>
          </a:bodyPr>
          <a:lstStyle/>
          <a:p>
            <a:r>
              <a:rPr lang="en-US" sz="2000" dirty="0"/>
              <a:t>Go to </a:t>
            </a:r>
            <a:r>
              <a:rPr lang="en-US" sz="2000" u="sng" dirty="0">
                <a:solidFill>
                  <a:srgbClr val="00B0F0"/>
                </a:solidFill>
              </a:rPr>
              <a:t>kahoot.it</a:t>
            </a:r>
            <a:r>
              <a:rPr lang="en-US" sz="2000" dirty="0"/>
              <a:t> on your smartphone browser to login</a:t>
            </a:r>
          </a:p>
        </p:txBody>
      </p:sp>
    </p:spTree>
    <p:extLst>
      <p:ext uri="{BB962C8B-B14F-4D97-AF65-F5344CB8AC3E}">
        <p14:creationId xmlns:p14="http://schemas.microsoft.com/office/powerpoint/2010/main" val="389252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47532" y="2976568"/>
            <a:ext cx="5910146" cy="843308"/>
          </a:xfrm>
          <a:prstGeom prst="rect">
            <a:avLst/>
          </a:prstGeom>
          <a:noFill/>
        </p:spPr>
        <p:txBody>
          <a:bodyPr vert="horz" wrap="square" lIns="0" tIns="45720" rIns="4572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auto">
              <a:spcAft>
                <a:spcPts val="0"/>
              </a:spcAft>
              <a:buNone/>
              <a:defRPr/>
            </a:pPr>
            <a:r>
              <a:rPr lang="en-US" sz="2000" i="1" dirty="0">
                <a:solidFill>
                  <a:prstClr val="black"/>
                </a:solidFill>
                <a:latin typeface="Arial" panose="020B0604020202020204" pitchFamily="34" charset="0"/>
                <a:cs typeface="Arial" panose="020B0604020202020204" pitchFamily="34" charset="0"/>
              </a:rPr>
              <a:t>Foreign Exchange – Fundamental Analysis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2221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E1823D-CCB1-48DC-ACA8-1B7CA4BA3DF4}"/>
              </a:ext>
            </a:extLst>
          </p:cNvPr>
          <p:cNvSpPr txBox="1"/>
          <p:nvPr/>
        </p:nvSpPr>
        <p:spPr>
          <a:xfrm>
            <a:off x="365534" y="1097280"/>
            <a:ext cx="8335553" cy="5139869"/>
          </a:xfrm>
          <a:prstGeom prst="rect">
            <a:avLst/>
          </a:prstGeom>
          <a:noFill/>
        </p:spPr>
        <p:txBody>
          <a:bodyPr wrap="square" rIns="0" rtlCol="0">
            <a:spAutoFit/>
          </a:bodyPr>
          <a:lstStyle/>
          <a:p>
            <a:r>
              <a:rPr lang="en-US" altLang="ko-KR" sz="800" b="1" dirty="0">
                <a:solidFill>
                  <a:srgbClr val="3E3E3E"/>
                </a:solidFill>
                <a:latin typeface="Arial Narrow" panose="020B0606020202030204" pitchFamily="34" charset="0"/>
                <a:ea typeface="Batang"/>
                <a:cs typeface="Arial" charset="0"/>
              </a:rPr>
              <a:t>Dodd-Frank Swap Dealer Disclaimer:</a:t>
            </a:r>
          </a:p>
          <a:p>
            <a:endParaRPr lang="en-US" altLang="ko-KR" sz="800" b="1" dirty="0">
              <a:solidFill>
                <a:srgbClr val="3E3E3E"/>
              </a:solidFill>
              <a:latin typeface="Arial Narrow" panose="020B0606020202030204" pitchFamily="34" charset="0"/>
              <a:ea typeface="Batang"/>
              <a:cs typeface="Arial" charset="0"/>
            </a:endParaRPr>
          </a:p>
          <a:p>
            <a:r>
              <a:rPr lang="en-US" altLang="ko-KR" sz="800" b="1" dirty="0">
                <a:solidFill>
                  <a:srgbClr val="3E3E3E"/>
                </a:solidFill>
                <a:latin typeface="Arial Narrow" panose="020B0606020202030204" pitchFamily="34" charset="0"/>
                <a:ea typeface="Batang"/>
                <a:cs typeface="Arial" charset="0"/>
              </a:rPr>
              <a:t>Discussion Material Preliminary and Subject to Change</a:t>
            </a:r>
            <a:endParaRPr lang="en-US" altLang="ko-KR" sz="800" dirty="0">
              <a:solidFill>
                <a:srgbClr val="3E3E3E"/>
              </a:solidFill>
              <a:latin typeface="Arial Narrow" panose="020B0606020202030204" pitchFamily="34" charset="0"/>
              <a:ea typeface="Batang"/>
              <a:cs typeface="Arial" charset="0"/>
            </a:endParaRPr>
          </a:p>
          <a:p>
            <a:pPr eaLnBrk="0" hangingPunct="0"/>
            <a:r>
              <a:rPr lang="en-US" altLang="ko-KR" sz="800" i="1" dirty="0">
                <a:solidFill>
                  <a:srgbClr val="3E3E3E"/>
                </a:solidFill>
                <a:latin typeface="Arial Narrow" pitchFamily="34" charset="0"/>
                <a:ea typeface="Batang"/>
                <a:cs typeface="Arial" charset="0"/>
              </a:rPr>
              <a:t>This discussion material (“Discussion Material”) is for information purposes only and is not an offering document for any securities or an offer to enter into any transaction(s).  Furthermore, this Discussion Material is preliminary and subject to change without notice, and is subject to the final expression of the terms set forth in, and will be superseded in its entirety by, the final terms of definitive transaction documents.  The information provided herein is supplied in good faith, based on information we believe, but do not guarantee, to be accurate and complete, and no representation or warranty is made as to its accuracy or the reasonableness of the assumptions contained herein.  Furthermore, nothing contained herein shall be relied upon or construed as a promise or representation of past or future performance.  All assumptions and information contained herein constitute a judgment only as of the dates specified and are subject to change.  This Discussion Material outlines the general structure, and summarizes certain but not all of the characteristics, of the proposed derivatives transaction(s) and is being furnished to you to determine your preliminary interest in entering into derivatives transaction(s) with the general characteristics described herein.  </a:t>
            </a:r>
            <a:endParaRPr lang="en-US" altLang="ko-KR" sz="800" dirty="0">
              <a:solidFill>
                <a:srgbClr val="3E3E3E"/>
              </a:solidFill>
              <a:latin typeface="Arial Narrow" panose="020B0606020202030204" pitchFamily="34" charset="0"/>
              <a:ea typeface="Batang"/>
              <a:cs typeface="Arial" charset="0"/>
            </a:endParaRPr>
          </a:p>
          <a:p>
            <a:pPr eaLnBrk="0" hangingPunct="0"/>
            <a:r>
              <a:rPr lang="en-US" altLang="ko-KR" sz="800" i="1" dirty="0">
                <a:solidFill>
                  <a:srgbClr val="3E3E3E"/>
                </a:solidFill>
                <a:latin typeface="Arial Narrow" panose="020B0606020202030204" pitchFamily="34" charset="0"/>
                <a:ea typeface="Batang"/>
                <a:cs typeface="Arial" charset="0"/>
              </a:rPr>
              <a:t>Derivatives can involve a high degree of risk, are not suitable for all clients, and are intended for experienced and sophisticated clients who understand the financial and legal terms of the transactions and who are willing to bear the high economic risk associated with them, which can include, among other risks:</a:t>
            </a:r>
            <a:endParaRPr lang="en-US" altLang="ko-KR" sz="800" dirty="0">
              <a:solidFill>
                <a:srgbClr val="3E3E3E"/>
              </a:solidFill>
              <a:latin typeface="Arial Narrow" panose="020B0606020202030204" pitchFamily="34" charset="0"/>
              <a:ea typeface="Batang"/>
              <a:cs typeface="Arial" charset="0"/>
            </a:endParaRPr>
          </a:p>
          <a:p>
            <a:pPr marL="171450" indent="-171450" eaLnBrk="0" hangingPunct="0">
              <a:buClr>
                <a:srgbClr val="CC0000"/>
              </a:buClr>
              <a:buFont typeface="Arial" panose="020B0604020202020204" pitchFamily="34" charset="0"/>
              <a:buChar char="•"/>
            </a:pPr>
            <a:r>
              <a:rPr lang="en-US" altLang="ko-KR" sz="800" i="1" dirty="0">
                <a:solidFill>
                  <a:srgbClr val="3E3E3E"/>
                </a:solidFill>
                <a:latin typeface="Arial Narrow" panose="020B0606020202030204" pitchFamily="34" charset="0"/>
                <a:ea typeface="Batang"/>
                <a:cs typeface="Arial" charset="0"/>
              </a:rPr>
              <a:t>out of pocket losses resulting from changes in market prices, which losses may be multiplied due to leveraging;</a:t>
            </a:r>
            <a:endParaRPr lang="en-US" altLang="ko-KR" sz="800" dirty="0">
              <a:solidFill>
                <a:srgbClr val="3E3E3E"/>
              </a:solidFill>
              <a:latin typeface="Arial Narrow" panose="020B0606020202030204" pitchFamily="34" charset="0"/>
              <a:ea typeface="Batang"/>
              <a:cs typeface="Arial" charset="0"/>
            </a:endParaRPr>
          </a:p>
          <a:p>
            <a:pPr marL="171450" indent="-171450" eaLnBrk="0" hangingPunct="0">
              <a:buClr>
                <a:srgbClr val="CC0000"/>
              </a:buClr>
              <a:buFont typeface="Arial" panose="020B0604020202020204" pitchFamily="34" charset="0"/>
              <a:buChar char="•"/>
            </a:pPr>
            <a:r>
              <a:rPr lang="en-US" altLang="ko-KR" sz="800" i="1" dirty="0">
                <a:solidFill>
                  <a:srgbClr val="3E3E3E"/>
                </a:solidFill>
                <a:latin typeface="Arial Narrow" panose="020B0606020202030204" pitchFamily="34" charset="0"/>
                <a:ea typeface="Batang"/>
                <a:cs typeface="Arial" charset="0"/>
              </a:rPr>
              <a:t>loss of all or a substantial portion of the value in the instrument due to unanticipated changes in market prices and conditions, or leveraging or other speculative investment practices;</a:t>
            </a:r>
            <a:endParaRPr lang="en-US" altLang="ko-KR" sz="800" dirty="0">
              <a:solidFill>
                <a:srgbClr val="3E3E3E"/>
              </a:solidFill>
              <a:latin typeface="Arial Narrow" panose="020B0606020202030204" pitchFamily="34" charset="0"/>
              <a:ea typeface="Batang"/>
              <a:cs typeface="Arial" charset="0"/>
            </a:endParaRPr>
          </a:p>
          <a:p>
            <a:pPr marL="171450" indent="-171450" eaLnBrk="0" hangingPunct="0">
              <a:buClr>
                <a:srgbClr val="CC0000"/>
              </a:buClr>
              <a:buFont typeface="Arial" panose="020B0604020202020204" pitchFamily="34" charset="0"/>
              <a:buChar char="•"/>
            </a:pPr>
            <a:r>
              <a:rPr lang="en-US" altLang="ko-KR" sz="800" i="1" dirty="0">
                <a:solidFill>
                  <a:srgbClr val="3E3E3E"/>
                </a:solidFill>
                <a:latin typeface="Arial Narrow" panose="020B0606020202030204" pitchFamily="34" charset="0"/>
                <a:ea typeface="Batang"/>
                <a:cs typeface="Arial" charset="0"/>
              </a:rPr>
              <a:t>lack of liquidity in that there may be no secondary market for derivatives instrument(s) and none is expected to develop;</a:t>
            </a:r>
            <a:endParaRPr lang="en-US" altLang="ko-KR" sz="800" dirty="0">
              <a:solidFill>
                <a:srgbClr val="3E3E3E"/>
              </a:solidFill>
              <a:latin typeface="Arial Narrow" panose="020B0606020202030204" pitchFamily="34" charset="0"/>
              <a:ea typeface="Batang"/>
              <a:cs typeface="Arial" charset="0"/>
            </a:endParaRPr>
          </a:p>
          <a:p>
            <a:pPr marL="171450" indent="-171450" eaLnBrk="0" hangingPunct="0">
              <a:buClr>
                <a:srgbClr val="CC0000"/>
              </a:buClr>
              <a:buFont typeface="Arial" panose="020B0604020202020204" pitchFamily="34" charset="0"/>
              <a:buChar char="•"/>
            </a:pPr>
            <a:r>
              <a:rPr lang="en-US" altLang="ko-KR" sz="800" i="1" dirty="0">
                <a:solidFill>
                  <a:srgbClr val="3E3E3E"/>
                </a:solidFill>
                <a:latin typeface="Arial Narrow" panose="020B0606020202030204" pitchFamily="34" charset="0"/>
                <a:ea typeface="Batang"/>
                <a:cs typeface="Arial" charset="0"/>
              </a:rPr>
              <a:t>volatility of timing and amount of payments;</a:t>
            </a:r>
            <a:endParaRPr lang="en-US" altLang="ko-KR" sz="800" dirty="0">
              <a:solidFill>
                <a:srgbClr val="3E3E3E"/>
              </a:solidFill>
              <a:latin typeface="Arial Narrow" panose="020B0606020202030204" pitchFamily="34" charset="0"/>
              <a:ea typeface="Batang"/>
              <a:cs typeface="Arial" charset="0"/>
            </a:endParaRPr>
          </a:p>
          <a:p>
            <a:pPr marL="171450" indent="-171450" eaLnBrk="0" hangingPunct="0">
              <a:buClr>
                <a:srgbClr val="CC0000"/>
              </a:buClr>
              <a:buFont typeface="Arial" panose="020B0604020202020204" pitchFamily="34" charset="0"/>
              <a:buChar char="•"/>
            </a:pPr>
            <a:r>
              <a:rPr lang="en-US" altLang="ko-KR" sz="800" i="1" dirty="0">
                <a:solidFill>
                  <a:srgbClr val="3E3E3E"/>
                </a:solidFill>
                <a:latin typeface="Arial Narrow" panose="020B0606020202030204" pitchFamily="34" charset="0"/>
                <a:ea typeface="Batang"/>
                <a:cs typeface="Arial" charset="0"/>
              </a:rPr>
              <a:t>restrictions on transferring ownership interests in the derivatives transaction(s);</a:t>
            </a:r>
            <a:endParaRPr lang="en-US" altLang="ko-KR" sz="800" dirty="0">
              <a:solidFill>
                <a:srgbClr val="3E3E3E"/>
              </a:solidFill>
              <a:latin typeface="Arial Narrow" panose="020B0606020202030204" pitchFamily="34" charset="0"/>
              <a:ea typeface="Batang"/>
              <a:cs typeface="Arial" charset="0"/>
            </a:endParaRPr>
          </a:p>
          <a:p>
            <a:pPr marL="171450" indent="-171450" eaLnBrk="0" hangingPunct="0">
              <a:buClr>
                <a:srgbClr val="CC0000"/>
              </a:buClr>
              <a:buFont typeface="Arial" panose="020B0604020202020204" pitchFamily="34" charset="0"/>
              <a:buChar char="•"/>
            </a:pPr>
            <a:r>
              <a:rPr lang="en-US" altLang="ko-KR" sz="800" i="1" dirty="0">
                <a:solidFill>
                  <a:srgbClr val="3E3E3E"/>
                </a:solidFill>
                <a:latin typeface="Arial Narrow" panose="020B0606020202030204" pitchFamily="34" charset="0"/>
                <a:ea typeface="Batang"/>
                <a:cs typeface="Arial" charset="0"/>
              </a:rPr>
              <a:t>absence of information regarding valuations and pricing;</a:t>
            </a:r>
            <a:endParaRPr lang="en-US" altLang="ko-KR" sz="800" dirty="0">
              <a:solidFill>
                <a:srgbClr val="3E3E3E"/>
              </a:solidFill>
              <a:latin typeface="Arial Narrow" panose="020B0606020202030204" pitchFamily="34" charset="0"/>
              <a:ea typeface="Batang"/>
              <a:cs typeface="Arial" charset="0"/>
            </a:endParaRPr>
          </a:p>
          <a:p>
            <a:pPr marL="171450" indent="-171450" eaLnBrk="0" hangingPunct="0">
              <a:buClr>
                <a:srgbClr val="CC0000"/>
              </a:buClr>
              <a:buFont typeface="Arial" panose="020B0604020202020204" pitchFamily="34" charset="0"/>
              <a:buChar char="•"/>
            </a:pPr>
            <a:r>
              <a:rPr lang="en-US" altLang="ko-KR" sz="800" i="1" dirty="0">
                <a:solidFill>
                  <a:srgbClr val="3E3E3E"/>
                </a:solidFill>
                <a:latin typeface="Arial Narrow" panose="020B0606020202030204" pitchFamily="34" charset="0"/>
                <a:ea typeface="Batang"/>
                <a:cs typeface="Arial" charset="0"/>
              </a:rPr>
              <a:t>legal risk;</a:t>
            </a:r>
            <a:endParaRPr lang="en-US" altLang="ko-KR" sz="800" dirty="0">
              <a:solidFill>
                <a:srgbClr val="3E3E3E"/>
              </a:solidFill>
              <a:latin typeface="Arial Narrow" panose="020B0606020202030204" pitchFamily="34" charset="0"/>
              <a:ea typeface="Batang"/>
              <a:cs typeface="Arial" charset="0"/>
            </a:endParaRPr>
          </a:p>
          <a:p>
            <a:pPr marL="171450" indent="-171450" eaLnBrk="0" hangingPunct="0">
              <a:buClr>
                <a:srgbClr val="CC0000"/>
              </a:buClr>
              <a:buFont typeface="Arial" panose="020B0604020202020204" pitchFamily="34" charset="0"/>
              <a:buChar char="•"/>
            </a:pPr>
            <a:r>
              <a:rPr lang="en-US" altLang="ko-KR" sz="800" i="1" dirty="0">
                <a:solidFill>
                  <a:srgbClr val="3E3E3E"/>
                </a:solidFill>
                <a:latin typeface="Arial Narrow" panose="020B0606020202030204" pitchFamily="34" charset="0"/>
                <a:ea typeface="Batang"/>
                <a:cs typeface="Arial" charset="0"/>
              </a:rPr>
              <a:t>counterparty credit risk; and</a:t>
            </a:r>
            <a:endParaRPr lang="en-US" altLang="ko-KR" sz="800" dirty="0">
              <a:solidFill>
                <a:srgbClr val="3E3E3E"/>
              </a:solidFill>
              <a:latin typeface="Arial Narrow" panose="020B0606020202030204" pitchFamily="34" charset="0"/>
              <a:ea typeface="Batang"/>
              <a:cs typeface="Arial" charset="0"/>
            </a:endParaRPr>
          </a:p>
          <a:p>
            <a:pPr marL="171450" indent="-171450" eaLnBrk="0" hangingPunct="0">
              <a:buClr>
                <a:srgbClr val="CC0000"/>
              </a:buClr>
              <a:buFont typeface="Arial" panose="020B0604020202020204" pitchFamily="34" charset="0"/>
              <a:buChar char="•"/>
            </a:pPr>
            <a:r>
              <a:rPr lang="en-US" altLang="ko-KR" sz="800" i="1" dirty="0">
                <a:solidFill>
                  <a:srgbClr val="3E3E3E"/>
                </a:solidFill>
                <a:latin typeface="Arial Narrow" panose="020B0606020202030204" pitchFamily="34" charset="0"/>
                <a:ea typeface="Batang"/>
                <a:cs typeface="Arial" charset="0"/>
              </a:rPr>
              <a:t>early termination risk.</a:t>
            </a:r>
          </a:p>
          <a:p>
            <a:pPr eaLnBrk="0" hangingPunct="0"/>
            <a:endParaRPr lang="en-US" altLang="ko-KR" sz="800" dirty="0">
              <a:solidFill>
                <a:srgbClr val="3E3E3E"/>
              </a:solidFill>
              <a:latin typeface="Arial Narrow" panose="020B0606020202030204" pitchFamily="34" charset="0"/>
              <a:ea typeface="Batang"/>
              <a:cs typeface="Arial" charset="0"/>
            </a:endParaRPr>
          </a:p>
          <a:p>
            <a:pPr eaLnBrk="0" hangingPunct="0"/>
            <a:r>
              <a:rPr lang="en-US" altLang="ko-KR" sz="800" b="1" dirty="0">
                <a:solidFill>
                  <a:srgbClr val="3E3E3E"/>
                </a:solidFill>
                <a:latin typeface="Arial Narrow" panose="020B0606020202030204" pitchFamily="34" charset="0"/>
                <a:ea typeface="Batang"/>
                <a:cs typeface="Arial" charset="0"/>
              </a:rPr>
              <a:t>Legal, Tax and Accounting Risks</a:t>
            </a:r>
            <a:endParaRPr lang="en-US" altLang="ko-KR" sz="800" dirty="0">
              <a:solidFill>
                <a:srgbClr val="3E3E3E"/>
              </a:solidFill>
              <a:latin typeface="Arial Narrow" panose="020B0606020202030204" pitchFamily="34" charset="0"/>
              <a:ea typeface="Batang"/>
              <a:cs typeface="Arial" charset="0"/>
            </a:endParaRPr>
          </a:p>
          <a:p>
            <a:pPr eaLnBrk="0" hangingPunct="0"/>
            <a:r>
              <a:rPr lang="en-US" altLang="ko-KR" sz="800" i="1" dirty="0">
                <a:solidFill>
                  <a:srgbClr val="3E3E3E"/>
                </a:solidFill>
                <a:latin typeface="Arial Narrow" panose="020B0606020202030204" pitchFamily="34" charset="0"/>
                <a:ea typeface="Batang"/>
                <a:cs typeface="Arial" charset="0"/>
              </a:rPr>
              <a:t>We strongly urge you to consult with appropriate legal, tax and accounting/financial advisors before entering into any derivatives transaction.</a:t>
            </a:r>
            <a:endParaRPr lang="en-US" altLang="ko-KR" sz="800" dirty="0">
              <a:solidFill>
                <a:srgbClr val="3E3E3E"/>
              </a:solidFill>
              <a:latin typeface="Arial Narrow" panose="020B0606020202030204" pitchFamily="34" charset="0"/>
              <a:ea typeface="Batang"/>
              <a:cs typeface="Arial" charset="0"/>
            </a:endParaRPr>
          </a:p>
          <a:p>
            <a:pPr eaLnBrk="0" hangingPunct="0"/>
            <a:r>
              <a:rPr lang="en-US" altLang="ko-KR" sz="800" i="1" dirty="0">
                <a:solidFill>
                  <a:srgbClr val="3E3E3E"/>
                </a:solidFill>
                <a:latin typeface="Arial Narrow" pitchFamily="34" charset="0"/>
                <a:ea typeface="Batang"/>
                <a:cs typeface="Arial" charset="0"/>
              </a:rPr>
              <a:t>KeyBank National Association and each of its affiliates (collectively, “Key”) accept no responsibility for the tax or financial accounting treatment of any derivatives product.  Key assumes that, before making a commitment to enter into any derivatives transaction, you will have obtained appropriate tax, accounting, legal and other advice necessary for you to make a fully informed decision about the benefits and risks of such transaction, and you fully understand how to and will properly account for any derivatives product provided by Key, and for any tax lawfully due on the income or gains arising from any such derivatives product.  Key is not acting as your fiduciary, advisor or agent.  In this regard, by acceptance of this Discussion Material, you acknowledge that you understand that (a) Key is not in the business of providing legal, tax or accounting advice, (b) there may be legal, tax or accounting risks associated with derivatives transaction(s), (c) you should receive legal, tax and accounting advice from advisors with appropriate expertise to assess relevant risks, (d)  Key acts as a principal and counterparty in derivative transactions and does not undertake to assess the suitability of derivative transactions or trading strategies involving derivative transactions, and (e) you should apprise senior management in your organization as to the legal, tax and accounting advice (and, if applicable, risks) associated with the derivative transaction(s) described herein and Key’s disclaimers as to these matters.  </a:t>
            </a:r>
          </a:p>
          <a:p>
            <a:pPr eaLnBrk="0" hangingPunct="0"/>
            <a:endParaRPr lang="en-US" altLang="ko-KR" sz="800" dirty="0">
              <a:solidFill>
                <a:srgbClr val="3E3E3E"/>
              </a:solidFill>
              <a:latin typeface="Arial Narrow" panose="020B0606020202030204" pitchFamily="34" charset="0"/>
              <a:ea typeface="Batang"/>
              <a:cs typeface="Arial" charset="0"/>
            </a:endParaRPr>
          </a:p>
          <a:p>
            <a:pPr eaLnBrk="0" hangingPunct="0"/>
            <a:r>
              <a:rPr lang="en-US" altLang="ko-KR" sz="800" i="1" dirty="0">
                <a:solidFill>
                  <a:srgbClr val="3E3E3E"/>
                </a:solidFill>
                <a:latin typeface="Arial Narrow" panose="020B0606020202030204" pitchFamily="34" charset="0"/>
                <a:ea typeface="Batang"/>
                <a:cs typeface="Arial" charset="0"/>
              </a:rPr>
              <a:t>Securities products are offered by KeyBanc Capital Markets Inc. Member NYSE/FINRA/SIPC.  Securities products and services are offered by KeyBanc Capital Markets Inc. and its licensed securities representatives. These products are: Not FDIC Insured; Not Bank Guaranteed; and May Lose Value. KeyBank National Association (KeyBank N.A.) and Key Banc Capital Markets are separate but affiliated companies. Banking products and services are offered by KeyBank N.A. Member FDIC and Equal Housing Lender. </a:t>
            </a:r>
          </a:p>
          <a:p>
            <a:pPr eaLnBrk="0" hangingPunct="0"/>
            <a:endParaRPr lang="en-US" altLang="ko-KR" sz="800" i="1" dirty="0">
              <a:solidFill>
                <a:srgbClr val="3E3E3E"/>
              </a:solidFill>
              <a:latin typeface="Arial Narrow" panose="020B0606020202030204" pitchFamily="34" charset="0"/>
              <a:ea typeface="Batang"/>
              <a:cs typeface="Arial" charset="0"/>
            </a:endParaRPr>
          </a:p>
          <a:p>
            <a:r>
              <a:rPr lang="en-US" altLang="ko-KR" sz="800" b="1" dirty="0">
                <a:solidFill>
                  <a:srgbClr val="3E3E3E"/>
                </a:solidFill>
                <a:latin typeface="Arial Narrow" panose="020B0606020202030204" pitchFamily="34" charset="0"/>
                <a:ea typeface="Batang"/>
                <a:cs typeface="Arial" charset="0"/>
              </a:rPr>
              <a:t>No Performance or Outcome Representation</a:t>
            </a:r>
          </a:p>
          <a:p>
            <a:r>
              <a:rPr lang="en-US" altLang="ko-KR" sz="800" i="1" dirty="0">
                <a:solidFill>
                  <a:srgbClr val="3E3E3E"/>
                </a:solidFill>
                <a:latin typeface="Arial Narrow" panose="020B0606020202030204" pitchFamily="34" charset="0"/>
                <a:ea typeface="Batang"/>
                <a:cs typeface="Arial" charset="0"/>
              </a:rPr>
              <a:t>No representation is made that the derivatives transaction(s) described herein will actually perform as described in any of the illustrative calculations presented herein.  Any information and in particular the various calculations contained herein are not intended to predict actual results, which will differ, perhaps substantially, from those illustrated in this Discussion Material.  Illustrative performance results are based on mathematical model(s) that calculate those results by using inputs that are based on certain assumptions about a variety of future conditions and events, including future market prices of relevant commodities, and such model(s) cannot take into account all aspects of the applicable transaction’s characteristics under certain conditions.  Prospective clients should consider whether the behavior of these transaction(s) should be tested based on different and/or additional assumptions from those included in this Discussion Material.   </a:t>
            </a:r>
          </a:p>
        </p:txBody>
      </p:sp>
      <p:sp>
        <p:nvSpPr>
          <p:cNvPr id="4" name="TextBox 3">
            <a:extLst>
              <a:ext uri="{FF2B5EF4-FFF2-40B4-BE49-F238E27FC236}">
                <a16:creationId xmlns:a16="http://schemas.microsoft.com/office/drawing/2014/main" id="{7E4CF677-13D8-4AC3-A126-21FE3C7962D2}"/>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Tree>
    <p:extLst>
      <p:ext uri="{BB962C8B-B14F-4D97-AF65-F5344CB8AC3E}">
        <p14:creationId xmlns:p14="http://schemas.microsoft.com/office/powerpoint/2010/main" val="1140635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56AE46-B0E3-405C-934A-D3D19436053D}"/>
              </a:ext>
            </a:extLst>
          </p:cNvPr>
          <p:cNvSpPr/>
          <p:nvPr/>
        </p:nvSpPr>
        <p:spPr>
          <a:xfrm>
            <a:off x="468085" y="1099457"/>
            <a:ext cx="8233003" cy="2215991"/>
          </a:xfrm>
          <a:prstGeom prst="rect">
            <a:avLst/>
          </a:prstGeom>
        </p:spPr>
        <p:txBody>
          <a:bodyPr wrap="square" lIns="0" rIns="0">
            <a:spAutoFit/>
          </a:bodyPr>
          <a:lstStyle/>
          <a:p>
            <a:pPr lvl="0" defTabSz="914400"/>
            <a:r>
              <a:rPr lang="en-US" altLang="ko-KR" sz="1000" b="1" dirty="0">
                <a:solidFill>
                  <a:srgbClr val="3E3E3E"/>
                </a:solidFill>
                <a:latin typeface="Arial Narrow" panose="020B0606020202030204" pitchFamily="34" charset="0"/>
                <a:ea typeface="굴림"/>
                <a:cs typeface="굴림"/>
              </a:rPr>
              <a:t>Dodd-Frank Swap Dealer Disclaimer:</a:t>
            </a:r>
          </a:p>
          <a:p>
            <a:pPr lvl="0" defTabSz="914400"/>
            <a:endParaRPr lang="en-US" altLang="ko-KR" sz="800" b="1" dirty="0">
              <a:solidFill>
                <a:srgbClr val="3E3E3E"/>
              </a:solidFill>
              <a:latin typeface="Arial Narrow" panose="020B0606020202030204" pitchFamily="34" charset="0"/>
              <a:ea typeface="굴림"/>
              <a:cs typeface="굴림"/>
            </a:endParaRPr>
          </a:p>
          <a:p>
            <a:pPr lvl="0" defTabSz="914400"/>
            <a:r>
              <a:rPr lang="en-US" altLang="ko-KR" sz="800" b="1" dirty="0">
                <a:solidFill>
                  <a:srgbClr val="3E3E3E"/>
                </a:solidFill>
                <a:latin typeface="Arial Narrow" panose="020B0606020202030204" pitchFamily="34" charset="0"/>
                <a:ea typeface="굴림"/>
                <a:cs typeface="굴림"/>
              </a:rPr>
              <a:t>KeyBank Swap Dealer Website</a:t>
            </a:r>
          </a:p>
          <a:p>
            <a:pPr lvl="0" defTabSz="914400"/>
            <a:r>
              <a:rPr lang="en-US" altLang="ko-KR" sz="800" i="1" dirty="0">
                <a:solidFill>
                  <a:srgbClr val="3E3E3E"/>
                </a:solidFill>
                <a:latin typeface="Arial Narrow" panose="020B0606020202030204" pitchFamily="34" charset="0"/>
                <a:ea typeface="굴림"/>
                <a:cs typeface="굴림"/>
              </a:rPr>
              <a:t>At the following website there are several important disclosures for your review when considering entering into a derivative transaction that pertain to material risks, characteristics and conflicts of interest and incentives. </a:t>
            </a:r>
            <a:r>
              <a:rPr lang="en-US" altLang="ko-KR" sz="800" i="1" dirty="0">
                <a:solidFill>
                  <a:srgbClr val="3E3E3E"/>
                </a:solidFill>
                <a:latin typeface="Arial Narrow" panose="020B0606020202030204" pitchFamily="34" charset="0"/>
                <a:ea typeface="굴림"/>
                <a:cs typeface="굴림"/>
                <a:hlinkClick r:id="rId2">
                  <a:extLst>
                    <a:ext uri="{A12FA001-AC4F-418D-AE19-62706E023703}">
                      <ahyp:hlinkClr xmlns:ahyp="http://schemas.microsoft.com/office/drawing/2018/hyperlinkcolor" val="tx"/>
                    </a:ext>
                  </a:extLst>
                </a:hlinkClick>
              </a:rPr>
              <a:t>www.key.com/SwapDealer</a:t>
            </a:r>
            <a:endParaRPr lang="en-US" altLang="ko-KR" sz="800" i="1" dirty="0">
              <a:solidFill>
                <a:srgbClr val="3E3E3E"/>
              </a:solidFill>
              <a:latin typeface="Arial Narrow" panose="020B0606020202030204" pitchFamily="34" charset="0"/>
              <a:ea typeface="굴림"/>
              <a:cs typeface="굴림"/>
            </a:endParaRPr>
          </a:p>
          <a:p>
            <a:pPr lvl="0" defTabSz="914400"/>
            <a:endParaRPr lang="en-US" altLang="ko-KR" sz="800" b="1" dirty="0">
              <a:solidFill>
                <a:srgbClr val="3E3E3E"/>
              </a:solidFill>
              <a:latin typeface="Arial Narrow" panose="020B0606020202030204" pitchFamily="34" charset="0"/>
              <a:ea typeface="굴림"/>
              <a:cs typeface="굴림"/>
            </a:endParaRPr>
          </a:p>
          <a:p>
            <a:pPr lvl="0" defTabSz="914400"/>
            <a:r>
              <a:rPr lang="en-US" altLang="ko-KR" sz="800" b="1" dirty="0">
                <a:solidFill>
                  <a:srgbClr val="3E3E3E"/>
                </a:solidFill>
                <a:latin typeface="Arial Narrow" panose="020B0606020202030204" pitchFamily="34" charset="0"/>
                <a:ea typeface="굴림"/>
                <a:cs typeface="굴림"/>
              </a:rPr>
              <a:t>Client Acknowledgements</a:t>
            </a:r>
          </a:p>
          <a:p>
            <a:pPr lvl="0" defTabSz="914400"/>
            <a:r>
              <a:rPr lang="en-US" altLang="ko-KR" sz="800" i="1" dirty="0">
                <a:solidFill>
                  <a:srgbClr val="3E3E3E"/>
                </a:solidFill>
                <a:latin typeface="Arial Narrow" panose="020B0606020202030204" pitchFamily="34" charset="0"/>
                <a:ea typeface="굴림"/>
                <a:cs typeface="굴림"/>
              </a:rPr>
              <a:t>The derivatives transaction(s) described herein are intended for experienced and sophisticated clients.  By going forward with these discussions: </a:t>
            </a:r>
          </a:p>
          <a:p>
            <a:pPr lvl="0" defTabSz="914400"/>
            <a:r>
              <a:rPr lang="en-US" altLang="ko-KR" sz="800" i="1" dirty="0">
                <a:solidFill>
                  <a:srgbClr val="3E3E3E"/>
                </a:solidFill>
                <a:latin typeface="Arial Narrow" panose="020B0606020202030204" pitchFamily="34" charset="0"/>
                <a:ea typeface="굴림"/>
                <a:cs typeface="굴림"/>
              </a:rPr>
              <a:t>(A) you acknowledge and agree that you are an "eligible contract participant“ as such term is defined in Section 1a(18) of the Commodity Exchange Act, as amended (the “Act”), and the applicable regulations promulgated from time to time in connection therewith (the “Regulations”), or, in each case, under any successor statute or rule, including those enacted pursuant to the Dodd Frank Wall Street Reform and Consumer Protection Act; and </a:t>
            </a:r>
          </a:p>
          <a:p>
            <a:pPr lvl="0" defTabSz="914400"/>
            <a:r>
              <a:rPr lang="en-US" altLang="ko-KR" sz="800" i="1" dirty="0">
                <a:solidFill>
                  <a:srgbClr val="3E3E3E"/>
                </a:solidFill>
                <a:latin typeface="Arial Narrow" panose="020B0606020202030204" pitchFamily="34" charset="0"/>
                <a:ea typeface="굴림"/>
                <a:cs typeface="굴림"/>
              </a:rPr>
              <a:t>(B) you acknowledge and understand that the instruments and transactions described herein have not been and will not be registered under the Securities Act or the securities laws of any state and may not be offered, sold or otherwise transferred unless an exemption from registration under the Securities Act and applicable state securities laws is available. </a:t>
            </a:r>
          </a:p>
          <a:p>
            <a:pPr lvl="0" defTabSz="914400"/>
            <a:endParaRPr lang="en-US" altLang="ko-KR" sz="800" i="1" dirty="0">
              <a:solidFill>
                <a:srgbClr val="3E3E3E"/>
              </a:solidFill>
              <a:latin typeface="Arial Narrow" panose="020B0606020202030204" pitchFamily="34" charset="0"/>
              <a:ea typeface="굴림"/>
              <a:cs typeface="굴림"/>
            </a:endParaRPr>
          </a:p>
          <a:p>
            <a:pPr lvl="0" defTabSz="914400"/>
            <a:r>
              <a:rPr lang="en-US" altLang="ko-KR" sz="800" b="1" dirty="0">
                <a:solidFill>
                  <a:srgbClr val="3E3E3E"/>
                </a:solidFill>
                <a:latin typeface="Arial Narrow" panose="020B0606020202030204" pitchFamily="34" charset="0"/>
                <a:ea typeface="굴림"/>
                <a:cs typeface="굴림"/>
              </a:rPr>
              <a:t>Proprietary Rights</a:t>
            </a:r>
          </a:p>
          <a:p>
            <a:pPr lvl="0" defTabSz="914400"/>
            <a:r>
              <a:rPr lang="en-US" altLang="ko-KR" sz="800" i="1" dirty="0">
                <a:solidFill>
                  <a:srgbClr val="3E3E3E"/>
                </a:solidFill>
                <a:latin typeface="Arial Narrow" panose="020B0606020202030204" pitchFamily="34" charset="0"/>
                <a:ea typeface="굴림"/>
                <a:cs typeface="굴림"/>
              </a:rPr>
              <a:t>This presentation contains material that is protected, individually and collectively, by copyright, trademark or other proprietary rights of Key or others as indicated. The model(s) used in any analysis may be proprietary, making the results difficult or impossible for any third party to reproduce.  You may contact your sales representative for detailed explanations of any modeling techniques employed in this Discussion Material.  We undertake no obligation to provide you with any updated information reflecting changed circumstances or changed interpretations of the same circumstances.</a:t>
            </a:r>
          </a:p>
        </p:txBody>
      </p:sp>
      <p:sp>
        <p:nvSpPr>
          <p:cNvPr id="3" name="TextBox 2">
            <a:extLst>
              <a:ext uri="{FF2B5EF4-FFF2-40B4-BE49-F238E27FC236}">
                <a16:creationId xmlns:a16="http://schemas.microsoft.com/office/drawing/2014/main" id="{5473D916-AFDA-401F-87AF-DFDF5A00F89E}"/>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Tree>
    <p:extLst>
      <p:ext uri="{BB962C8B-B14F-4D97-AF65-F5344CB8AC3E}">
        <p14:creationId xmlns:p14="http://schemas.microsoft.com/office/powerpoint/2010/main" val="356885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9" y="858442"/>
          <a:ext cx="1587" cy="1190"/>
        </p:xfrm>
        <a:graphic>
          <a:graphicData uri="http://schemas.openxmlformats.org/presentationml/2006/ole">
            <mc:AlternateContent xmlns:mc="http://schemas.openxmlformats.org/markup-compatibility/2006">
              <mc:Choice xmlns:v="urn:schemas-microsoft-com:vml" Requires="v">
                <p:oleObj spid="_x0000_s52243"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9" y="858442"/>
                        <a:ext cx="1587" cy="1190"/>
                      </a:xfrm>
                      <a:prstGeom prst="rect">
                        <a:avLst/>
                      </a:prstGeom>
                    </p:spPr>
                  </p:pic>
                </p:oleObj>
              </mc:Fallback>
            </mc:AlternateContent>
          </a:graphicData>
        </a:graphic>
      </p:graphicFrame>
      <p:sp>
        <p:nvSpPr>
          <p:cNvPr id="3" name="Rectangle 2"/>
          <p:cNvSpPr/>
          <p:nvPr/>
        </p:nvSpPr>
        <p:spPr>
          <a:xfrm>
            <a:off x="3177" y="0"/>
            <a:ext cx="9143999" cy="6858000"/>
          </a:xfrm>
          <a:prstGeom prst="rect">
            <a:avLst/>
          </a:prstGeom>
          <a:gradFill flip="none" rotWithShape="1">
            <a:gsLst>
              <a:gs pos="100000">
                <a:srgbClr val="D3D4D4"/>
              </a:gs>
              <a:gs pos="0">
                <a:srgbClr val="FBFCF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srgbClr val="000000"/>
              </a:solidFill>
              <a:latin typeface="Arial"/>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4845" y="2712719"/>
            <a:ext cx="3194310" cy="1432563"/>
          </a:xfrm>
          <a:prstGeom prst="rect">
            <a:avLst/>
          </a:prstGeom>
        </p:spPr>
      </p:pic>
      <p:sp>
        <p:nvSpPr>
          <p:cNvPr id="6" name="Rectangle 5">
            <a:extLst>
              <a:ext uri="{FF2B5EF4-FFF2-40B4-BE49-F238E27FC236}">
                <a16:creationId xmlns:a16="http://schemas.microsoft.com/office/drawing/2014/main" id="{1EFC61C7-322E-4E11-8779-61C2EC2FEA64}"/>
              </a:ext>
            </a:extLst>
          </p:cNvPr>
          <p:cNvSpPr/>
          <p:nvPr/>
        </p:nvSpPr>
        <p:spPr>
          <a:xfrm>
            <a:off x="3079522" y="6047569"/>
            <a:ext cx="2984959" cy="554062"/>
          </a:xfrm>
          <a:prstGeom prst="rect">
            <a:avLst/>
          </a:prstGeom>
        </p:spPr>
        <p:txBody>
          <a:bodyPr wrap="square" lIns="0" rIns="0">
            <a:spAutoFit/>
          </a:bodyPr>
          <a:lstStyle/>
          <a:p>
            <a:pPr defTabSz="914378">
              <a:lnSpc>
                <a:spcPts val="1000"/>
              </a:lnSpc>
              <a:spcAft>
                <a:spcPts val="600"/>
              </a:spcAft>
            </a:pPr>
            <a:br>
              <a:rPr lang="en-US" sz="1100" dirty="0">
                <a:solidFill>
                  <a:srgbClr val="3E3E3E"/>
                </a:solidFill>
                <a:latin typeface="Arial"/>
              </a:rPr>
            </a:br>
            <a:r>
              <a:rPr lang="en-US" sz="1100" dirty="0">
                <a:solidFill>
                  <a:srgbClr val="3E3E3E"/>
                </a:solidFill>
                <a:latin typeface="Arial"/>
              </a:rPr>
              <a:t>©2020 KeyCorp. </a:t>
            </a:r>
            <a:r>
              <a:rPr lang="en-US" sz="1100" b="1" dirty="0">
                <a:solidFill>
                  <a:srgbClr val="3E3E3E"/>
                </a:solidFill>
                <a:latin typeface="Arial"/>
              </a:rPr>
              <a:t>KeyBank is Member FDIC</a:t>
            </a:r>
            <a:r>
              <a:rPr lang="en-US" sz="1100" dirty="0">
                <a:solidFill>
                  <a:srgbClr val="3E3E3E"/>
                </a:solidFill>
                <a:latin typeface="Arial"/>
              </a:rPr>
              <a:t>. </a:t>
            </a:r>
          </a:p>
          <a:p>
            <a:pPr defTabSz="914378">
              <a:lnSpc>
                <a:spcPts val="1000"/>
              </a:lnSpc>
              <a:spcAft>
                <a:spcPts val="600"/>
              </a:spcAft>
            </a:pPr>
            <a:r>
              <a:rPr lang="en-US" sz="1100" dirty="0">
                <a:solidFill>
                  <a:srgbClr val="3E3E3E"/>
                </a:solidFill>
                <a:latin typeface="Arial"/>
              </a:rPr>
              <a:t>All credit products are subject to credit approval.</a:t>
            </a:r>
          </a:p>
        </p:txBody>
      </p:sp>
    </p:spTree>
    <p:extLst>
      <p:ext uri="{BB962C8B-B14F-4D97-AF65-F5344CB8AC3E}">
        <p14:creationId xmlns:p14="http://schemas.microsoft.com/office/powerpoint/2010/main" val="947240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43F886-B960-4F45-96AE-2C39C88FE566}"/>
              </a:ext>
            </a:extLst>
          </p:cNvPr>
          <p:cNvSpPr/>
          <p:nvPr/>
        </p:nvSpPr>
        <p:spPr>
          <a:xfrm>
            <a:off x="1247908" y="1668480"/>
            <a:ext cx="6648184" cy="4289159"/>
          </a:xfrm>
          <a:prstGeom prst="rect">
            <a:avLst/>
          </a:prstGeom>
          <a:solidFill>
            <a:srgbClr val="F2F2F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116AFA78-459A-4732-84CD-753A5FDDF75B}"/>
              </a:ext>
            </a:extLst>
          </p:cNvPr>
          <p:cNvSpPr txBox="1">
            <a:spLocks noChangeArrowheads="1"/>
          </p:cNvSpPr>
          <p:nvPr/>
        </p:nvSpPr>
        <p:spPr>
          <a:xfrm>
            <a:off x="1397966" y="2468593"/>
            <a:ext cx="3938494" cy="3075988"/>
          </a:xfrm>
          <a:prstGeom prst="rect">
            <a:avLst/>
          </a:prstGeom>
        </p:spPr>
        <p:txBody>
          <a:bodyPr lIns="18288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fontAlgn="auto">
              <a:spcBef>
                <a:spcPts val="1200"/>
              </a:spcBef>
              <a:spcAft>
                <a:spcPts val="1200"/>
              </a:spcAft>
              <a:buClr>
                <a:srgbClr val="CC0000"/>
              </a:buClr>
              <a:buFontTx/>
              <a:buChar char="•"/>
            </a:pPr>
            <a:r>
              <a:rPr lang="en-US" altLang="en-US" sz="2200" dirty="0">
                <a:solidFill>
                  <a:srgbClr val="3E3E3E"/>
                </a:solidFill>
                <a:latin typeface="Arial" panose="020B0604020202020204" pitchFamily="34" charset="0"/>
              </a:rPr>
              <a:t>Monetary and Fiscal Policy	</a:t>
            </a:r>
          </a:p>
          <a:p>
            <a:pPr marL="228600" indent="-228600" fontAlgn="auto">
              <a:spcBef>
                <a:spcPts val="1200"/>
              </a:spcBef>
              <a:spcAft>
                <a:spcPts val="1200"/>
              </a:spcAft>
              <a:buClr>
                <a:srgbClr val="CC0000"/>
              </a:buClr>
              <a:buFontTx/>
              <a:buChar char="•"/>
            </a:pPr>
            <a:r>
              <a:rPr lang="en-US" altLang="en-US" sz="2200" dirty="0">
                <a:solidFill>
                  <a:srgbClr val="3E3E3E"/>
                </a:solidFill>
                <a:latin typeface="Arial" panose="020B0604020202020204" pitchFamily="34" charset="0"/>
              </a:rPr>
              <a:t>Equity Markets</a:t>
            </a:r>
          </a:p>
          <a:p>
            <a:pPr marL="228600" indent="-228600" fontAlgn="auto">
              <a:spcBef>
                <a:spcPts val="1200"/>
              </a:spcBef>
              <a:spcAft>
                <a:spcPts val="1200"/>
              </a:spcAft>
              <a:buClr>
                <a:srgbClr val="CC0000"/>
              </a:buClr>
              <a:buFontTx/>
              <a:buChar char="•"/>
            </a:pPr>
            <a:r>
              <a:rPr lang="en-US" altLang="en-US" sz="2200" dirty="0">
                <a:solidFill>
                  <a:srgbClr val="3E3E3E"/>
                </a:solidFill>
                <a:latin typeface="Arial" panose="020B0604020202020204" pitchFamily="34" charset="0"/>
              </a:rPr>
              <a:t>Commodity Markets</a:t>
            </a:r>
          </a:p>
          <a:p>
            <a:pPr marL="228600" indent="-228600" fontAlgn="auto">
              <a:spcBef>
                <a:spcPts val="1200"/>
              </a:spcBef>
              <a:spcAft>
                <a:spcPts val="1200"/>
              </a:spcAft>
              <a:buClr>
                <a:srgbClr val="CC0000"/>
              </a:buClr>
              <a:buFontTx/>
              <a:buChar char="•"/>
            </a:pPr>
            <a:r>
              <a:rPr lang="en-US" altLang="en-US" sz="2200" dirty="0">
                <a:solidFill>
                  <a:srgbClr val="3E3E3E"/>
                </a:solidFill>
                <a:latin typeface="Arial" panose="020B0604020202020204" pitchFamily="34" charset="0"/>
              </a:rPr>
              <a:t>Legislative Changes  </a:t>
            </a:r>
          </a:p>
          <a:p>
            <a:pPr marL="228600" indent="-228600" fontAlgn="auto">
              <a:spcBef>
                <a:spcPts val="1200"/>
              </a:spcBef>
              <a:spcAft>
                <a:spcPts val="1200"/>
              </a:spcAft>
              <a:buClr>
                <a:srgbClr val="CC0000"/>
              </a:buClr>
              <a:buFontTx/>
              <a:buChar char="•"/>
            </a:pPr>
            <a:r>
              <a:rPr lang="en-US" altLang="en-US" sz="2200" dirty="0">
                <a:solidFill>
                  <a:srgbClr val="3E3E3E"/>
                </a:solidFill>
                <a:latin typeface="Arial" panose="020B0604020202020204" pitchFamily="34" charset="0"/>
              </a:rPr>
              <a:t>Geopolitical Events </a:t>
            </a:r>
          </a:p>
        </p:txBody>
      </p:sp>
      <p:sp>
        <p:nvSpPr>
          <p:cNvPr id="9" name="Rectangle 17">
            <a:extLst>
              <a:ext uri="{FF2B5EF4-FFF2-40B4-BE49-F238E27FC236}">
                <a16:creationId xmlns:a16="http://schemas.microsoft.com/office/drawing/2014/main" id="{BE73DEC9-253D-4F0D-8605-B4EF024A607F}"/>
              </a:ext>
            </a:extLst>
          </p:cNvPr>
          <p:cNvSpPr>
            <a:spLocks noChangeArrowheads="1"/>
          </p:cNvSpPr>
          <p:nvPr/>
        </p:nvSpPr>
        <p:spPr bwMode="auto">
          <a:xfrm>
            <a:off x="1369685" y="1732486"/>
            <a:ext cx="6198714" cy="646097"/>
          </a:xfrm>
          <a:prstGeom prst="rect">
            <a:avLst/>
          </a:prstGeom>
          <a:noFill/>
          <a:ln>
            <a:noFill/>
          </a:ln>
        </p:spPr>
        <p:txBody>
          <a:bodyPr lIns="0" tIns="0" rIns="0" bIns="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200" b="1" i="0" u="none" strike="noStrike" kern="0" cap="none" spc="0" normalizeH="0" baseline="0" noProof="0" dirty="0">
                <a:ln>
                  <a:noFill/>
                </a:ln>
                <a:solidFill>
                  <a:srgbClr val="CC0000"/>
                </a:solidFill>
                <a:effectLst/>
                <a:uLnTx/>
                <a:uFillTx/>
              </a:rPr>
              <a:t>Business, Economic and Political Factors</a:t>
            </a:r>
          </a:p>
        </p:txBody>
      </p:sp>
      <p:sp>
        <p:nvSpPr>
          <p:cNvPr id="10" name="Text Placeholder 12">
            <a:extLst>
              <a:ext uri="{FF2B5EF4-FFF2-40B4-BE49-F238E27FC236}">
                <a16:creationId xmlns:a16="http://schemas.microsoft.com/office/drawing/2014/main" id="{C84A36FB-2A69-4F4E-A482-D461BCCB32FB}"/>
              </a:ext>
            </a:extLst>
          </p:cNvPr>
          <p:cNvSpPr txBox="1">
            <a:spLocks/>
          </p:cNvSpPr>
          <p:nvPr/>
        </p:nvSpPr>
        <p:spPr bwMode="auto">
          <a:xfrm>
            <a:off x="354493" y="1056740"/>
            <a:ext cx="823277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41464E"/>
                </a:solidFill>
              </a:rPr>
              <a:t>Fundamental Analysis</a:t>
            </a:r>
          </a:p>
        </p:txBody>
      </p:sp>
      <p:sp>
        <p:nvSpPr>
          <p:cNvPr id="6" name="TextBox 5">
            <a:extLst>
              <a:ext uri="{FF2B5EF4-FFF2-40B4-BE49-F238E27FC236}">
                <a16:creationId xmlns:a16="http://schemas.microsoft.com/office/drawing/2014/main" id="{8CD38D0C-EA35-4027-A27C-948D60E3B6EB}"/>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Tree>
    <p:extLst>
      <p:ext uri="{BB962C8B-B14F-4D97-AF65-F5344CB8AC3E}">
        <p14:creationId xmlns:p14="http://schemas.microsoft.com/office/powerpoint/2010/main" val="183321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3507850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0"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75BE7616-3B3B-4C34-9CC8-C024A36052FF}"/>
              </a:ext>
            </a:extLst>
          </p:cNvPr>
          <p:cNvSpPr txBox="1"/>
          <p:nvPr/>
        </p:nvSpPr>
        <p:spPr>
          <a:xfrm>
            <a:off x="362825" y="1682164"/>
            <a:ext cx="4056775" cy="3708708"/>
          </a:xfrm>
          <a:prstGeom prst="rect">
            <a:avLst/>
          </a:prstGeom>
          <a:noFill/>
        </p:spPr>
        <p:txBody>
          <a:bodyPr wrap="square" rtlCol="0">
            <a:spAutoFit/>
          </a:bodyPr>
          <a:lstStyle/>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The Eurozone economy is slowing, inflation is below target, and the possible, eventual impact of Brexit remains a risk.</a:t>
            </a:r>
          </a:p>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A hawkish ECB last fall has now turned dovish since spring, taking depo rates more deeply negative. </a:t>
            </a:r>
          </a:p>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There are mixed economic indicators:</a:t>
            </a:r>
          </a:p>
          <a:p>
            <a:pPr marL="240030" lvl="1" indent="-130302" defTabSz="914378" fontAlgn="auto">
              <a:spcBef>
                <a:spcPts val="0"/>
              </a:spcBef>
              <a:spcAft>
                <a:spcPts val="450"/>
              </a:spcAft>
              <a:buClr>
                <a:srgbClr val="000000"/>
              </a:buClr>
              <a:buFont typeface="Arial" panose="020B0604020202020204" pitchFamily="34" charset="0"/>
              <a:buChar char="–"/>
            </a:pPr>
            <a:r>
              <a:rPr lang="en-US" sz="1400" dirty="0">
                <a:solidFill>
                  <a:srgbClr val="3E3E3E"/>
                </a:solidFill>
                <a:latin typeface="Arial"/>
              </a:rPr>
              <a:t>EU jobless rate at 6.2 percent, a record low. </a:t>
            </a:r>
          </a:p>
          <a:p>
            <a:pPr marL="240030" lvl="1" indent="-130302" defTabSz="914378" fontAlgn="auto">
              <a:spcBef>
                <a:spcPts val="0"/>
              </a:spcBef>
              <a:spcAft>
                <a:spcPts val="450"/>
              </a:spcAft>
              <a:buClr>
                <a:srgbClr val="000000"/>
              </a:buClr>
              <a:buFont typeface="Arial" panose="020B0604020202020204" pitchFamily="34" charset="0"/>
              <a:buChar char="–"/>
            </a:pPr>
            <a:r>
              <a:rPr lang="en-US" sz="1400" dirty="0">
                <a:solidFill>
                  <a:srgbClr val="3E3E3E"/>
                </a:solidFill>
                <a:latin typeface="Arial"/>
              </a:rPr>
              <a:t>Germany’s ZEW Indicator of Economic Sentiment has fallen to -22.8, its lowest level in over a decade. </a:t>
            </a:r>
          </a:p>
          <a:p>
            <a:pPr marL="240030" lvl="1" indent="-130302" defTabSz="914378" fontAlgn="auto">
              <a:spcBef>
                <a:spcPts val="0"/>
              </a:spcBef>
              <a:spcAft>
                <a:spcPts val="450"/>
              </a:spcAft>
              <a:buClr>
                <a:srgbClr val="000000"/>
              </a:buClr>
              <a:buFont typeface="Arial" panose="020B0604020202020204" pitchFamily="34" charset="0"/>
              <a:buChar char="–"/>
            </a:pPr>
            <a:r>
              <a:rPr lang="en-US" sz="1400" dirty="0">
                <a:solidFill>
                  <a:srgbClr val="3E3E3E"/>
                </a:solidFill>
                <a:latin typeface="Arial"/>
              </a:rPr>
              <a:t>Italy and much of Southern Europe are in recession.</a:t>
            </a:r>
          </a:p>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The Euro is likely to remain weak until a definitive end to quantitative easing is seen.</a:t>
            </a: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Currency Summary – EUR (Euro)</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Fundamental Analysis</a:t>
            </a:r>
          </a:p>
        </p:txBody>
      </p:sp>
      <p:pic>
        <p:nvPicPr>
          <p:cNvPr id="11" name="Picture 10">
            <a:extLst>
              <a:ext uri="{FF2B5EF4-FFF2-40B4-BE49-F238E27FC236}">
                <a16:creationId xmlns:a16="http://schemas.microsoft.com/office/drawing/2014/main" id="{5A7E09C3-C0FA-48E8-A990-FCDCF6C47506}"/>
              </a:ext>
            </a:extLst>
          </p:cNvPr>
          <p:cNvPicPr>
            <a:picLocks/>
          </p:cNvPicPr>
          <p:nvPr/>
        </p:nvPicPr>
        <p:blipFill>
          <a:blip r:embed="rId7"/>
          <a:stretch>
            <a:fillRect/>
          </a:stretch>
        </p:blipFill>
        <p:spPr>
          <a:xfrm>
            <a:off x="4572000" y="1764792"/>
            <a:ext cx="4142232" cy="3355848"/>
          </a:xfrm>
          <a:prstGeom prst="rect">
            <a:avLst/>
          </a:prstGeom>
        </p:spPr>
      </p:pic>
    </p:spTree>
    <p:extLst>
      <p:ext uri="{BB962C8B-B14F-4D97-AF65-F5344CB8AC3E}">
        <p14:creationId xmlns:p14="http://schemas.microsoft.com/office/powerpoint/2010/main" val="95468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152641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38"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75BE7616-3B3B-4C34-9CC8-C024A36052FF}"/>
              </a:ext>
            </a:extLst>
          </p:cNvPr>
          <p:cNvSpPr txBox="1"/>
          <p:nvPr/>
        </p:nvSpPr>
        <p:spPr>
          <a:xfrm>
            <a:off x="362825" y="1682164"/>
            <a:ext cx="4056775" cy="4162678"/>
          </a:xfrm>
          <a:prstGeom prst="rect">
            <a:avLst/>
          </a:prstGeom>
          <a:noFill/>
        </p:spPr>
        <p:txBody>
          <a:bodyPr wrap="square" rtlCol="0">
            <a:spAutoFit/>
          </a:bodyPr>
          <a:lstStyle/>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The Pound remains near its initial post Brexit referendum lows, with a recent rally due to the potential transition deal negotiated between the EU and the UK Government, making a “hard” separation less likely. </a:t>
            </a:r>
          </a:p>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PM Johnson now needs to get approval of the plan by Parliament, but due to ongoing opposition is attempting to call for a general election on December 12. But for this he  needs approval of 2/3 in the House of Commons. The EU has granted an extension until January 31, 2020.</a:t>
            </a:r>
          </a:p>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Like in the EU and USA, employment remains strong, and tame inflation may allow for a Bank of England rate cut, should Sterling steady and calm investors.</a:t>
            </a:r>
          </a:p>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Hard-boiled Brexit or soft, what will the longer term impact be on the UK economy?</a:t>
            </a:r>
            <a:endParaRPr lang="en-US" sz="1050" dirty="0">
              <a:solidFill>
                <a:srgbClr val="3E3E3E"/>
              </a:solidFill>
            </a:endParaRP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Currency Summary – GBP (British Pound)</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Fundamental Analysis</a:t>
            </a:r>
          </a:p>
        </p:txBody>
      </p:sp>
      <p:pic>
        <p:nvPicPr>
          <p:cNvPr id="11" name="Picture 10">
            <a:extLst>
              <a:ext uri="{FF2B5EF4-FFF2-40B4-BE49-F238E27FC236}">
                <a16:creationId xmlns:a16="http://schemas.microsoft.com/office/drawing/2014/main" id="{16CFB079-2429-4B08-876D-F2AFA98C83EF}"/>
              </a:ext>
            </a:extLst>
          </p:cNvPr>
          <p:cNvPicPr>
            <a:picLocks/>
          </p:cNvPicPr>
          <p:nvPr/>
        </p:nvPicPr>
        <p:blipFill>
          <a:blip r:embed="rId7"/>
          <a:stretch>
            <a:fillRect/>
          </a:stretch>
        </p:blipFill>
        <p:spPr>
          <a:xfrm>
            <a:off x="4572000" y="1764792"/>
            <a:ext cx="4142232" cy="3355848"/>
          </a:xfrm>
          <a:prstGeom prst="rect">
            <a:avLst/>
          </a:prstGeom>
        </p:spPr>
      </p:pic>
    </p:spTree>
    <p:extLst>
      <p:ext uri="{BB962C8B-B14F-4D97-AF65-F5344CB8AC3E}">
        <p14:creationId xmlns:p14="http://schemas.microsoft.com/office/powerpoint/2010/main" val="103732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3018536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62"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75BE7616-3B3B-4C34-9CC8-C024A36052FF}"/>
              </a:ext>
            </a:extLst>
          </p:cNvPr>
          <p:cNvSpPr txBox="1"/>
          <p:nvPr/>
        </p:nvSpPr>
        <p:spPr>
          <a:xfrm>
            <a:off x="362825" y="1682164"/>
            <a:ext cx="4056775" cy="3580467"/>
          </a:xfrm>
          <a:prstGeom prst="rect">
            <a:avLst/>
          </a:prstGeom>
          <a:noFill/>
        </p:spPr>
        <p:txBody>
          <a:bodyPr wrap="square" rtlCol="0">
            <a:spAutoFit/>
          </a:bodyPr>
          <a:lstStyle/>
          <a:p>
            <a:pPr marL="130302" indent="-130302" defTabSz="685800"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The USMCA trade deal has led to a stronger, steadier Canadian Dollar in 2019. </a:t>
            </a:r>
          </a:p>
          <a:p>
            <a:pPr marL="130302" indent="-130302" defTabSz="685800"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Recent optimism on a resolution to the USA - China trade war is also supportive.</a:t>
            </a:r>
          </a:p>
          <a:p>
            <a:pPr marL="130302" indent="-130302" defTabSz="685800"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The rebound in oil prices from the low $40s to the mid $50s per barrel, and structural changes in the oil industry, have reduced energy price induced volatility in the currency.</a:t>
            </a:r>
          </a:p>
          <a:p>
            <a:pPr marL="130302" indent="-130302" defTabSz="685800"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The Bank of Canada has kept monetary policy and interest rates steady in the face of economic uncertainty, although another U.S. Federal Reserve cut might force its hand to match. </a:t>
            </a:r>
          </a:p>
          <a:p>
            <a:pPr marL="130302" indent="-130302" defTabSz="685800"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Would an economic downturn be even more impactful to Canada than to the USA?</a:t>
            </a: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Currency Summary – CAD (Canadian Dollar)</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Fundamental Analysis</a:t>
            </a:r>
          </a:p>
        </p:txBody>
      </p:sp>
      <p:pic>
        <p:nvPicPr>
          <p:cNvPr id="11" name="Picture 10">
            <a:extLst>
              <a:ext uri="{FF2B5EF4-FFF2-40B4-BE49-F238E27FC236}">
                <a16:creationId xmlns:a16="http://schemas.microsoft.com/office/drawing/2014/main" id="{F44E712E-6A31-46C4-9430-EEFD04123752}"/>
              </a:ext>
            </a:extLst>
          </p:cNvPr>
          <p:cNvPicPr>
            <a:picLocks/>
          </p:cNvPicPr>
          <p:nvPr/>
        </p:nvPicPr>
        <p:blipFill>
          <a:blip r:embed="rId7"/>
          <a:stretch>
            <a:fillRect/>
          </a:stretch>
        </p:blipFill>
        <p:spPr>
          <a:xfrm>
            <a:off x="4572000" y="1764792"/>
            <a:ext cx="4142232" cy="3355848"/>
          </a:xfrm>
          <a:prstGeom prst="rect">
            <a:avLst/>
          </a:prstGeom>
        </p:spPr>
      </p:pic>
    </p:spTree>
    <p:extLst>
      <p:ext uri="{BB962C8B-B14F-4D97-AF65-F5344CB8AC3E}">
        <p14:creationId xmlns:p14="http://schemas.microsoft.com/office/powerpoint/2010/main" val="72346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3801760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6"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75BE7616-3B3B-4C34-9CC8-C024A36052FF}"/>
              </a:ext>
            </a:extLst>
          </p:cNvPr>
          <p:cNvSpPr txBox="1"/>
          <p:nvPr/>
        </p:nvSpPr>
        <p:spPr>
          <a:xfrm>
            <a:off x="362825" y="1682164"/>
            <a:ext cx="4056775" cy="3731791"/>
          </a:xfrm>
          <a:prstGeom prst="rect">
            <a:avLst/>
          </a:prstGeom>
          <a:noFill/>
        </p:spPr>
        <p:txBody>
          <a:bodyPr wrap="square" rtlCol="0">
            <a:spAutoFit/>
          </a:bodyPr>
          <a:lstStyle/>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Japanese economic growth remains stagnant, with no change to monetary policy likely in the near future. Official interest rates remain negative. </a:t>
            </a:r>
          </a:p>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Despite a less than stellar economic outlook, the Yen remains a “safe haven” money, generally benefitting in times of market volatility or economic concerns. </a:t>
            </a:r>
          </a:p>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The JPY has held firm in the face of the USA - China trade disagreement, in spite of the fact that Japan’s economy relies heavily on trade with both countries. </a:t>
            </a:r>
          </a:p>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Could recession concerns and a major selloff in stocks lead to a much stronger Yen, or would the negative economic impact on Japan ultimately have the opposite effect?</a:t>
            </a: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Currency Summary – JPY (Japanese Yen)</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Fundamental Analysis</a:t>
            </a:r>
          </a:p>
        </p:txBody>
      </p:sp>
      <p:pic>
        <p:nvPicPr>
          <p:cNvPr id="11" name="Picture 10">
            <a:extLst>
              <a:ext uri="{FF2B5EF4-FFF2-40B4-BE49-F238E27FC236}">
                <a16:creationId xmlns:a16="http://schemas.microsoft.com/office/drawing/2014/main" id="{FAE0AF1F-2CE5-4190-BF89-AED01CAF83F2}"/>
              </a:ext>
            </a:extLst>
          </p:cNvPr>
          <p:cNvPicPr>
            <a:picLocks/>
          </p:cNvPicPr>
          <p:nvPr/>
        </p:nvPicPr>
        <p:blipFill>
          <a:blip r:embed="rId7"/>
          <a:stretch>
            <a:fillRect/>
          </a:stretch>
        </p:blipFill>
        <p:spPr>
          <a:xfrm>
            <a:off x="4572000" y="1764792"/>
            <a:ext cx="4142232" cy="3355848"/>
          </a:xfrm>
          <a:prstGeom prst="rect">
            <a:avLst/>
          </a:prstGeom>
        </p:spPr>
      </p:pic>
    </p:spTree>
    <p:extLst>
      <p:ext uri="{BB962C8B-B14F-4D97-AF65-F5344CB8AC3E}">
        <p14:creationId xmlns:p14="http://schemas.microsoft.com/office/powerpoint/2010/main" val="406129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FBCA3-756E-4D2B-8EE1-D10E06F8DFD3}"/>
              </a:ext>
            </a:extLst>
          </p:cNvPr>
          <p:cNvGraphicFramePr>
            <a:graphicFrameLocks noChangeAspect="1"/>
          </p:cNvGraphicFramePr>
          <p:nvPr>
            <p:custDataLst>
              <p:tags r:id="rId2"/>
            </p:custDataLst>
            <p:extLst>
              <p:ext uri="{D42A27DB-BD31-4B8C-83A1-F6EECF244321}">
                <p14:modId xmlns:p14="http://schemas.microsoft.com/office/powerpoint/2010/main" val="136698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10"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709FBCA3-756E-4D2B-8EE1-D10E06F8D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945A48-320A-4E6D-95B1-35E0580595C6}"/>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75BE7616-3B3B-4C34-9CC8-C024A36052FF}"/>
              </a:ext>
            </a:extLst>
          </p:cNvPr>
          <p:cNvSpPr txBox="1"/>
          <p:nvPr/>
        </p:nvSpPr>
        <p:spPr>
          <a:xfrm>
            <a:off x="362825" y="1682164"/>
            <a:ext cx="4056775" cy="3300904"/>
          </a:xfrm>
          <a:prstGeom prst="rect">
            <a:avLst/>
          </a:prstGeom>
          <a:noFill/>
        </p:spPr>
        <p:txBody>
          <a:bodyPr wrap="square" rtlCol="0">
            <a:spAutoFit/>
          </a:bodyPr>
          <a:lstStyle/>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While the MXN has rebounded from its 2016 lows, and fears of the impact of the proposed border wall and more drastic immigration restrictions have begun to ease, the Peso remains at weak levels historically.</a:t>
            </a:r>
          </a:p>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In spite of Mexico’s close economic ties to the USA, the MXN remains vulnerable to any news adversely impacting emerging markets. </a:t>
            </a:r>
          </a:p>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As with Canada, higher oil prices have been somewhat supportive, as is the framework of the new USMCA trade deal. </a:t>
            </a:r>
          </a:p>
          <a:p>
            <a:pPr marL="130302" indent="-130302" defTabSz="914378" fontAlgn="auto">
              <a:spcBef>
                <a:spcPts val="0"/>
              </a:spcBef>
              <a:spcAft>
                <a:spcPts val="450"/>
              </a:spcAft>
              <a:buClr>
                <a:srgbClr val="CC0000"/>
              </a:buClr>
              <a:buFont typeface="Arial" panose="020B0604020202020204" pitchFamily="34" charset="0"/>
              <a:buChar char="•"/>
            </a:pPr>
            <a:r>
              <a:rPr lang="en-US" sz="1400" dirty="0">
                <a:solidFill>
                  <a:srgbClr val="3E3E3E"/>
                </a:solidFill>
                <a:latin typeface="Arial"/>
              </a:rPr>
              <a:t>Any economic downturn in the USA is likely to have an exaggerated impact on Mexican output and GDP.</a:t>
            </a:r>
          </a:p>
        </p:txBody>
      </p:sp>
      <p:sp>
        <p:nvSpPr>
          <p:cNvPr id="8" name="Text Placeholder 12">
            <a:extLst>
              <a:ext uri="{FF2B5EF4-FFF2-40B4-BE49-F238E27FC236}">
                <a16:creationId xmlns:a16="http://schemas.microsoft.com/office/drawing/2014/main" id="{3874FEF2-DF4B-412A-854E-7DAB3F74FF12}"/>
              </a:ext>
            </a:extLst>
          </p:cNvPr>
          <p:cNvSpPr txBox="1">
            <a:spLocks/>
          </p:cNvSpPr>
          <p:nvPr/>
        </p:nvSpPr>
        <p:spPr bwMode="auto">
          <a:xfrm>
            <a:off x="354493" y="1056740"/>
            <a:ext cx="8346595" cy="35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defTabSz="457200" rtl="0" eaLnBrk="0" fontAlgn="base" hangingPunct="0">
              <a:spcBef>
                <a:spcPts val="600"/>
              </a:spcBef>
              <a:spcAft>
                <a:spcPct val="0"/>
              </a:spcAft>
              <a:buFont typeface="Arial" pitchFamily="34" charset="0"/>
              <a:buNone/>
              <a:defRPr sz="1400" b="1" kern="1200">
                <a:solidFill>
                  <a:srgbClr val="3E3E3E"/>
                </a:solidFill>
                <a:latin typeface="Arial"/>
                <a:ea typeface="+mn-ea"/>
                <a:cs typeface="Arial"/>
              </a:defRPr>
            </a:lvl1pPr>
            <a:lvl2pPr marL="466344" indent="-192024"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2pPr>
            <a:lvl3pPr marL="685800" indent="-137160" algn="l" defTabSz="457200" rtl="0" eaLnBrk="0" fontAlgn="base" hangingPunct="0">
              <a:spcBef>
                <a:spcPts val="600"/>
              </a:spcBef>
              <a:spcAft>
                <a:spcPct val="0"/>
              </a:spcAft>
              <a:buFont typeface="Arial" pitchFamily="34" charset="0"/>
              <a:buChar char="•"/>
              <a:defRPr sz="1200" kern="1200">
                <a:solidFill>
                  <a:srgbClr val="3E3E3E"/>
                </a:solidFill>
                <a:latin typeface="Arial"/>
                <a:ea typeface="+mn-ea"/>
                <a:cs typeface="Arial"/>
              </a:defRPr>
            </a:lvl3pPr>
            <a:lvl4pPr marL="96012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4pPr>
            <a:lvl5pPr marL="1234440" indent="-137160" algn="l" defTabSz="457200" rtl="0" eaLnBrk="0" fontAlgn="base" hangingPunct="0">
              <a:spcBef>
                <a:spcPts val="600"/>
              </a:spcBef>
              <a:spcAft>
                <a:spcPct val="0"/>
              </a:spcAft>
              <a:buFont typeface="Arial"/>
              <a:buChar char="•"/>
              <a:defRPr sz="1200" kern="1200">
                <a:solidFill>
                  <a:srgbClr val="3E3E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Currency Summary – MXN (Mexican Peso)</a:t>
            </a:r>
          </a:p>
        </p:txBody>
      </p:sp>
      <p:sp>
        <p:nvSpPr>
          <p:cNvPr id="9" name="TextBox 8">
            <a:extLst>
              <a:ext uri="{FF2B5EF4-FFF2-40B4-BE49-F238E27FC236}">
                <a16:creationId xmlns:a16="http://schemas.microsoft.com/office/drawing/2014/main" id="{3CFFF2A9-816C-493F-BF78-D6C60B48893A}"/>
              </a:ext>
            </a:extLst>
          </p:cNvPr>
          <p:cNvSpPr txBox="1"/>
          <p:nvPr/>
        </p:nvSpPr>
        <p:spPr>
          <a:xfrm>
            <a:off x="7060046" y="6627168"/>
            <a:ext cx="2083954" cy="2308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3FB5D5-5459-F646-86F6-15E6AD81F63C}" type="slidenum">
              <a:rPr kumimoji="0" lang="en-US" sz="900" b="0" i="0" u="none" strike="noStrike" kern="1200" cap="none" spc="0" normalizeH="0" baseline="0" noProof="0" smtClean="0">
                <a:ln>
                  <a:noFill/>
                </a:ln>
                <a:solidFill>
                  <a:srgbClr val="787878"/>
                </a:solidFill>
                <a:effectLst/>
                <a:uLnTx/>
                <a:uFillTx/>
                <a:latin typeface="Arial"/>
                <a:ea typeface="+mn-ea"/>
                <a:cs typeface="Arial"/>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900" b="0" i="0" u="none" strike="noStrike" kern="1200" cap="none" spc="0" normalizeH="0" baseline="0" noProof="0" dirty="0">
              <a:ln>
                <a:noFill/>
              </a:ln>
              <a:solidFill>
                <a:srgbClr val="787878"/>
              </a:solidFill>
              <a:effectLst/>
              <a:uLnTx/>
              <a:uFillTx/>
              <a:latin typeface="Arial"/>
              <a:ea typeface="+mn-ea"/>
              <a:cs typeface="Arial"/>
            </a:endParaRPr>
          </a:p>
        </p:txBody>
      </p:sp>
      <p:sp>
        <p:nvSpPr>
          <p:cNvPr id="10" name="Title 8">
            <a:extLst>
              <a:ext uri="{FF2B5EF4-FFF2-40B4-BE49-F238E27FC236}">
                <a16:creationId xmlns:a16="http://schemas.microsoft.com/office/drawing/2014/main" id="{D64629CB-65A0-4DFD-BCAD-6D9E8DCCC657}"/>
              </a:ext>
            </a:extLst>
          </p:cNvPr>
          <p:cNvSpPr>
            <a:spLocks noGrp="1"/>
          </p:cNvSpPr>
          <p:nvPr>
            <p:ph type="title"/>
          </p:nvPr>
        </p:nvSpPr>
        <p:spPr>
          <a:xfrm>
            <a:off x="1801283" y="275166"/>
            <a:ext cx="6895042" cy="351897"/>
          </a:xfrm>
        </p:spPr>
        <p:txBody>
          <a:bodyPr/>
          <a:lstStyle>
            <a:lvl1pPr>
              <a:defRPr>
                <a:solidFill>
                  <a:srgbClr val="CC0000"/>
                </a:solidFill>
              </a:defRPr>
            </a:lvl1pPr>
          </a:lstStyle>
          <a:p>
            <a:r>
              <a:rPr lang="en-US" sz="2400" dirty="0"/>
              <a:t>Fundamental Analysis</a:t>
            </a:r>
          </a:p>
        </p:txBody>
      </p:sp>
      <p:pic>
        <p:nvPicPr>
          <p:cNvPr id="11" name="Picture 10">
            <a:extLst>
              <a:ext uri="{FF2B5EF4-FFF2-40B4-BE49-F238E27FC236}">
                <a16:creationId xmlns:a16="http://schemas.microsoft.com/office/drawing/2014/main" id="{24762FA9-C862-4CA0-8D3F-8A0C9A6A405E}"/>
              </a:ext>
            </a:extLst>
          </p:cNvPr>
          <p:cNvPicPr>
            <a:picLocks/>
          </p:cNvPicPr>
          <p:nvPr/>
        </p:nvPicPr>
        <p:blipFill>
          <a:blip r:embed="rId7"/>
          <a:stretch>
            <a:fillRect/>
          </a:stretch>
        </p:blipFill>
        <p:spPr>
          <a:xfrm>
            <a:off x="4575885" y="1764792"/>
            <a:ext cx="4142232" cy="3355848"/>
          </a:xfrm>
          <a:prstGeom prst="rect">
            <a:avLst/>
          </a:prstGeom>
        </p:spPr>
      </p:pic>
    </p:spTree>
    <p:extLst>
      <p:ext uri="{BB962C8B-B14F-4D97-AF65-F5344CB8AC3E}">
        <p14:creationId xmlns:p14="http://schemas.microsoft.com/office/powerpoint/2010/main" val="3247826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5IdDXYy5M6hdfcwRn4PfN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wmBNHvJxMjpe52jP0F1Q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2CJTPH5zG2FymIGFmaPNi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4EUnpRUdG4IEpgaX_9bu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T94Vqc2rCafa9927vSto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4.xml><?xml version="1.0" encoding="utf-8"?>
<p:tagLst xmlns:a="http://schemas.openxmlformats.org/drawingml/2006/main" xmlns:r="http://schemas.openxmlformats.org/officeDocument/2006/relationships" xmlns:p="http://schemas.openxmlformats.org/presentationml/2006/main">
  <p:tag name="DVSHAPEID" val="veRuiXBIVu5b0LPPvWLVci"/>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3R5fn3am6cI7jmEvH4mRZ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E87kGjD5rXsPIiQQXkxy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ey_3-15">
    <a:dk1>
      <a:srgbClr val="CC0000"/>
    </a:dk1>
    <a:lt1>
      <a:srgbClr val="000000"/>
    </a:lt1>
    <a:dk2>
      <a:srgbClr val="FFFFFF"/>
    </a:dk2>
    <a:lt2>
      <a:srgbClr val="9E1C23"/>
    </a:lt2>
    <a:accent1>
      <a:srgbClr val="58585A"/>
    </a:accent1>
    <a:accent2>
      <a:srgbClr val="F3F6F6"/>
    </a:accent2>
    <a:accent3>
      <a:srgbClr val="E8EDED"/>
    </a:accent3>
    <a:accent4>
      <a:srgbClr val="E6E6E6"/>
    </a:accent4>
    <a:accent5>
      <a:srgbClr val="C3C4C6"/>
    </a:accent5>
    <a:accent6>
      <a:srgbClr val="E9EAE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ey_3-15">
    <a:dk1>
      <a:srgbClr val="CC0000"/>
    </a:dk1>
    <a:lt1>
      <a:srgbClr val="000000"/>
    </a:lt1>
    <a:dk2>
      <a:srgbClr val="FFFFFF"/>
    </a:dk2>
    <a:lt2>
      <a:srgbClr val="9E1C23"/>
    </a:lt2>
    <a:accent1>
      <a:srgbClr val="58585A"/>
    </a:accent1>
    <a:accent2>
      <a:srgbClr val="F3F6F6"/>
    </a:accent2>
    <a:accent3>
      <a:srgbClr val="E8EDED"/>
    </a:accent3>
    <a:accent4>
      <a:srgbClr val="E6E6E6"/>
    </a:accent4>
    <a:accent5>
      <a:srgbClr val="C3C4C6"/>
    </a:accent5>
    <a:accent6>
      <a:srgbClr val="E9EAE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Horizon.thmx</Template>
  <TotalTime>58276</TotalTime>
  <Words>2799</Words>
  <Application>Microsoft Office PowerPoint</Application>
  <PresentationFormat>Letter Paper (8.5x11 in)</PresentationFormat>
  <Paragraphs>293</Paragraphs>
  <Slides>32</Slides>
  <Notes>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0" baseType="lpstr">
      <vt:lpstr>.AppleSystemUIFont</vt:lpstr>
      <vt:lpstr>Arial</vt:lpstr>
      <vt:lpstr>Arial Narrow</vt:lpstr>
      <vt:lpstr>Calibri</vt:lpstr>
      <vt:lpstr>Wingdings</vt:lpstr>
      <vt:lpstr>Office Theme</vt:lpstr>
      <vt:lpstr>Title Page</vt:lpstr>
      <vt:lpstr>think-cell Slide</vt:lpstr>
      <vt:lpstr>PowerPoint Presentation</vt:lpstr>
      <vt:lpstr>PowerPoint Presentation</vt:lpstr>
      <vt:lpstr>PowerPoint Presentation</vt:lpstr>
      <vt:lpstr>PowerPoint Presentation</vt:lpstr>
      <vt:lpstr>Fundamental Analysis</vt:lpstr>
      <vt:lpstr>Fundamental Analysis</vt:lpstr>
      <vt:lpstr>Fundamental Analysis</vt:lpstr>
      <vt:lpstr>Fundamental Analysis</vt:lpstr>
      <vt:lpstr>Fundamental Analysis</vt:lpstr>
      <vt:lpstr>Fundamental Analysis</vt:lpstr>
      <vt:lpstr>PowerPoint Presentation</vt:lpstr>
      <vt:lpstr>Technical Analysis</vt:lpstr>
      <vt:lpstr>PowerPoint Presentation</vt:lpstr>
      <vt:lpstr>Algorithmic Trading</vt:lpstr>
      <vt:lpstr>Algorithmic Trading</vt:lpstr>
      <vt:lpstr>PowerPoint Presentation</vt:lpstr>
      <vt:lpstr>Fintech</vt:lpstr>
      <vt:lpstr>Fintech</vt:lpstr>
      <vt:lpstr>PowerPoint Presentation</vt:lpstr>
      <vt:lpstr>Product Overview</vt:lpstr>
      <vt:lpstr>Product Overview</vt:lpstr>
      <vt:lpstr>Product Overview</vt:lpstr>
      <vt:lpstr>Product Overview</vt:lpstr>
      <vt:lpstr>Product Overview</vt:lpstr>
      <vt:lpstr>Product Overview</vt:lpstr>
      <vt:lpstr>Product Overview</vt:lpstr>
      <vt:lpstr>Product Overview</vt:lpstr>
      <vt:lpstr>Product Overview</vt:lpstr>
      <vt:lpstr>PowerPoint Presentation</vt:lpstr>
      <vt:lpstr>PowerPoint Presentation</vt:lpstr>
      <vt:lpstr>PowerPoint Presentation</vt:lpstr>
      <vt:lpstr>PowerPoint Presentation</vt:lpstr>
    </vt:vector>
  </TitlesOfParts>
  <Company>Adcom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Maxfield</dc:creator>
  <cp:lastModifiedBy>Link, Jeffrey M</cp:lastModifiedBy>
  <cp:revision>1284</cp:revision>
  <cp:lastPrinted>2019-05-08T12:34:07Z</cp:lastPrinted>
  <dcterms:created xsi:type="dcterms:W3CDTF">2013-03-06T13:54:38Z</dcterms:created>
  <dcterms:modified xsi:type="dcterms:W3CDTF">2020-02-13T15:34:40Z</dcterms:modified>
</cp:coreProperties>
</file>