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4" r:id="rId3"/>
    <p:sldId id="272" r:id="rId4"/>
    <p:sldId id="267" r:id="rId5"/>
    <p:sldId id="268" r:id="rId6"/>
    <p:sldId id="269" r:id="rId7"/>
    <p:sldId id="270" r:id="rId8"/>
    <p:sldId id="273" r:id="rId9"/>
    <p:sldId id="274" r:id="rId10"/>
    <p:sldId id="275" r:id="rId11"/>
    <p:sldId id="263" r:id="rId12"/>
    <p:sldId id="259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7D2A"/>
    <a:srgbClr val="EEE2C0"/>
    <a:srgbClr val="D4B55E"/>
    <a:srgbClr val="CCA740"/>
    <a:srgbClr val="BE89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02" autoAdjust="0"/>
  </p:normalViewPr>
  <p:slideViewPr>
    <p:cSldViewPr>
      <p:cViewPr varScale="1">
        <p:scale>
          <a:sx n="104" d="100"/>
          <a:sy n="104" d="100"/>
        </p:scale>
        <p:origin x="-182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Giving</c:v>
                </c:pt>
              </c:strCache>
            </c:strRef>
          </c:tx>
          <c:dPt>
            <c:idx val="1"/>
            <c:bubble3D val="0"/>
            <c:spPr>
              <a:solidFill>
                <a:srgbClr val="EEE2C0"/>
              </a:solidFill>
            </c:spPr>
          </c:dPt>
          <c:dPt>
            <c:idx val="2"/>
            <c:bubble3D val="0"/>
            <c:spPr>
              <a:solidFill>
                <a:srgbClr val="D4B55E"/>
              </a:solidFill>
            </c:spPr>
          </c:dPt>
          <c:dPt>
            <c:idx val="3"/>
            <c:bubble3D val="0"/>
            <c:spPr>
              <a:solidFill>
                <a:srgbClr val="CCA740"/>
              </a:solidFill>
            </c:spPr>
          </c:dPt>
          <c:dPt>
            <c:idx val="4"/>
            <c:bubble3D val="0"/>
            <c:spPr>
              <a:solidFill>
                <a:srgbClr val="9A7D2A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mtClean="0"/>
                      <a:t>Bequests </a:t>
                    </a:r>
                    <a:r>
                      <a:rPr lang="en-US"/>
                      <a:t>0.05%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100"/>
                    </a:pPr>
                    <a:r>
                      <a:rPr lang="en-US" dirty="0" smtClean="0"/>
                      <a:t>Corporations 7.28%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100" dirty="0" smtClean="0"/>
                      <a:t>Foundations 18.06%</a:t>
                    </a:r>
                    <a:endParaRPr lang="en-US" sz="1100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dirty="0" smtClean="0"/>
                      <a:t>Individuals</a:t>
                    </a:r>
                  </a:p>
                  <a:p>
                    <a:pPr>
                      <a:defRPr sz="1200"/>
                    </a:pPr>
                    <a:r>
                      <a:rPr lang="en-US" sz="1200" dirty="0" smtClean="0"/>
                      <a:t> 61.81%</a:t>
                    </a:r>
                    <a:endParaRPr lang="en-US" sz="1200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5134792472974779E-2"/>
                  <c:y val="4.2394014962593519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Other 12.21%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Bequests</c:v>
                </c:pt>
                <c:pt idx="1">
                  <c:v>Corporations</c:v>
                </c:pt>
                <c:pt idx="2">
                  <c:v>Foundations</c:v>
                </c:pt>
                <c:pt idx="3">
                  <c:v>Individuals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5.0000000000000001E-4</c:v>
                </c:pt>
                <c:pt idx="1">
                  <c:v>7.2800000000000004E-2</c:v>
                </c:pt>
                <c:pt idx="2">
                  <c:v>0.18060000000000001</c:v>
                </c:pt>
                <c:pt idx="3">
                  <c:v>0.61809999999999998</c:v>
                </c:pt>
                <c:pt idx="4">
                  <c:v>0.1221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1DDC7-005E-4A89-A25A-A8675AEE6C49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47D26-D024-45AA-85EF-F897D8FF1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65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9793" lvl="1" defTabSz="8995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AF2AC-B8CE-4FDD-A1C8-15E5205E12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53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9793" lvl="1" defTabSz="899587">
              <a:defRPr/>
            </a:pPr>
            <a:r>
              <a:rPr lang="en-US" dirty="0"/>
              <a:t>Members include both board members and non-board members.  Include board treasurer (who serves as committee chair), a representative from Pharmacy Board, Board chair, public accounting w/experience w/non-profits, accountants in industry, investment </a:t>
            </a:r>
            <a:r>
              <a:rPr lang="en-US" dirty="0" smtClean="0"/>
              <a:t>experts.  Is responsible</a:t>
            </a:r>
            <a:r>
              <a:rPr lang="en-US" baseline="0" dirty="0" smtClean="0"/>
              <a:t> for overall financial condition, financial planning, operational and capital budgeting, debt structure, investments (including maintenance of investment policy), annual audits and tax filings, and any other financial matters.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AF2AC-B8CE-4FDD-A1C8-15E5205E12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Cash on hand held in checking accounts, savings account in several</a:t>
            </a:r>
            <a:r>
              <a:rPr lang="en-US" baseline="0" dirty="0" smtClean="0"/>
              <a:t> </a:t>
            </a:r>
            <a:r>
              <a:rPr lang="en-US" baseline="0" dirty="0" smtClean="0"/>
              <a:t>banks, </a:t>
            </a:r>
            <a:r>
              <a:rPr lang="en-US" baseline="0" dirty="0" smtClean="0"/>
              <a:t>money market accounts, and brokerage accounts.  We have also purchased </a:t>
            </a:r>
            <a:r>
              <a:rPr lang="en-US" baseline="0" dirty="0" err="1" smtClean="0"/>
              <a:t>t-bills</a:t>
            </a:r>
            <a:r>
              <a:rPr lang="en-US" baseline="0" dirty="0" smtClean="0"/>
              <a:t> and CDs for short-term investing. We also maintain investments (both general use and endowments) managed by third parties according to our investment policy.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AF2AC-B8CE-4FDD-A1C8-15E5205E12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AF2AC-B8CE-4FDD-A1C8-15E5205E12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AF2AC-B8CE-4FDD-A1C8-15E5205E12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AF2AC-B8CE-4FDD-A1C8-15E5205E12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AF2AC-B8CE-4FDD-A1C8-15E5205E12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AF2AC-B8CE-4FDD-A1C8-15E5205E12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5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Tell story of </a:t>
            </a:r>
            <a:r>
              <a:rPr lang="en-US" dirty="0" err="1" smtClean="0"/>
              <a:t>Nacrehsa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Ny’el</a:t>
            </a:r>
            <a:r>
              <a:rPr lang="en-US" baseline="0" dirty="0" smtClean="0"/>
              <a:t> (5, old soul, loves hard candies, hard of hearing) and </a:t>
            </a:r>
            <a:r>
              <a:rPr lang="en-US" baseline="0" dirty="0" err="1" smtClean="0"/>
              <a:t>Mikha</a:t>
            </a:r>
            <a:r>
              <a:rPr lang="en-US" baseline="0" dirty="0" smtClean="0"/>
              <a:t> (11, cheerleader, takes care of </a:t>
            </a:r>
            <a:r>
              <a:rPr lang="en-US" baseline="0" dirty="0" err="1" smtClean="0"/>
              <a:t>Ny’el</a:t>
            </a:r>
            <a:r>
              <a:rPr lang="en-US" baseline="0" dirty="0" smtClean="0"/>
              <a:t>) – high risk pregnancy, due in January, had to stop working.  Needed help for Christmas.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47D26-D024-45AA-85EF-F897D8FF1B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58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29E2-8431-409B-A9FB-93D8FA3D8A0D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F0B0-049B-49FD-96F3-821C08A24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24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29E2-8431-409B-A9FB-93D8FA3D8A0D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F0B0-049B-49FD-96F3-821C08A24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9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29E2-8431-409B-A9FB-93D8FA3D8A0D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F0B0-049B-49FD-96F3-821C08A24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2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29E2-8431-409B-A9FB-93D8FA3D8A0D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F0B0-049B-49FD-96F3-821C08A24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0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29E2-8431-409B-A9FB-93D8FA3D8A0D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F0B0-049B-49FD-96F3-821C08A24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9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29E2-8431-409B-A9FB-93D8FA3D8A0D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F0B0-049B-49FD-96F3-821C08A24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29E2-8431-409B-A9FB-93D8FA3D8A0D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F0B0-049B-49FD-96F3-821C08A24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1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29E2-8431-409B-A9FB-93D8FA3D8A0D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F0B0-049B-49FD-96F3-821C08A24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26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29E2-8431-409B-A9FB-93D8FA3D8A0D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F0B0-049B-49FD-96F3-821C08A24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52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29E2-8431-409B-A9FB-93D8FA3D8A0D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F0B0-049B-49FD-96F3-821C08A24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88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29E2-8431-409B-A9FB-93D8FA3D8A0D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6F0B0-049B-49FD-96F3-821C08A24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76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529E2-8431-409B-A9FB-93D8FA3D8A0D}" type="datetimeFigureOut">
              <a:rPr lang="en-US" smtClean="0"/>
              <a:t>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6F0B0-049B-49FD-96F3-821C08A24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0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youtube.com/watch?v=rnBdkD1Wle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Community Relations\150th anniversary\150th_log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056" y="2895600"/>
            <a:ext cx="3925887" cy="344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609600"/>
            <a:ext cx="8839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Welcome!</a:t>
            </a:r>
          </a:p>
          <a:p>
            <a:pPr algn="ctr"/>
            <a:r>
              <a:rPr lang="en-US" sz="4000" dirty="0" smtClean="0"/>
              <a:t>Southwest Ohio Association for Financial Professionals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1309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799" y="685799"/>
            <a:ext cx="8534399" cy="556260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43600"/>
            <a:ext cx="914399" cy="80513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4" t="11239" r="5258" b="7009"/>
          <a:stretch/>
        </p:blipFill>
        <p:spPr bwMode="auto">
          <a:xfrm>
            <a:off x="2580510" y="874280"/>
            <a:ext cx="3982980" cy="547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200" y="380999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FY 18 Total Expenses: $31,401,684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0457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0"/>
          <a:stretch/>
        </p:blipFill>
        <p:spPr>
          <a:xfrm>
            <a:off x="-381000" y="-457200"/>
            <a:ext cx="9753600" cy="8154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800" y="5477691"/>
            <a:ext cx="487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33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5021" cy="837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7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104553"/>
            <a:ext cx="11887200" cy="792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89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0" b="1834"/>
          <a:stretch/>
        </p:blipFill>
        <p:spPr bwMode="auto">
          <a:xfrm>
            <a:off x="1600200" y="22412"/>
            <a:ext cx="5973082" cy="671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29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799" y="685800"/>
            <a:ext cx="8534399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u="sng" dirty="0" smtClean="0"/>
              <a:t>Structure</a:t>
            </a:r>
          </a:p>
          <a:p>
            <a:pPr marL="0" indent="0">
              <a:buNone/>
            </a:pPr>
            <a:endParaRPr lang="en-US" sz="3000" u="sng" dirty="0" smtClean="0"/>
          </a:p>
          <a:p>
            <a:r>
              <a:rPr lang="en-US" dirty="0"/>
              <a:t>Three entities</a:t>
            </a:r>
          </a:p>
          <a:p>
            <a:pPr lvl="1"/>
            <a:r>
              <a:rPr lang="en-US" dirty="0"/>
              <a:t>Society, including </a:t>
            </a:r>
            <a:r>
              <a:rPr lang="en-US" dirty="0" smtClean="0"/>
              <a:t>56 </a:t>
            </a:r>
            <a:r>
              <a:rPr lang="en-US" dirty="0"/>
              <a:t>parish-based volunteer groups (conferences)</a:t>
            </a:r>
          </a:p>
          <a:p>
            <a:pPr lvl="1"/>
            <a:r>
              <a:rPr lang="en-US" dirty="0"/>
              <a:t>Charitable Pharmacy</a:t>
            </a:r>
          </a:p>
          <a:p>
            <a:pPr lvl="1"/>
            <a:r>
              <a:rPr lang="en-US" dirty="0"/>
              <a:t>Stores</a:t>
            </a:r>
          </a:p>
          <a:p>
            <a:pPr marL="914400" lvl="2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43600"/>
            <a:ext cx="914399" cy="8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9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799" y="685800"/>
            <a:ext cx="8534399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u="sng" dirty="0" smtClean="0"/>
              <a:t>Finance Committee</a:t>
            </a:r>
          </a:p>
          <a:p>
            <a:pPr marL="0" indent="0">
              <a:buNone/>
            </a:pPr>
            <a:endParaRPr lang="en-US" sz="3000" dirty="0" smtClean="0"/>
          </a:p>
          <a:p>
            <a:pPr marL="274320" lvl="1" indent="0">
              <a:buNone/>
            </a:pPr>
            <a:r>
              <a:rPr lang="en-US" dirty="0" smtClean="0"/>
              <a:t>To assist the Board in its oversight of financial affairs for all St. Vincent de Paul – Cincinnati entities.</a:t>
            </a:r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r>
              <a:rPr lang="en-US" dirty="0" smtClean="0"/>
              <a:t>Meets quarterly to review:</a:t>
            </a:r>
          </a:p>
          <a:p>
            <a:pPr lvl="2"/>
            <a:r>
              <a:rPr lang="en-US" sz="2800" dirty="0"/>
              <a:t>	</a:t>
            </a:r>
            <a:r>
              <a:rPr lang="en-US" sz="2800" dirty="0" smtClean="0"/>
              <a:t>financial statements</a:t>
            </a:r>
          </a:p>
          <a:p>
            <a:pPr lvl="2"/>
            <a:r>
              <a:rPr lang="en-US" sz="2800" dirty="0"/>
              <a:t>	</a:t>
            </a:r>
            <a:r>
              <a:rPr lang="en-US" sz="2800" dirty="0" smtClean="0"/>
              <a:t>investments position and performance</a:t>
            </a:r>
          </a:p>
          <a:p>
            <a:pPr lvl="2"/>
            <a:r>
              <a:rPr lang="en-US" sz="2800" dirty="0"/>
              <a:t>	</a:t>
            </a:r>
            <a:r>
              <a:rPr lang="en-US" sz="2800" dirty="0" smtClean="0"/>
              <a:t>cash position and forecast</a:t>
            </a:r>
          </a:p>
          <a:p>
            <a:pPr marL="914400" lvl="2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43600"/>
            <a:ext cx="914399" cy="8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799" y="685799"/>
            <a:ext cx="8534399" cy="5660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u="sng" dirty="0" smtClean="0"/>
              <a:t>Cash position</a:t>
            </a:r>
          </a:p>
          <a:p>
            <a:pPr marL="0" indent="0">
              <a:buNone/>
            </a:pPr>
            <a:endParaRPr lang="en-US" sz="2800" u="sng" dirty="0" smtClean="0"/>
          </a:p>
          <a:p>
            <a:pPr marL="457200" lvl="1" indent="0">
              <a:buNone/>
            </a:pPr>
            <a:r>
              <a:rPr lang="en-US" dirty="0" smtClean="0"/>
              <a:t>Cash on hand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2"/>
            <a:r>
              <a:rPr lang="en-US" sz="2800" dirty="0" smtClean="0"/>
              <a:t>Operating reserve – specified time period based on current year budget</a:t>
            </a:r>
          </a:p>
          <a:p>
            <a:pPr lvl="2"/>
            <a:r>
              <a:rPr lang="en-US" sz="2800" dirty="0" smtClean="0"/>
              <a:t>Cash restricted by donors</a:t>
            </a:r>
          </a:p>
          <a:p>
            <a:pPr lvl="2"/>
            <a:r>
              <a:rPr lang="en-US" sz="2800" dirty="0" smtClean="0"/>
              <a:t>Capital budget – board designated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Available unrestricted cash</a:t>
            </a:r>
          </a:p>
          <a:p>
            <a:pPr marL="457200" lvl="1" indent="0">
              <a:buNone/>
            </a:pPr>
            <a:endParaRPr lang="en-US" sz="3600" dirty="0" smtClean="0"/>
          </a:p>
          <a:p>
            <a:pPr lvl="1"/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43600"/>
            <a:ext cx="914399" cy="8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799" y="685799"/>
            <a:ext cx="8534399" cy="5562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u="sng" dirty="0" smtClean="0"/>
              <a:t>Budgeting</a:t>
            </a:r>
          </a:p>
          <a:p>
            <a:pPr marL="0" indent="0">
              <a:buNone/>
            </a:pPr>
            <a:endParaRPr lang="en-US" sz="3600" u="sng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Staff prepares and submits </a:t>
            </a:r>
            <a:r>
              <a:rPr lang="en-US" dirty="0" smtClean="0"/>
              <a:t>proposed budget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Finance Committee reviews and </a:t>
            </a:r>
            <a:r>
              <a:rPr lang="en-US" dirty="0" smtClean="0"/>
              <a:t>approves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Board adopts at a full board </a:t>
            </a:r>
            <a:r>
              <a:rPr lang="en-US" dirty="0" smtClean="0"/>
              <a:t>meeting</a:t>
            </a:r>
          </a:p>
          <a:p>
            <a:pPr lvl="1" indent="0">
              <a:buNone/>
            </a:pPr>
            <a:r>
              <a:rPr lang="en-US" dirty="0" smtClean="0"/>
              <a:t>(includes summary of budget assumptions)</a:t>
            </a:r>
          </a:p>
          <a:p>
            <a:pPr lvl="1" indent="0">
              <a:buNone/>
            </a:pPr>
            <a:endParaRPr lang="en-US" sz="2400" dirty="0"/>
          </a:p>
          <a:p>
            <a:pPr marL="548640" lvl="2" indent="0">
              <a:buNone/>
            </a:pPr>
            <a:endParaRPr lang="en-US" sz="2600" dirty="0" smtClean="0"/>
          </a:p>
          <a:p>
            <a:pPr lvl="1"/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43600"/>
            <a:ext cx="914399" cy="8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6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799" y="685799"/>
            <a:ext cx="8534399" cy="55626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u="sng" dirty="0" smtClean="0"/>
              <a:t>Budgeting Process</a:t>
            </a:r>
            <a:endParaRPr lang="en-US" sz="2400" dirty="0" smtClean="0"/>
          </a:p>
          <a:p>
            <a:pPr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dirty="0" smtClean="0"/>
              <a:t>Proposed initiatives for the coming year by operational area:</a:t>
            </a:r>
          </a:p>
          <a:p>
            <a:pPr lvl="2"/>
            <a:r>
              <a:rPr lang="en-US" sz="2800" dirty="0" smtClean="0"/>
              <a:t>Create or expand programming</a:t>
            </a:r>
          </a:p>
          <a:p>
            <a:pPr lvl="2"/>
            <a:r>
              <a:rPr lang="en-US" sz="2800" dirty="0" smtClean="0"/>
              <a:t>Additional staff needs</a:t>
            </a:r>
          </a:p>
          <a:p>
            <a:pPr lvl="2"/>
            <a:r>
              <a:rPr lang="en-US" sz="2800" dirty="0" smtClean="0"/>
              <a:t>Activities necessary to meet goals of strategic plan</a:t>
            </a:r>
          </a:p>
          <a:p>
            <a:pPr lvl="2"/>
            <a:r>
              <a:rPr lang="en-US" sz="2800" dirty="0" smtClean="0"/>
              <a:t>Capital expenditures</a:t>
            </a:r>
          </a:p>
          <a:p>
            <a:pPr marL="548640" lvl="2" indent="0">
              <a:buNone/>
            </a:pPr>
            <a:endParaRPr lang="en-US" sz="2200" dirty="0" smtClean="0"/>
          </a:p>
          <a:p>
            <a:pPr marL="548640" lvl="2" indent="0">
              <a:buNone/>
            </a:pPr>
            <a:r>
              <a:rPr lang="en-US" sz="2800" dirty="0" smtClean="0"/>
              <a:t>Proposed budget by line item for each operational area</a:t>
            </a:r>
          </a:p>
          <a:p>
            <a:pPr marL="548640" lvl="2" indent="0">
              <a:buNone/>
            </a:pPr>
            <a:endParaRPr lang="en-US" sz="2200" dirty="0"/>
          </a:p>
          <a:p>
            <a:pPr marL="548640" lvl="2" indent="0">
              <a:buNone/>
            </a:pPr>
            <a:r>
              <a:rPr lang="en-US" sz="2800" dirty="0" smtClean="0"/>
              <a:t>Consolidate by entity, funding initiatives as resources allow for a balanced budget</a:t>
            </a:r>
          </a:p>
          <a:p>
            <a:pPr lvl="1"/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43600"/>
            <a:ext cx="914399" cy="8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2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799" y="685799"/>
            <a:ext cx="8534399" cy="556260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43600"/>
            <a:ext cx="914399" cy="80513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1" t="12338" r="5035" b="5050"/>
          <a:stretch/>
        </p:blipFill>
        <p:spPr bwMode="auto">
          <a:xfrm>
            <a:off x="2383528" y="378623"/>
            <a:ext cx="4245872" cy="595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394428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FY 18 Total Revenue: $35,264,838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2577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799" y="685799"/>
            <a:ext cx="8534399" cy="556260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43600"/>
            <a:ext cx="914399" cy="80513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FY 18 Development Revenue</a:t>
            </a:r>
            <a:br>
              <a:rPr lang="en-US" sz="3600" dirty="0" smtClean="0"/>
            </a:br>
            <a:r>
              <a:rPr lang="en-US" sz="3600" dirty="0" smtClean="0"/>
              <a:t>$3,098,557</a:t>
            </a:r>
            <a:endParaRPr lang="en-US" sz="3600" dirty="0"/>
          </a:p>
        </p:txBody>
      </p:sp>
      <p:pic>
        <p:nvPicPr>
          <p:cNvPr id="11" name="Picture 6" descr="Pie chart showing 2017 contributions by sour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095" y="2438400"/>
            <a:ext cx="461545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1375444"/>
              </p:ext>
            </p:extLst>
          </p:nvPr>
        </p:nvGraphicFramePr>
        <p:xfrm>
          <a:off x="533400" y="2398931"/>
          <a:ext cx="4114800" cy="3773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697266" y="6016134"/>
            <a:ext cx="2275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Giving USA 2018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219200" y="16764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St. Vincent de Paul </a:t>
            </a:r>
          </a:p>
          <a:p>
            <a:pPr algn="ctr"/>
            <a:r>
              <a:rPr lang="en-US" dirty="0" smtClean="0"/>
              <a:t>Sources of Funding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66806" y="1676400"/>
            <a:ext cx="2362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National </a:t>
            </a:r>
          </a:p>
          <a:p>
            <a:pPr algn="ctr"/>
            <a:r>
              <a:rPr lang="en-US" dirty="0" smtClean="0"/>
              <a:t>Sources of Funding</a:t>
            </a:r>
          </a:p>
          <a:p>
            <a:pPr algn="ctr"/>
            <a:r>
              <a:rPr lang="en-US" sz="1100" dirty="0" smtClean="0"/>
              <a:t>(in billions of dollars)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204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409</Words>
  <Application>Microsoft Office PowerPoint</Application>
  <PresentationFormat>On-screen Show (4:3)</PresentationFormat>
  <Paragraphs>75</Paragraphs>
  <Slides>13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FY 18 Development Revenue $3,098,557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Berlon</dc:creator>
  <cp:lastModifiedBy>Claire Luby</cp:lastModifiedBy>
  <cp:revision>21</cp:revision>
  <dcterms:created xsi:type="dcterms:W3CDTF">2019-07-09T20:35:34Z</dcterms:created>
  <dcterms:modified xsi:type="dcterms:W3CDTF">2020-01-03T21:01:16Z</dcterms:modified>
</cp:coreProperties>
</file>