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678" r:id="rId5"/>
    <p:sldMasterId id="2147483688" r:id="rId6"/>
    <p:sldMasterId id="2147483668" r:id="rId7"/>
    <p:sldMasterId id="2147483658" r:id="rId8"/>
    <p:sldMasterId id="2147483736" r:id="rId9"/>
  </p:sldMasterIdLst>
  <p:notesMasterIdLst>
    <p:notesMasterId r:id="rId46"/>
  </p:notesMasterIdLst>
  <p:sldIdLst>
    <p:sldId id="290" r:id="rId10"/>
    <p:sldId id="257" r:id="rId11"/>
    <p:sldId id="892" r:id="rId12"/>
    <p:sldId id="1791" r:id="rId13"/>
    <p:sldId id="1792" r:id="rId14"/>
    <p:sldId id="788" r:id="rId15"/>
    <p:sldId id="718" r:id="rId16"/>
    <p:sldId id="1794" r:id="rId17"/>
    <p:sldId id="1789" r:id="rId18"/>
    <p:sldId id="393" r:id="rId19"/>
    <p:sldId id="713" r:id="rId20"/>
    <p:sldId id="398" r:id="rId21"/>
    <p:sldId id="396" r:id="rId22"/>
    <p:sldId id="1805" r:id="rId23"/>
    <p:sldId id="1796" r:id="rId24"/>
    <p:sldId id="1793" r:id="rId25"/>
    <p:sldId id="774" r:id="rId26"/>
    <p:sldId id="1826" r:id="rId27"/>
    <p:sldId id="786" r:id="rId28"/>
    <p:sldId id="1797" r:id="rId29"/>
    <p:sldId id="298" r:id="rId30"/>
    <p:sldId id="277" r:id="rId31"/>
    <p:sldId id="261" r:id="rId32"/>
    <p:sldId id="258" r:id="rId33"/>
    <p:sldId id="278" r:id="rId34"/>
    <p:sldId id="279" r:id="rId35"/>
    <p:sldId id="1795" r:id="rId36"/>
    <p:sldId id="266" r:id="rId37"/>
    <p:sldId id="265" r:id="rId38"/>
    <p:sldId id="270" r:id="rId39"/>
    <p:sldId id="271" r:id="rId40"/>
    <p:sldId id="734" r:id="rId41"/>
    <p:sldId id="890" r:id="rId42"/>
    <p:sldId id="829" r:id="rId43"/>
    <p:sldId id="817" r:id="rId44"/>
    <p:sldId id="789"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8" userDrawn="1">
          <p15:clr>
            <a:srgbClr val="A4A3A4"/>
          </p15:clr>
        </p15:guide>
        <p15:guide id="2" orient="horz" pos="4224" userDrawn="1">
          <p15:clr>
            <a:srgbClr val="A4A3A4"/>
          </p15:clr>
        </p15:guide>
        <p15:guide id="3" orient="horz" pos="144" userDrawn="1">
          <p15:clr>
            <a:srgbClr val="A4A3A4"/>
          </p15:clr>
        </p15:guide>
        <p15:guide id="4" orient="horz" pos="1008" userDrawn="1">
          <p15:clr>
            <a:srgbClr val="A4A3A4"/>
          </p15:clr>
        </p15:guide>
        <p15:guide id="5" pos="3840" userDrawn="1">
          <p15:clr>
            <a:srgbClr val="A4A3A4"/>
          </p15:clr>
        </p15:guide>
        <p15:guide id="6" pos="6912" userDrawn="1">
          <p15:clr>
            <a:srgbClr val="A4A3A4"/>
          </p15:clr>
        </p15:guide>
        <p15:guide id="7" pos="3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nna, Jenny P" initials="MJP" lastIdx="6" clrIdx="0">
    <p:extLst>
      <p:ext uri="{19B8F6BF-5375-455C-9EA6-DF929625EA0E}">
        <p15:presenceInfo xmlns:p15="http://schemas.microsoft.com/office/powerpoint/2012/main" userId="S-1-5-21-2966119792-2635991036-4117835597-14510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074"/>
    <a:srgbClr val="DE162B"/>
    <a:srgbClr val="67B2E8"/>
    <a:srgbClr val="EB7923"/>
    <a:srgbClr val="BA5911"/>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65496" autoAdjust="0"/>
  </p:normalViewPr>
  <p:slideViewPr>
    <p:cSldViewPr showGuides="1">
      <p:cViewPr>
        <p:scale>
          <a:sx n="86" d="100"/>
          <a:sy n="86" d="100"/>
        </p:scale>
        <p:origin x="1476" y="-180"/>
      </p:cViewPr>
      <p:guideLst>
        <p:guide orient="horz" pos="3888"/>
        <p:guide orient="horz" pos="4224"/>
        <p:guide orient="horz" pos="144"/>
        <p:guide orient="horz" pos="1008"/>
        <p:guide pos="3840"/>
        <p:guide pos="6912"/>
        <p:guide pos="384"/>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BDB0835-CAB6-42AF-B2D4-AA0721B8E649}" type="datetimeFigureOut">
              <a:rPr lang="en-US" smtClean="0"/>
              <a:t>4/8/2020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7A934F1-9AB0-44CE-B7BC-A7E29419B7E3}" type="slidenum">
              <a:rPr lang="en-US" smtClean="0"/>
              <a:t>‹#›</a:t>
            </a:fld>
            <a:endParaRPr lang="en-US" dirty="0"/>
          </a:p>
        </p:txBody>
      </p:sp>
    </p:spTree>
    <p:extLst>
      <p:ext uri="{BB962C8B-B14F-4D97-AF65-F5344CB8AC3E}">
        <p14:creationId xmlns:p14="http://schemas.microsoft.com/office/powerpoint/2010/main" val="1237407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sc2.org/-/media/ISC2/Research/2019-Cybersecurity-Workforce-Study/ISC2-Cybersecurity-Workforce-Study-2019.ashx?la=en&amp;hash=D087F6468B4991E0BEFFC017BC1ADF59CD5A2EF7"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insights.dice.com/2019/10/15/cybersecurity-labor-shortage/" TargetMode="External"/><Relationship Id="rId4" Type="http://schemas.openxmlformats.org/officeDocument/2006/relationships/hyperlink" Target="http://www.isaca.org/About-ISACA/Press-room/News-Releases/2019/Pages/ISACA-State-of-Cybersecurity-2019-Survey.aspx"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df.ic3.gov/2019_IC3Report.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65125"/>
            <a:ext cx="5575300" cy="3136900"/>
          </a:xfrm>
        </p:spPr>
      </p:sp>
      <p:sp>
        <p:nvSpPr>
          <p:cNvPr id="3" name="Notes Placeholder 2"/>
          <p:cNvSpPr>
            <a:spLocks noGrp="1"/>
          </p:cNvSpPr>
          <p:nvPr>
            <p:ph type="body" idx="1"/>
          </p:nvPr>
        </p:nvSpPr>
        <p:spPr>
          <a:xfrm>
            <a:off x="701675" y="3566160"/>
            <a:ext cx="5607050" cy="3660775"/>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F4345BB-B7C9-45F9-B84E-721DBC76CF2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269735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FEE63-3FFD-4087-890A-AC3A07DB8079}" type="slidenum">
              <a:rPr lang="en-US" smtClean="0"/>
              <a:t>12</a:t>
            </a:fld>
            <a:endParaRPr lang="en-US" dirty="0"/>
          </a:p>
        </p:txBody>
      </p:sp>
    </p:spTree>
    <p:extLst>
      <p:ext uri="{BB962C8B-B14F-4D97-AF65-F5344CB8AC3E}">
        <p14:creationId xmlns:p14="http://schemas.microsoft.com/office/powerpoint/2010/main" val="536307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Rapidly evolving threats — motivational shifts</a:t>
            </a:r>
          </a:p>
          <a:p>
            <a:pPr marL="0" marR="0">
              <a:spcBef>
                <a:spcPts val="0"/>
              </a:spcBef>
            </a:pPr>
            <a:endPar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a:spcBef>
                <a:spcPts val="0"/>
              </a:spcBef>
              <a:spcAft>
                <a:spcPts val="600"/>
              </a:spcAft>
              <a:buFont typeface="Arial" panose="020B0604020202020204" pitchFamily="34" charset="0"/>
              <a:buChar char="•"/>
            </a:pP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Fraudsters/Thieves:</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Cyber criminals are growing increasingly sophisticated. From stealing credit card data and PII (personal identity information) to extortion style attacks like ransomware (“We have infected your system and locked your data. If you want to access your data, you must pay us X bitcoin”), they are hitting every industry and government. </a:t>
            </a:r>
            <a:endPar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a:spcBef>
                <a:spcPts val="0"/>
              </a:spcBef>
              <a:spcAft>
                <a:spcPts val="600"/>
              </a:spcAft>
              <a:buFont typeface="Arial" panose="020B0604020202020204" pitchFamily="34" charset="0"/>
              <a:buChar char="•"/>
            </a:pP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Hacktivists: </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They want to embarrass your organization. They are less sophisticated than the major criminal gangs, but look for weak spots like externally hosted websites to deface. Sometimes they are in the U.S., groups like Anonymous. Sometimes they are foreign groups like ISIS or Syrian Electronic Army eager to say they’ve successfully attacked anything in the U.S.</a:t>
            </a:r>
            <a:endPar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a:spcBef>
                <a:spcPts val="0"/>
              </a:spcBef>
              <a:spcAft>
                <a:spcPts val="600"/>
              </a:spcAft>
              <a:buFont typeface="Arial" panose="020B0604020202020204" pitchFamily="34" charset="0"/>
              <a:buChar char="•"/>
            </a:pP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Nation-States:</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These organizations do everything to America from stealing </a:t>
            </a:r>
            <a:r>
              <a:rPr lang="en-US" kern="1200" dirty="0">
                <a:solidFill>
                  <a:srgbClr val="000000"/>
                </a:solidFill>
                <a:effectLst/>
                <a:latin typeface="Arial" panose="020B0604020202020204" pitchFamily="34" charset="0"/>
                <a:cs typeface="Arial" panose="020B0604020202020204" pitchFamily="34" charset="0"/>
              </a:rPr>
              <a:t>intellectual property to launching distributed denial of service attacks to destructive malware, like we all saw happen to Sony.</a:t>
            </a:r>
            <a:endParaRPr lang="en-US" dirty="0">
              <a:solidFill>
                <a:srgbClr val="00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D9FEE63-3FFD-4087-890A-AC3A07DB8079}" type="slidenum">
              <a:rPr lang="en-US" smtClean="0"/>
              <a:t>13</a:t>
            </a:fld>
            <a:endParaRPr lang="en-US" dirty="0"/>
          </a:p>
        </p:txBody>
      </p:sp>
    </p:spTree>
    <p:extLst>
      <p:ext uri="{BB962C8B-B14F-4D97-AF65-F5344CB8AC3E}">
        <p14:creationId xmlns:p14="http://schemas.microsoft.com/office/powerpoint/2010/main" val="2886328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“…nearly 805,000 cybersecurity professionals are estimated to be working in the U.S. The calculation was then applied to 10 other major economies where sufficient survey data was available. Together, these workforce estimates total 2.8 million.”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65% of organizations represented have a shortage of staff dedicated to cybersecurity</a:t>
            </a:r>
          </a:p>
          <a:p>
            <a:endParaRPr lang="en-US" dirty="0"/>
          </a:p>
          <a:p>
            <a:pPr marL="171450" indent="-171450">
              <a:buFont typeface="Arial" panose="020B0604020202020204" pitchFamily="34" charset="0"/>
              <a:buChar char="•"/>
            </a:pPr>
            <a:r>
              <a:rPr lang="en-US" dirty="0"/>
              <a:t>“the cybersecurity workforce needs to grow by 62% in order to meet the demands of U.S. businesses” today</a:t>
            </a:r>
          </a:p>
          <a:p>
            <a:pPr marL="171450" indent="-171450">
              <a:buFont typeface="Arial" panose="020B0604020202020204" pitchFamily="34" charset="0"/>
              <a:buChar cha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a:t>
            </a:r>
            <a:r>
              <a:rPr lang="en-US" i="1" dirty="0">
                <a:hlinkClick r:id="rId3"/>
              </a:rPr>
              <a:t>https://www.isc2.org/-/media/ISC2/Research/2019-Cybersecurity-Workforce-Study/ISC2-Cybersecurity-Workforce-Study-2019.ashx?la=en&amp;hash=D087F6468B4991E0BEFFC017BC1ADF59CD5A2EF7</a:t>
            </a:r>
            <a:r>
              <a:rPr lang="en-US" dirty="0"/>
              <a:t>)</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“According to </a:t>
            </a:r>
            <a:r>
              <a:rPr lang="en-US" sz="1200" b="0" i="0" u="none" strike="noStrike" kern="1200" dirty="0">
                <a:solidFill>
                  <a:schemeClr val="tx1"/>
                </a:solidFill>
                <a:effectLst/>
                <a:latin typeface="+mn-lt"/>
                <a:ea typeface="+mn-ea"/>
                <a:cs typeface="+mn-cs"/>
                <a:hlinkClick r:id="rId4"/>
              </a:rPr>
              <a:t>ISACA’s State of Cybersecurity 2019 Report</a:t>
            </a:r>
            <a:r>
              <a:rPr lang="en-US" sz="1200" b="0" i="0" kern="1200" dirty="0">
                <a:solidFill>
                  <a:schemeClr val="tx1"/>
                </a:solidFill>
                <a:effectLst/>
                <a:latin typeface="+mn-lt"/>
                <a:ea typeface="+mn-ea"/>
                <a:cs typeface="+mn-cs"/>
              </a:rPr>
              <a:t>, 69 percent of organizations have understaffed cybersecurity teams.”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dirty="0">
                <a:solidFill>
                  <a:schemeClr val="tx1"/>
                </a:solidFill>
                <a:effectLst/>
                <a:latin typeface="+mn-lt"/>
                <a:ea typeface="+mn-ea"/>
                <a:cs typeface="+mn-cs"/>
              </a:rPr>
              <a:t>(</a:t>
            </a:r>
            <a:r>
              <a:rPr lang="en-US" i="1" dirty="0">
                <a:hlinkClick r:id="rId5"/>
              </a:rPr>
              <a:t>https://insights.dice.com/2019/10/15/cybersecurity-labor-shortage/</a:t>
            </a:r>
            <a:r>
              <a:rPr lang="en-US" i="1" dirty="0"/>
              <a:t>)</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C7A934F1-9AB0-44CE-B7BC-A7E29419B7E3}" type="slidenum">
              <a:rPr lang="en-US" smtClean="0"/>
              <a:t>14</a:t>
            </a:fld>
            <a:endParaRPr lang="en-US" dirty="0"/>
          </a:p>
        </p:txBody>
      </p:sp>
    </p:spTree>
    <p:extLst>
      <p:ext uri="{BB962C8B-B14F-4D97-AF65-F5344CB8AC3E}">
        <p14:creationId xmlns:p14="http://schemas.microsoft.com/office/powerpoint/2010/main" val="3500924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525463"/>
            <a:ext cx="6299200" cy="3544887"/>
          </a:xfrm>
        </p:spPr>
      </p:sp>
      <p:sp>
        <p:nvSpPr>
          <p:cNvPr id="3" name="Notes Placeholder 2"/>
          <p:cNvSpPr>
            <a:spLocks noGrp="1"/>
          </p:cNvSpPr>
          <p:nvPr>
            <p:ph type="body" idx="1"/>
          </p:nvPr>
        </p:nvSpPr>
        <p:spPr>
          <a:xfrm>
            <a:off x="929641" y="4577069"/>
            <a:ext cx="7437120" cy="1907792"/>
          </a:xfrm>
        </p:spPr>
        <p:txBody>
          <a:bodyPr/>
          <a:lstStyle/>
          <a:p>
            <a:r>
              <a:rPr lang="en-US" dirty="0"/>
              <a:t>ABBIE </a:t>
            </a:r>
          </a:p>
          <a:p>
            <a:r>
              <a:rPr lang="en-US" dirty="0" err="1"/>
              <a:t>Smishing</a:t>
            </a:r>
            <a:r>
              <a:rPr lang="en-US" dirty="0"/>
              <a:t> – SMS/Text message</a:t>
            </a:r>
          </a:p>
          <a:p>
            <a:r>
              <a:rPr lang="en-US" dirty="0" err="1"/>
              <a:t>Vishing</a:t>
            </a:r>
            <a:r>
              <a:rPr lang="en-US" dirty="0"/>
              <a:t> – voicemail</a:t>
            </a:r>
          </a:p>
        </p:txBody>
      </p:sp>
      <p:sp>
        <p:nvSpPr>
          <p:cNvPr id="4" name="Slide Number Placeholder 3"/>
          <p:cNvSpPr>
            <a:spLocks noGrp="1"/>
          </p:cNvSpPr>
          <p:nvPr>
            <p:ph type="sldNum" sz="quarter" idx="10"/>
          </p:nvPr>
        </p:nvSpPr>
        <p:spPr/>
        <p:txBody>
          <a:bodyPr/>
          <a:lstStyle/>
          <a:p>
            <a:pPr>
              <a:defRPr/>
            </a:pPr>
            <a:fld id="{B0CD5943-2312-47A7-91E3-E7098B0E1BE9}" type="slidenum">
              <a:rPr lang="en-US" smtClean="0"/>
              <a:pPr>
                <a:defRPr/>
              </a:pPr>
              <a:t>17</a:t>
            </a:fld>
            <a:endParaRPr lang="en-US" dirty="0"/>
          </a:p>
        </p:txBody>
      </p:sp>
    </p:spTree>
    <p:extLst>
      <p:ext uri="{BB962C8B-B14F-4D97-AF65-F5344CB8AC3E}">
        <p14:creationId xmlns:p14="http://schemas.microsoft.com/office/powerpoint/2010/main" val="785028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From the FBI:</a:t>
            </a:r>
          </a:p>
          <a:p>
            <a:endParaRPr lang="en-US" dirty="0"/>
          </a:p>
          <a:p>
            <a:r>
              <a:rPr lang="en-US" dirty="0"/>
              <a:t>BEC/EAC is a sophisticated scam targeting both businesses and individuals performing a transfer of funds. The scam is frequently carried out when a subject compromises legitimate business email accounts through social engineering or computer intrusion techniques to conduct unauthorized transfers of funds. BEC/EAC is constantly evolving as scammers become more sophisticated.</a:t>
            </a: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The FBI has reported that Business Email Compromise is on the rise globally,</a:t>
            </a:r>
            <a:r>
              <a:rPr lang="en-US" baseline="0" dirty="0">
                <a:solidFill>
                  <a:schemeClr val="tx2"/>
                </a:solidFill>
                <a:latin typeface="Arial" panose="020B0604020202020204" pitchFamily="34" charset="0"/>
                <a:cs typeface="Arial" panose="020B0604020202020204" pitchFamily="34" charset="0"/>
              </a:rPr>
              <a:t> since the Federal Agency began tracking BEC in 2013. </a:t>
            </a:r>
            <a:r>
              <a:rPr lang="en-US" dirty="0">
                <a:solidFill>
                  <a:schemeClr val="tx2"/>
                </a:solidFill>
                <a:latin typeface="Arial" panose="020B0604020202020204" pitchFamily="34" charset="0"/>
                <a:cs typeface="Arial" panose="020B0604020202020204" pitchFamily="34" charset="0"/>
              </a:rPr>
              <a:t>Cybercriminal organizations are targeting companies in every U.S. state and in more than 100 countries around the world.  There have been billions of dollars in losses so</a:t>
            </a:r>
            <a:r>
              <a:rPr lang="en-US" baseline="0" dirty="0">
                <a:solidFill>
                  <a:schemeClr val="tx2"/>
                </a:solidFill>
                <a:latin typeface="Arial" panose="020B0604020202020204" pitchFamily="34" charset="0"/>
                <a:cs typeface="Arial" panose="020B0604020202020204" pitchFamily="34" charset="0"/>
              </a:rPr>
              <a:t> far, and that price tag is expected to grow</a:t>
            </a:r>
            <a:r>
              <a:rPr lang="en-US" dirty="0">
                <a:solidFill>
                  <a:schemeClr val="tx2"/>
                </a:solidFill>
                <a:latin typeface="Arial" panose="020B0604020202020204" pitchFamily="34" charset="0"/>
                <a:cs typeface="Arial" panose="020B0604020202020204" pitchFamily="34" charset="0"/>
              </a:rPr>
              <a:t>. Here are</a:t>
            </a:r>
            <a:r>
              <a:rPr lang="en-US" baseline="0" dirty="0">
                <a:solidFill>
                  <a:schemeClr val="tx2"/>
                </a:solidFill>
                <a:latin typeface="Arial" panose="020B0604020202020204" pitchFamily="34" charset="0"/>
                <a:cs typeface="Arial" panose="020B0604020202020204" pitchFamily="34" charset="0"/>
              </a:rPr>
              <a:t> some sobering facts about BEC.</a:t>
            </a:r>
          </a:p>
          <a:p>
            <a:endParaRPr lang="en-US" baseline="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t>In 2019, the IC3 received 23,775 Business Email Compromise (BEC) / Email Account Compromise (EAC) complaints</a:t>
            </a:r>
          </a:p>
          <a:p>
            <a:endParaRPr lang="en-US" dirty="0"/>
          </a:p>
          <a:p>
            <a:pPr marL="171450" indent="-171450">
              <a:buFont typeface="Arial" panose="020B0604020202020204" pitchFamily="34" charset="0"/>
              <a:buChar char="•"/>
            </a:pPr>
            <a:r>
              <a:rPr lang="en-US" dirty="0"/>
              <a:t>Adjusted losses of over $1.7 billion in 2019</a:t>
            </a:r>
          </a:p>
          <a:p>
            <a:endParaRPr lang="en-US" dirty="0"/>
          </a:p>
          <a:p>
            <a:pPr marL="171450" indent="-171450">
              <a:buFont typeface="Arial" panose="020B0604020202020204" pitchFamily="34" charset="0"/>
              <a:buChar char="•"/>
            </a:pPr>
            <a:r>
              <a:rPr lang="en-US" dirty="0"/>
              <a:t>In 2013, BEC/EAC scams routinely began with the hacking or spoofing of the email accounts of chief executive officers or chief financial officers, and fraudulent emails were sent requesting wire payments be sent to fraudulent locations.</a:t>
            </a:r>
          </a:p>
          <a:p>
            <a:endParaRPr lang="en-US" dirty="0"/>
          </a:p>
          <a:p>
            <a:pPr marL="171450" indent="-171450">
              <a:buFont typeface="Arial" panose="020B0604020202020204" pitchFamily="34" charset="0"/>
              <a:buChar char="•"/>
            </a:pPr>
            <a:r>
              <a:rPr lang="en-US" dirty="0"/>
              <a:t>Over the years, the scam evolved to include compromise of personal emails, compromise of vendor emails, spoofed lawyer email accounts, requests for W-2 information, the targeting of the real estate sector, and fraudulent requests for large amounts of gift cards. </a:t>
            </a:r>
          </a:p>
          <a:p>
            <a:endParaRPr lang="en-US" dirty="0"/>
          </a:p>
          <a:p>
            <a:pPr marL="171450" indent="-171450">
              <a:buFont typeface="Arial" panose="020B0604020202020204" pitchFamily="34" charset="0"/>
              <a:buChar char="•"/>
            </a:pPr>
            <a:r>
              <a:rPr lang="en-US" dirty="0"/>
              <a:t>In 2019, the IC3 observed an increase in the number of BEC/EAC complaints related to the diversion of payroll funds. In this type of scheme, a company’s human resources or payroll department receives an email appearing to be from an employee requesting to update their direct deposit information for the current pay period. The new direct deposit information generally routes to a pre-paid card account.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hlinkClick r:id="rId3"/>
              </a:rPr>
              <a:t>https://pdf.ic3.gov/2019_IC3Report.pdf</a:t>
            </a:r>
            <a:endParaRPr lang="en-US" dirty="0"/>
          </a:p>
        </p:txBody>
      </p:sp>
      <p:sp>
        <p:nvSpPr>
          <p:cNvPr id="4" name="Slide Number Placeholder 3"/>
          <p:cNvSpPr>
            <a:spLocks noGrp="1"/>
          </p:cNvSpPr>
          <p:nvPr>
            <p:ph type="sldNum" sz="quarter" idx="10"/>
          </p:nvPr>
        </p:nvSpPr>
        <p:spPr/>
        <p:txBody>
          <a:bodyPr/>
          <a:lstStyle/>
          <a:p>
            <a:fld id="{2D9FEE63-3FFD-4087-890A-AC3A07DB8079}" type="slidenum">
              <a:rPr lang="en-US" smtClean="0"/>
              <a:t>18</a:t>
            </a:fld>
            <a:endParaRPr lang="en-US" dirty="0"/>
          </a:p>
        </p:txBody>
      </p:sp>
    </p:spTree>
    <p:extLst>
      <p:ext uri="{BB962C8B-B14F-4D97-AF65-F5344CB8AC3E}">
        <p14:creationId xmlns:p14="http://schemas.microsoft.com/office/powerpoint/2010/main" val="1643774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Look out for: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Phishing emails look like they are coming from a reputable source. They are an attacker masquerading as someone else.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Some phishers attempt to get you to reveal your personal information in order to access sensitive data.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Once the attacker has login credentials or account information, they can use it for their own nefarious purposes.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Others want you to open a file or click a link, which downloads malicious software onto your network.</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“Spear phishing” is a more targeted and sophisticated attack.</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Executives are what we call, “whales.”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Increasingly seeing a telephone component to go with the emails.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Think twice before you click, be suspicious.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Mouse over the sender’s name. Does the email address look right?</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D9FEE63-3FFD-4087-890A-AC3A07DB8079}" type="slidenum">
              <a:rPr lang="en-US" smtClean="0"/>
              <a:t>21</a:t>
            </a:fld>
            <a:endParaRPr lang="en-US" dirty="0"/>
          </a:p>
        </p:txBody>
      </p:sp>
    </p:spTree>
    <p:extLst>
      <p:ext uri="{BB962C8B-B14F-4D97-AF65-F5344CB8AC3E}">
        <p14:creationId xmlns:p14="http://schemas.microsoft.com/office/powerpoint/2010/main" val="4188037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Business Executive Receiving or Initiating a Request for a Wire Transfer</a:t>
            </a:r>
          </a:p>
          <a:p>
            <a:r>
              <a:rPr lang="en-US" dirty="0">
                <a:latin typeface="Arial" panose="020B0604020202020204" pitchFamily="34" charset="0"/>
                <a:cs typeface="Arial" panose="020B0604020202020204" pitchFamily="34" charset="0"/>
              </a:rPr>
              <a:t>The email accounts of high-level business executives (Chief Financial Officer, Chief Technology Officer, etc.) are compromised. The account may be spoofed or hacked. A request for a wire transfer from the compromised account is made to a second employee within the company who is typically responsible for processing these requests. In some instances, a request for a wire transfer from the compromised account is sent directly to the financial institution with instructions to urgently send funds to bank “X” for reason “Y.” This particular scenario has been referred to as “CEO Fraud,” “Business Executive Scam,” “Masquerading,” and “Financial Industry Wire Frauds.”</a:t>
            </a:r>
          </a:p>
          <a:p>
            <a:endParaRPr lang="en-US" dirty="0"/>
          </a:p>
        </p:txBody>
      </p:sp>
      <p:sp>
        <p:nvSpPr>
          <p:cNvPr id="4" name="Slide Number Placeholder 3"/>
          <p:cNvSpPr>
            <a:spLocks noGrp="1"/>
          </p:cNvSpPr>
          <p:nvPr>
            <p:ph type="sldNum" sz="quarter" idx="10"/>
          </p:nvPr>
        </p:nvSpPr>
        <p:spPr/>
        <p:txBody>
          <a:bodyPr/>
          <a:lstStyle/>
          <a:p>
            <a:fld id="{E2731F9F-C9F4-418F-9DB9-216505E8136A}" type="slidenum">
              <a:rPr lang="en-US" smtClean="0"/>
              <a:t>23</a:t>
            </a:fld>
            <a:endParaRPr lang="en-US" dirty="0"/>
          </a:p>
        </p:txBody>
      </p:sp>
    </p:spTree>
    <p:extLst>
      <p:ext uri="{BB962C8B-B14F-4D97-AF65-F5344CB8AC3E}">
        <p14:creationId xmlns:p14="http://schemas.microsoft.com/office/powerpoint/2010/main" val="989675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31F9F-C9F4-418F-9DB9-216505E8136A}" type="slidenum">
              <a:rPr lang="en-US" smtClean="0"/>
              <a:t>28</a:t>
            </a:fld>
            <a:endParaRPr lang="en-US" dirty="0"/>
          </a:p>
        </p:txBody>
      </p:sp>
    </p:spTree>
    <p:extLst>
      <p:ext uri="{BB962C8B-B14F-4D97-AF65-F5344CB8AC3E}">
        <p14:creationId xmlns:p14="http://schemas.microsoft.com/office/powerpoint/2010/main" val="2624039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anose="020B0604020202020204" pitchFamily="34" charset="0"/>
                <a:cs typeface="Arial" panose="020B0604020202020204" pitchFamily="34" charset="0"/>
              </a:rPr>
              <a:t>W-2/PII Data Theft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Beginning in January 2017, IRS’s Online Fraud Detection &amp; Prevention (OFDP), which monitors for suspected IRS-related phishing emails, observed an increase in reports of compromised or spoofed emails requesting W-2 information. Sometimes these requests were followed by or combined with a request for an unauthorized wire transfer. The most popular method remains impersonating an executive, either through a compromised or spoofed email in order to obtain W-2 information from a Human Resource (HR) professional within the same organization. Individual taxpayers may also be the targeted, but criminals have evolved their tactics to focus on mass data thefts. This scam is just one of several new variations of IRS and tax-related phishing campaigns targeting W-2 information, indicating an increase in the interest of criminals in sensitive tax information. </a:t>
            </a:r>
          </a:p>
          <a:p>
            <a:r>
              <a:rPr lang="en-US" dirty="0">
                <a:latin typeface="Arial" panose="020B0604020202020204" pitchFamily="34" charset="0"/>
                <a:cs typeface="Arial" panose="020B0604020202020204" pitchFamily="34" charset="0"/>
              </a:rPr>
              <a:t>Source: https://www.ic3.gov/media/2018/180221.aspx</a:t>
            </a:r>
          </a:p>
          <a:p>
            <a:r>
              <a:rPr lang="en-US" dirty="0">
                <a:latin typeface="Arial" panose="020B0604020202020204" pitchFamily="34" charset="0"/>
                <a:cs typeface="Arial" panose="020B0604020202020204" pitchFamily="34" charset="0"/>
              </a:rPr>
              <a:t> </a:t>
            </a:r>
          </a:p>
          <a:p>
            <a:r>
              <a:rPr lang="en-US" b="1" i="1" dirty="0">
                <a:latin typeface="Arial" panose="020B0604020202020204" pitchFamily="34" charset="0"/>
                <a:cs typeface="Arial" panose="020B0604020202020204" pitchFamily="34" charset="0"/>
              </a:rPr>
              <a:t>Tech Support Fraud</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Tech Support Fraud involves a criminal claiming to provide customer, security, or technical support in an effort to defraud unwitting individuals. This type of fraud continues to be a problematic and widespread scam. In 2017, the IC3 received approximately 11,000 complaints related to tech support fraud. The claimed losses amounted to nearly $15 million, which represented an 86% increase in losses from 2016. While a majority of tech support fraud involves victims in the United States, IC3 has received complaints from victims in 85 different countries. Criminals may pose as a security, customer, or technical support representative offering to resolve such issues as a compromised e-mail or bank account, a virus on a computer, or to assist with a software license renewal. Some recent complaints involve criminals posing as technical support representatives for GPS, printer, or cable companies, or support for virtual currency exchangers. As this type of fraud has become more commonplace, criminals have started to pose as government agents, even offering to recover supposed losses related to tech support fraud schemes or to request financial assistance with “apprehending” criminals. </a:t>
            </a:r>
          </a:p>
          <a:p>
            <a:r>
              <a:rPr lang="en-US" dirty="0">
                <a:latin typeface="Arial" panose="020B0604020202020204" pitchFamily="34" charset="0"/>
                <a:cs typeface="Arial" panose="020B0604020202020204" pitchFamily="34" charset="0"/>
              </a:rPr>
              <a:t>Source: https://www.ic3.gov/media/2018/180328.aspx</a:t>
            </a:r>
          </a:p>
          <a:p>
            <a:r>
              <a:rPr lang="en-US" dirty="0">
                <a:latin typeface="Arial" panose="020B0604020202020204" pitchFamily="34" charset="0"/>
                <a:cs typeface="Arial" panose="020B0604020202020204" pitchFamily="34" charset="0"/>
              </a:rPr>
              <a:t> </a:t>
            </a:r>
          </a:p>
          <a:p>
            <a:r>
              <a:rPr lang="en-US" b="1" i="1" dirty="0">
                <a:latin typeface="Arial" panose="020B0604020202020204" pitchFamily="34" charset="0"/>
                <a:cs typeface="Arial" panose="020B0604020202020204" pitchFamily="34" charset="0"/>
              </a:rPr>
              <a:t>Real Estate Transactions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BEC/EAC actors heavily targeted the real estate sector in recent years. Victims participating at all levels of a real estate transaction have reported such activity to IC3. This includes title companies, law firms, real estate agents, buyers and sellers. Victims most often report a spoofed e-mail being sent or received on behalf of one of these real estate transaction participants with instructions directing the recipient to change the payment type and/or payment location to a fraudulent account. The funds are usually directed to a fraudulent domestic account which quickly disperse through cash or check withdrawals. The funds may also be transferred to a secondary fraudulent domestic or international account. Funds sent to domestic accounts are often depleted rapidly making recovery difficult.</a:t>
            </a:r>
          </a:p>
          <a:p>
            <a:r>
              <a:rPr lang="en-US" dirty="0">
                <a:latin typeface="Arial" panose="020B0604020202020204" pitchFamily="34" charset="0"/>
                <a:cs typeface="Arial" panose="020B0604020202020204" pitchFamily="34" charset="0"/>
              </a:rPr>
              <a:t>Source: https://www.ic3.gov/media/2018/180712.aspx</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731F9F-C9F4-418F-9DB9-216505E8136A}" type="slidenum">
              <a:rPr lang="en-US" smtClean="0"/>
              <a:t>29</a:t>
            </a:fld>
            <a:endParaRPr lang="en-US" dirty="0"/>
          </a:p>
        </p:txBody>
      </p:sp>
    </p:spTree>
    <p:extLst>
      <p:ext uri="{BB962C8B-B14F-4D97-AF65-F5344CB8AC3E}">
        <p14:creationId xmlns:p14="http://schemas.microsoft.com/office/powerpoint/2010/main" val="2685170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2">
                    <a:lumMod val="50000"/>
                  </a:schemeClr>
                </a:solidFill>
                <a:latin typeface="Arial" panose="020B0604020202020204" pitchFamily="34" charset="0"/>
                <a:cs typeface="Arial" panose="020B0604020202020204" pitchFamily="34" charset="0"/>
              </a:rPr>
              <a:t>SUGGESTIONS FOR PROTECTION – ENTERPRISE </a:t>
            </a:r>
            <a:endParaRPr lang="en-US" dirty="0">
              <a:solidFill>
                <a:schemeClr val="tx2">
                  <a:lumMod val="50000"/>
                </a:schemeClr>
              </a:solidFill>
              <a:latin typeface="Arial" panose="020B0604020202020204" pitchFamily="34" charset="0"/>
              <a:cs typeface="Arial" panose="020B0604020202020204" pitchFamily="34" charset="0"/>
            </a:endParaRPr>
          </a:p>
          <a:p>
            <a:r>
              <a:rPr lang="en-US" dirty="0">
                <a:solidFill>
                  <a:schemeClr val="tx2">
                    <a:lumMod val="50000"/>
                  </a:schemeClr>
                </a:solidFill>
                <a:latin typeface="Arial" panose="020B0604020202020204" pitchFamily="34" charset="0"/>
                <a:cs typeface="Arial" panose="020B0604020202020204" pitchFamily="34" charset="0"/>
              </a:rPr>
              <a:t>Businesses with an increased awareness and understanding of the BEC/EAC scam are more likely to recognize when they have been targeted by BEC/EAC fraudsters, and are therefore more likely to avoid falling victim and sending fraudulent payments. </a:t>
            </a:r>
          </a:p>
          <a:p>
            <a:r>
              <a:rPr lang="en-US" dirty="0">
                <a:solidFill>
                  <a:schemeClr val="tx2">
                    <a:lumMod val="50000"/>
                  </a:schemeClr>
                </a:solidFill>
                <a:latin typeface="Arial" panose="020B0604020202020204" pitchFamily="34" charset="0"/>
                <a:cs typeface="Arial" panose="020B0604020202020204" pitchFamily="34" charset="0"/>
              </a:rPr>
              <a:t> </a:t>
            </a:r>
          </a:p>
          <a:p>
            <a:r>
              <a:rPr lang="en-US" dirty="0">
                <a:solidFill>
                  <a:schemeClr val="tx2">
                    <a:lumMod val="50000"/>
                  </a:schemeClr>
                </a:solidFill>
                <a:latin typeface="Arial" panose="020B0604020202020204" pitchFamily="34" charset="0"/>
                <a:cs typeface="Arial" panose="020B0604020202020204" pitchFamily="34" charset="0"/>
              </a:rPr>
              <a:t>Businesses that deploy robust internal prevention techniques at all levels (especially for front line employees who may be the recipients of initial phishing attempts) have proven highly successful in recognizing and deflecting BEC/EAC attempts.</a:t>
            </a:r>
          </a:p>
          <a:p>
            <a:r>
              <a:rPr lang="en-US" dirty="0">
                <a:solidFill>
                  <a:schemeClr val="tx2">
                    <a:lumMod val="50000"/>
                  </a:schemeClr>
                </a:solidFill>
                <a:latin typeface="Arial" panose="020B0604020202020204" pitchFamily="34" charset="0"/>
                <a:cs typeface="Arial" panose="020B0604020202020204" pitchFamily="34" charset="0"/>
              </a:rPr>
              <a:t> </a:t>
            </a:r>
          </a:p>
          <a:p>
            <a:r>
              <a:rPr lang="en-US" dirty="0">
                <a:solidFill>
                  <a:schemeClr val="tx2">
                    <a:lumMod val="50000"/>
                  </a:schemeClr>
                </a:solidFill>
                <a:latin typeface="Arial" panose="020B0604020202020204" pitchFamily="34" charset="0"/>
                <a:cs typeface="Arial" panose="020B0604020202020204" pitchFamily="34" charset="0"/>
              </a:rPr>
              <a:t>Some financial institutions reported holding their customer requests for international wire transfers for an additional period of time to verify the legitimacy of the request.</a:t>
            </a:r>
          </a:p>
          <a:p>
            <a:r>
              <a:rPr lang="en-US" dirty="0">
                <a:solidFill>
                  <a:schemeClr val="tx2">
                    <a:lumMod val="50000"/>
                  </a:schemeClr>
                </a:solidFill>
                <a:latin typeface="Arial" panose="020B0604020202020204" pitchFamily="34" charset="0"/>
                <a:cs typeface="Arial" panose="020B0604020202020204" pitchFamily="34" charset="0"/>
              </a:rPr>
              <a:t> </a:t>
            </a:r>
          </a:p>
          <a:p>
            <a:r>
              <a:rPr lang="en-US" dirty="0">
                <a:solidFill>
                  <a:schemeClr val="tx2">
                    <a:lumMod val="50000"/>
                  </a:schemeClr>
                </a:solidFill>
                <a:latin typeface="Arial" panose="020B0604020202020204" pitchFamily="34" charset="0"/>
                <a:cs typeface="Arial" panose="020B0604020202020204" pitchFamily="34" charset="0"/>
              </a:rPr>
              <a:t>The following list includes self-protection strategies you can employee in your enterprise infrastructure:</a:t>
            </a:r>
          </a:p>
          <a:p>
            <a:pPr marL="174708" indent="-174708">
              <a:buFont typeface="Arial" panose="020B0604020202020204" pitchFamily="34" charset="0"/>
              <a:buChar char="•"/>
            </a:pPr>
            <a:r>
              <a:rPr lang="en-US" b="1" dirty="0">
                <a:solidFill>
                  <a:schemeClr val="tx2">
                    <a:lumMod val="50000"/>
                  </a:schemeClr>
                </a:solidFill>
                <a:latin typeface="Arial" panose="020B0604020202020204" pitchFamily="34" charset="0"/>
                <a:cs typeface="Arial" panose="020B0604020202020204" pitchFamily="34" charset="0"/>
              </a:rPr>
              <a:t>Avoid free web-based email accounts: </a:t>
            </a:r>
            <a:r>
              <a:rPr lang="en-US" dirty="0">
                <a:solidFill>
                  <a:schemeClr val="tx2">
                    <a:lumMod val="50000"/>
                  </a:schemeClr>
                </a:solidFill>
                <a:latin typeface="Arial" panose="020B0604020202020204" pitchFamily="34" charset="0"/>
                <a:cs typeface="Arial" panose="020B0604020202020204" pitchFamily="34" charset="0"/>
              </a:rPr>
              <a:t>Establish a company domain name and use it to establish company email accounts in lieu of free, web-based accounts.</a:t>
            </a:r>
          </a:p>
          <a:p>
            <a:pPr marL="174708" indent="-174708" defTabSz="931774">
              <a:buFont typeface="Arial" panose="020B0604020202020204" pitchFamily="34" charset="0"/>
              <a:buChar char="•"/>
              <a:defRPr/>
            </a:pPr>
            <a:r>
              <a:rPr lang="en-US" dirty="0">
                <a:solidFill>
                  <a:schemeClr val="tx2">
                    <a:lumMod val="50000"/>
                  </a:schemeClr>
                </a:solidFill>
                <a:latin typeface="Arial" panose="020B0604020202020204" pitchFamily="34" charset="0"/>
                <a:cs typeface="Arial" panose="020B0604020202020204" pitchFamily="34" charset="0"/>
              </a:rPr>
              <a:t>Consider implementing </a:t>
            </a:r>
            <a:r>
              <a:rPr lang="en-US" b="1" dirty="0">
                <a:solidFill>
                  <a:schemeClr val="tx2">
                    <a:lumMod val="50000"/>
                  </a:schemeClr>
                </a:solidFill>
                <a:latin typeface="Arial" panose="020B0604020202020204" pitchFamily="34" charset="0"/>
                <a:cs typeface="Arial" panose="020B0604020202020204" pitchFamily="34" charset="0"/>
              </a:rPr>
              <a:t>two-factor authentication for corporate email accounts</a:t>
            </a:r>
            <a:r>
              <a:rPr lang="en-US" dirty="0">
                <a:solidFill>
                  <a:schemeClr val="tx2">
                    <a:lumMod val="50000"/>
                  </a:schemeClr>
                </a:solidFill>
                <a:latin typeface="Arial" panose="020B0604020202020204" pitchFamily="34" charset="0"/>
                <a:cs typeface="Arial" panose="020B0604020202020204" pitchFamily="34" charset="0"/>
              </a:rPr>
              <a:t>. Two-factor authentication mitigates the threat of a subject gaining access to an employee’s email account through a compromised password by requiring two pieces of information to log in: (1) something you know (a password) and (2) something you have (such as a dynamic PIN or code).</a:t>
            </a:r>
          </a:p>
          <a:p>
            <a:pPr marL="174708" indent="-174708">
              <a:buFont typeface="Arial" panose="020B0604020202020204" pitchFamily="34" charset="0"/>
              <a:buChar char="•"/>
            </a:pPr>
            <a:r>
              <a:rPr lang="en-US" dirty="0">
                <a:solidFill>
                  <a:schemeClr val="tx2">
                    <a:lumMod val="50000"/>
                  </a:schemeClr>
                </a:solidFill>
                <a:latin typeface="Arial" panose="020B0604020202020204" pitchFamily="34" charset="0"/>
                <a:cs typeface="Arial" panose="020B0604020202020204" pitchFamily="34" charset="0"/>
              </a:rPr>
              <a:t>Consider additional IT and financial security procedures, including the implementation of a </a:t>
            </a:r>
            <a:r>
              <a:rPr lang="en-US" b="1" dirty="0">
                <a:solidFill>
                  <a:schemeClr val="tx2">
                    <a:lumMod val="50000"/>
                  </a:schemeClr>
                </a:solidFill>
                <a:latin typeface="Arial" panose="020B0604020202020204" pitchFamily="34" charset="0"/>
                <a:cs typeface="Arial" panose="020B0604020202020204" pitchFamily="34" charset="0"/>
              </a:rPr>
              <a:t>two-step verification process</a:t>
            </a:r>
            <a:r>
              <a:rPr lang="en-US" dirty="0">
                <a:solidFill>
                  <a:schemeClr val="tx2">
                    <a:lumMod val="50000"/>
                  </a:schemeClr>
                </a:solidFill>
                <a:latin typeface="Arial" panose="020B0604020202020204" pitchFamily="34" charset="0"/>
                <a:cs typeface="Arial" panose="020B0604020202020204" pitchFamily="34" charset="0"/>
              </a:rPr>
              <a:t>. For example:</a:t>
            </a:r>
          </a:p>
          <a:p>
            <a:pPr marL="640594" lvl="1" indent="-174708">
              <a:buFont typeface="Courier New" panose="02070309020205020404" pitchFamily="49" charset="0"/>
              <a:buChar char="o"/>
            </a:pPr>
            <a:r>
              <a:rPr lang="en-US" dirty="0">
                <a:solidFill>
                  <a:schemeClr val="tx2">
                    <a:lumMod val="50000"/>
                  </a:schemeClr>
                </a:solidFill>
                <a:latin typeface="Arial" panose="020B0604020202020204" pitchFamily="34" charset="0"/>
                <a:cs typeface="Arial" panose="020B0604020202020204" pitchFamily="34" charset="0"/>
              </a:rPr>
              <a:t>Out-of-Band Communication: Establish other communication channels, such as telephone calls, to verify significant transactions. Arrange this two-factor authentication early in the relationship and outside the email environment to avoid interception by a hacker.</a:t>
            </a:r>
          </a:p>
          <a:p>
            <a:pPr marL="640594" lvl="1" indent="-174708">
              <a:buFont typeface="Courier New" panose="02070309020205020404" pitchFamily="49" charset="0"/>
              <a:buChar char="o"/>
            </a:pPr>
            <a:r>
              <a:rPr lang="en-US" dirty="0">
                <a:solidFill>
                  <a:schemeClr val="tx2">
                    <a:lumMod val="50000"/>
                  </a:schemeClr>
                </a:solidFill>
                <a:latin typeface="Arial" panose="020B0604020202020204" pitchFamily="34" charset="0"/>
                <a:cs typeface="Arial" panose="020B0604020202020204" pitchFamily="34" charset="0"/>
              </a:rPr>
              <a:t>Digital Signatures: Both entities on each side of a transaction should utilize digital signatures. This will not work with web-based email accounts. Additionally, some countries ban or limit the use of encryption.</a:t>
            </a:r>
          </a:p>
          <a:p>
            <a:pPr marL="174708" indent="-174708">
              <a:buFont typeface="Arial" panose="020B0604020202020204" pitchFamily="34" charset="0"/>
              <a:buChar char="•"/>
            </a:pPr>
            <a:r>
              <a:rPr lang="en-US" dirty="0">
                <a:solidFill>
                  <a:schemeClr val="tx2">
                    <a:lumMod val="50000"/>
                  </a:schemeClr>
                </a:solidFill>
                <a:latin typeface="Arial" panose="020B0604020202020204" pitchFamily="34" charset="0"/>
                <a:cs typeface="Arial" panose="020B0604020202020204" pitchFamily="34" charset="0"/>
              </a:rPr>
              <a:t>Create </a:t>
            </a:r>
            <a:r>
              <a:rPr lang="en-US" b="1" dirty="0">
                <a:solidFill>
                  <a:schemeClr val="tx2">
                    <a:lumMod val="50000"/>
                  </a:schemeClr>
                </a:solidFill>
                <a:latin typeface="Arial" panose="020B0604020202020204" pitchFamily="34" charset="0"/>
                <a:cs typeface="Arial" panose="020B0604020202020204" pitchFamily="34" charset="0"/>
              </a:rPr>
              <a:t>intrusion detection system rules that flag e-mails with extensions that are similar to company e-mail</a:t>
            </a:r>
            <a:r>
              <a:rPr lang="en-US" dirty="0">
                <a:solidFill>
                  <a:schemeClr val="tx2">
                    <a:lumMod val="50000"/>
                  </a:schemeClr>
                </a:solidFill>
                <a:latin typeface="Arial" panose="020B0604020202020204" pitchFamily="34" charset="0"/>
                <a:cs typeface="Arial" panose="020B0604020202020204" pitchFamily="34" charset="0"/>
              </a:rPr>
              <a:t>. For example, a detection system for legitimate email of abc_company.com would flag fraudulent email from abc-company.com.</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2">
                    <a:lumMod val="50000"/>
                  </a:schemeClr>
                </a:solidFill>
                <a:latin typeface="Arial" panose="020B0604020202020204" pitchFamily="34" charset="0"/>
                <a:cs typeface="Arial" panose="020B0604020202020204" pitchFamily="34" charset="0"/>
              </a:rPr>
              <a:t>Register all company domains that are slightly different than the actual company domain.</a:t>
            </a:r>
            <a:endParaRPr lang="en-US" dirty="0">
              <a:solidFill>
                <a:schemeClr val="tx2">
                  <a:lumMod val="50000"/>
                </a:schemeClr>
              </a:solidFill>
              <a:latin typeface="Arial" panose="020B0604020202020204" pitchFamily="34" charset="0"/>
              <a:cs typeface="Arial" panose="020B0604020202020204" pitchFamily="34" charset="0"/>
            </a:endParaRPr>
          </a:p>
          <a:p>
            <a:pPr marL="174708" indent="-174708" defTabSz="931774">
              <a:buFont typeface="Arial" panose="020B0604020202020204" pitchFamily="34" charset="0"/>
              <a:buChar char="•"/>
              <a:defRPr/>
            </a:pPr>
            <a:r>
              <a:rPr lang="en-US" b="1" dirty="0">
                <a:solidFill>
                  <a:schemeClr val="tx2">
                    <a:lumMod val="50000"/>
                  </a:schemeClr>
                </a:solidFill>
                <a:latin typeface="Arial" panose="020B0604020202020204" pitchFamily="34" charset="0"/>
                <a:cs typeface="Arial" panose="020B0604020202020204" pitchFamily="34" charset="0"/>
              </a:rPr>
              <a:t>Verify changes in vendor payment location by adding additional two-factor authentication </a:t>
            </a:r>
            <a:r>
              <a:rPr lang="en-US" dirty="0">
                <a:solidFill>
                  <a:schemeClr val="tx2">
                    <a:lumMod val="50000"/>
                  </a:schemeClr>
                </a:solidFill>
                <a:latin typeface="Arial" panose="020B0604020202020204" pitchFamily="34" charset="0"/>
                <a:cs typeface="Arial" panose="020B0604020202020204" pitchFamily="34" charset="0"/>
              </a:rPr>
              <a:t>such as having a secondary sign-off by company personnel.</a:t>
            </a:r>
          </a:p>
        </p:txBody>
      </p:sp>
      <p:sp>
        <p:nvSpPr>
          <p:cNvPr id="4" name="Slide Number Placeholder 3"/>
          <p:cNvSpPr>
            <a:spLocks noGrp="1"/>
          </p:cNvSpPr>
          <p:nvPr>
            <p:ph type="sldNum" sz="quarter" idx="10"/>
          </p:nvPr>
        </p:nvSpPr>
        <p:spPr/>
        <p:txBody>
          <a:bodyPr/>
          <a:lstStyle/>
          <a:p>
            <a:fld id="{E2731F9F-C9F4-418F-9DB9-216505E8136A}" type="slidenum">
              <a:rPr lang="en-US" smtClean="0"/>
              <a:t>30</a:t>
            </a:fld>
            <a:endParaRPr lang="en-US" dirty="0"/>
          </a:p>
        </p:txBody>
      </p:sp>
    </p:spTree>
    <p:extLst>
      <p:ext uri="{BB962C8B-B14F-4D97-AF65-F5344CB8AC3E}">
        <p14:creationId xmlns:p14="http://schemas.microsoft.com/office/powerpoint/2010/main" val="821999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0CB870-D1CA-440E-9DDD-2DF59F8FACE3}" type="slidenum">
              <a:rPr lang="en-US" smtClean="0"/>
              <a:t>3</a:t>
            </a:fld>
            <a:endParaRPr lang="en-US" dirty="0"/>
          </a:p>
        </p:txBody>
      </p:sp>
    </p:spTree>
    <p:extLst>
      <p:ext uri="{BB962C8B-B14F-4D97-AF65-F5344CB8AC3E}">
        <p14:creationId xmlns:p14="http://schemas.microsoft.com/office/powerpoint/2010/main" val="268468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SUGGESTIONS FOR PROTECTION – PERSONNEL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Businesses with an increased awareness and understanding of the BEC/EAC scam are more likely to recognize when they have been targeted by BEC/EAC fraudsters, and are therefore more likely to avoid falling victim and sending fraudulent payments.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Businesses that deploy robust internal prevention techniques at all levels (especially for front line employees who may be the recipients of initial phishing attempts) have proven highly successful in recognizing and deflecting BEC/EAC attempts.</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Some financial institutions reported holding their customer requests for international wire transfers for an additional period of time to verify the legitimacy of the request.</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following list includes self-protection strategies you can employ as personnel best practices:</a:t>
            </a:r>
          </a:p>
          <a:p>
            <a:pPr marL="174708" indent="-174708">
              <a:buFont typeface="Arial" panose="020B0604020202020204" pitchFamily="34" charset="0"/>
              <a:buChar char="•"/>
            </a:pPr>
            <a:r>
              <a:rPr lang="en-US" b="1" dirty="0">
                <a:latin typeface="Arial" panose="020B0604020202020204" pitchFamily="34" charset="0"/>
                <a:cs typeface="Arial" panose="020B0604020202020204" pitchFamily="34" charset="0"/>
              </a:rPr>
              <a:t>Be careful what you post to social media and company websites</a:t>
            </a:r>
            <a:r>
              <a:rPr lang="en-US" dirty="0">
                <a:latin typeface="Arial" panose="020B0604020202020204" pitchFamily="34" charset="0"/>
                <a:cs typeface="Arial" panose="020B0604020202020204" pitchFamily="34" charset="0"/>
              </a:rPr>
              <a:t>, especially job duties and descriptions, hierarchal information, and out-of-office details.</a:t>
            </a:r>
          </a:p>
          <a:p>
            <a:pPr marL="174708" indent="-174708">
              <a:buFont typeface="Arial" panose="020B0604020202020204" pitchFamily="34" charset="0"/>
              <a:buChar char="•"/>
            </a:pPr>
            <a:r>
              <a:rPr lang="en-US" b="1" dirty="0">
                <a:latin typeface="Arial" panose="020B0604020202020204" pitchFamily="34" charset="0"/>
                <a:cs typeface="Arial" panose="020B0604020202020204" pitchFamily="34" charset="0"/>
              </a:rPr>
              <a:t>Immediately report and delete unsolicited email(spam) from unknown parties. </a:t>
            </a:r>
            <a:r>
              <a:rPr lang="en-US" dirty="0">
                <a:latin typeface="Arial" panose="020B0604020202020204" pitchFamily="34" charset="0"/>
                <a:cs typeface="Arial" panose="020B0604020202020204" pitchFamily="34" charset="0"/>
              </a:rPr>
              <a:t>DO NOT open spam e-mail, click on links in the e-mail, or open attachments. These often contain malware that will give subjects access to your computer system.</a:t>
            </a:r>
          </a:p>
          <a:p>
            <a:pPr marL="174708" indent="-174708" defTabSz="931774">
              <a:buFont typeface="Arial" panose="020B0604020202020204" pitchFamily="34" charset="0"/>
              <a:buChar char="•"/>
              <a:defRPr/>
            </a:pPr>
            <a:r>
              <a:rPr lang="en-US" b="1" dirty="0">
                <a:latin typeface="Arial" panose="020B0604020202020204" pitchFamily="34" charset="0"/>
                <a:cs typeface="Arial" panose="020B0604020202020204" pitchFamily="34" charset="0"/>
              </a:rPr>
              <a:t>Be suspicious of requests for secrecy or pressure</a:t>
            </a:r>
            <a:r>
              <a:rPr lang="en-US" dirty="0">
                <a:latin typeface="Arial" panose="020B0604020202020204" pitchFamily="34" charset="0"/>
                <a:cs typeface="Arial" panose="020B0604020202020204" pitchFamily="34" charset="0"/>
              </a:rPr>
              <a:t> to take action quickly.</a:t>
            </a:r>
          </a:p>
          <a:p>
            <a:pPr marL="174708" indent="-174708"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Carefully </a:t>
            </a:r>
            <a:r>
              <a:rPr lang="en-US" b="1" dirty="0">
                <a:latin typeface="Arial" panose="020B0604020202020204" pitchFamily="34" charset="0"/>
                <a:cs typeface="Arial" panose="020B0604020202020204" pitchFamily="34" charset="0"/>
              </a:rPr>
              <a:t>scrutinize all email requests </a:t>
            </a:r>
            <a:r>
              <a:rPr lang="en-US" dirty="0">
                <a:latin typeface="Arial" panose="020B0604020202020204" pitchFamily="34" charset="0"/>
                <a:cs typeface="Arial" panose="020B0604020202020204" pitchFamily="34" charset="0"/>
              </a:rPr>
              <a:t>for transfers of funds to determine if the requests are out of the ordinary.</a:t>
            </a:r>
          </a:p>
          <a:p>
            <a:pPr marL="174708" indent="-174708">
              <a:buFont typeface="Arial" panose="020B0604020202020204" pitchFamily="34" charset="0"/>
              <a:buChar char="•"/>
            </a:pPr>
            <a:r>
              <a:rPr lang="en-US" b="1" dirty="0">
                <a:latin typeface="Arial" panose="020B0604020202020204" pitchFamily="34" charset="0"/>
                <a:cs typeface="Arial" panose="020B0604020202020204" pitchFamily="34" charset="0"/>
              </a:rPr>
              <a:t>Beware of sudden changes in business practices. </a:t>
            </a:r>
            <a:r>
              <a:rPr lang="en-US" dirty="0">
                <a:latin typeface="Arial" panose="020B0604020202020204" pitchFamily="34" charset="0"/>
                <a:cs typeface="Arial" panose="020B0604020202020204" pitchFamily="34" charset="0"/>
              </a:rPr>
              <a:t>For example, if a current business contact suddenly asks to be contacted via their personal email address when all previous official correspondence has been through company e-mail, the request could be fraudulent. Always verify via other channels that you are still communicating with your legitimate business partner.</a:t>
            </a:r>
          </a:p>
          <a:p>
            <a:pPr marL="174708" indent="-174708">
              <a:buFont typeface="Arial" panose="020B0604020202020204" pitchFamily="34" charset="0"/>
              <a:buChar char="•"/>
            </a:pPr>
            <a:r>
              <a:rPr lang="en-US" b="1" dirty="0">
                <a:latin typeface="Arial" panose="020B0604020202020204" pitchFamily="34" charset="0"/>
                <a:cs typeface="Arial" panose="020B0604020202020204" pitchFamily="34" charset="0"/>
              </a:rPr>
              <a:t>Confirm requests for transfers of funds.</a:t>
            </a:r>
            <a:r>
              <a:rPr lang="en-US" dirty="0">
                <a:latin typeface="Arial" panose="020B0604020202020204" pitchFamily="34" charset="0"/>
                <a:cs typeface="Arial" panose="020B0604020202020204" pitchFamily="34" charset="0"/>
              </a:rPr>
              <a:t> When using phone verification as part of two-factor authentication, use previously known numbers, not the numbers provided in the email request.</a:t>
            </a:r>
          </a:p>
          <a:p>
            <a:pPr marL="174708" indent="-174708">
              <a:buFont typeface="Arial" panose="020B0604020202020204" pitchFamily="34" charset="0"/>
              <a:buChar char="•"/>
            </a:pPr>
            <a:r>
              <a:rPr lang="en-US" b="1" dirty="0">
                <a:latin typeface="Arial" panose="020B0604020202020204" pitchFamily="34" charset="0"/>
                <a:cs typeface="Arial" panose="020B0604020202020204" pitchFamily="34" charset="0"/>
              </a:rPr>
              <a:t>Know the habits of your customers</a:t>
            </a:r>
            <a:r>
              <a:rPr lang="en-US" dirty="0">
                <a:latin typeface="Arial" panose="020B0604020202020204" pitchFamily="34" charset="0"/>
                <a:cs typeface="Arial" panose="020B0604020202020204" pitchFamily="34" charset="0"/>
              </a:rPr>
              <a:t>, including the details of, reasons behind, and amount of payments.</a:t>
            </a:r>
          </a:p>
          <a:p>
            <a:pPr marL="174708" indent="-174708">
              <a:buFont typeface="Arial" panose="020B0604020202020204" pitchFamily="34" charset="0"/>
              <a:buChar char="•"/>
            </a:pPr>
            <a:r>
              <a:rPr lang="en-US" b="1" dirty="0">
                <a:latin typeface="Arial" panose="020B0604020202020204" pitchFamily="34" charset="0"/>
                <a:cs typeface="Arial" panose="020B0604020202020204" pitchFamily="34" charset="0"/>
              </a:rPr>
              <a:t>Do not use the “Reply” </a:t>
            </a:r>
            <a:r>
              <a:rPr lang="en-US" dirty="0">
                <a:latin typeface="Arial" panose="020B0604020202020204" pitchFamily="34" charset="0"/>
                <a:cs typeface="Arial" panose="020B0604020202020204" pitchFamily="34" charset="0"/>
              </a:rPr>
              <a:t>option to respond to any business e-mails. Instead, use the “Forward” option and either type in the correct email address or select it from the email address book to ensure the intended recipient’s correct email address is used.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731F9F-C9F4-418F-9DB9-216505E8136A}" type="slidenum">
              <a:rPr lang="en-US" smtClean="0"/>
              <a:t>31</a:t>
            </a:fld>
            <a:endParaRPr lang="en-US" dirty="0"/>
          </a:p>
        </p:txBody>
      </p:sp>
    </p:spTree>
    <p:extLst>
      <p:ext uri="{BB962C8B-B14F-4D97-AF65-F5344CB8AC3E}">
        <p14:creationId xmlns:p14="http://schemas.microsoft.com/office/powerpoint/2010/main" val="2316792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CD5943-2312-47A7-91E3-E7098B0E1BE9}" type="slidenum">
              <a:rPr lang="en-US" smtClean="0"/>
              <a:pPr>
                <a:defRPr/>
              </a:pPr>
              <a:t>36</a:t>
            </a:fld>
            <a:endParaRPr lang="en-US" dirty="0"/>
          </a:p>
        </p:txBody>
      </p:sp>
    </p:spTree>
    <p:extLst>
      <p:ext uri="{BB962C8B-B14F-4D97-AF65-F5344CB8AC3E}">
        <p14:creationId xmlns:p14="http://schemas.microsoft.com/office/powerpoint/2010/main" val="3695437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 indent="0">
              <a:buNone/>
            </a:pPr>
            <a:r>
              <a:rPr lang="en-US" sz="1600" dirty="0"/>
              <a:t>The Bank is a member of and involved in information security working groups through the following organizations:</a:t>
            </a:r>
          </a:p>
          <a:p>
            <a:pPr marL="9144" indent="0">
              <a:buNone/>
            </a:pPr>
            <a:endParaRPr lang="en-US" sz="1600" dirty="0"/>
          </a:p>
          <a:p>
            <a:pPr marL="742950" lvl="1" indent="-285750">
              <a:buFont typeface="Arial" panose="020B0604020202020204" pitchFamily="34" charset="0"/>
              <a:buChar char="•"/>
            </a:pPr>
            <a:r>
              <a:rPr lang="en-US" sz="1400" dirty="0"/>
              <a:t>Securities Industry and Financial Markets Association (SIFMA)</a:t>
            </a:r>
          </a:p>
          <a:p>
            <a:pPr marL="742950" lvl="1" indent="-285750">
              <a:buFont typeface="Arial" panose="020B0604020202020204" pitchFamily="34" charset="0"/>
              <a:buChar char="•"/>
            </a:pPr>
            <a:r>
              <a:rPr lang="en-US" sz="1400" dirty="0"/>
              <a:t>Financial Services Information Sharing and Analysis Center (FS-ISAC) </a:t>
            </a:r>
          </a:p>
          <a:p>
            <a:pPr marL="742950" lvl="1" indent="-285750">
              <a:buFont typeface="Arial" panose="020B0604020202020204" pitchFamily="34" charset="0"/>
              <a:buChar char="•"/>
            </a:pPr>
            <a:r>
              <a:rPr lang="en-US" sz="1400" dirty="0"/>
              <a:t>Financial Services Sector Coordinating Council (FSSCC)</a:t>
            </a:r>
          </a:p>
          <a:p>
            <a:pPr marL="742950" lvl="1" indent="-285750">
              <a:buFont typeface="Arial" panose="020B0604020202020204" pitchFamily="34" charset="0"/>
              <a:buChar char="•"/>
            </a:pPr>
            <a:r>
              <a:rPr lang="en-US" sz="1400" dirty="0"/>
              <a:t>American Bankers Association (ABA)</a:t>
            </a:r>
          </a:p>
          <a:p>
            <a:pPr marL="742950" lvl="1" indent="-285750">
              <a:buFont typeface="Arial" panose="020B0604020202020204" pitchFamily="34" charset="0"/>
              <a:buChar char="•"/>
            </a:pPr>
            <a:r>
              <a:rPr lang="en-US" sz="1400" dirty="0"/>
              <a:t>The Clearing House (TCH)</a:t>
            </a:r>
          </a:p>
          <a:p>
            <a:pPr marL="742950" lvl="1" indent="-285750">
              <a:buFont typeface="Arial" panose="020B0604020202020204" pitchFamily="34" charset="0"/>
              <a:buChar char="•"/>
            </a:pPr>
            <a:r>
              <a:rPr lang="en-US" sz="1400" dirty="0"/>
              <a:t>Financial Services Roundtable Business Information Technology (FSR-BITS) Committee</a:t>
            </a:r>
          </a:p>
          <a:p>
            <a:pPr marL="742950" lvl="1" indent="-285750">
              <a:buFont typeface="Arial" panose="020B0604020202020204" pitchFamily="34" charset="0"/>
              <a:buChar char="•"/>
            </a:pPr>
            <a:r>
              <a:rPr lang="en-US" sz="1400" dirty="0"/>
              <a:t>National Cyber-Forensics and Training Alliance (NCFTA) U.S. Chamber of Commerce </a:t>
            </a:r>
          </a:p>
          <a:p>
            <a:pPr marL="742950" lvl="1" indent="-285750">
              <a:buFont typeface="Arial" panose="020B0604020202020204" pitchFamily="34" charset="0"/>
              <a:buChar char="•"/>
            </a:pPr>
            <a:r>
              <a:rPr lang="en-US" sz="1400" dirty="0"/>
              <a:t>Infragard</a:t>
            </a:r>
          </a:p>
          <a:p>
            <a:pPr marL="742950" lvl="1" indent="-285750">
              <a:buFont typeface="Arial" panose="020B0604020202020204" pitchFamily="34" charset="0"/>
              <a:buChar char="•"/>
            </a:pPr>
            <a:endParaRPr lang="en-US" sz="1400" dirty="0"/>
          </a:p>
          <a:p>
            <a:r>
              <a:rPr lang="en-US" sz="1600" dirty="0"/>
              <a:t>U.S. Bank receives alerts, reports and briefings from various government agencies including DHS, FBI and Treasury via FS-ISAC. Products received include: </a:t>
            </a:r>
          </a:p>
          <a:p>
            <a:pPr lvl="1"/>
            <a:endParaRPr lang="en-US" sz="1400" dirty="0"/>
          </a:p>
          <a:p>
            <a:pPr marL="742950" lvl="1" indent="-285750">
              <a:buFont typeface="Arial" panose="020B0604020202020204" pitchFamily="34" charset="0"/>
              <a:buChar char="•"/>
            </a:pPr>
            <a:r>
              <a:rPr lang="en-US" sz="1400" dirty="0"/>
              <a:t>DHS and FBI Joint Indicator Bulletins (JIBs)</a:t>
            </a:r>
          </a:p>
          <a:p>
            <a:pPr marL="742950" lvl="1" indent="-285750">
              <a:buFont typeface="Arial" panose="020B0604020202020204" pitchFamily="34" charset="0"/>
              <a:buChar char="•"/>
            </a:pPr>
            <a:r>
              <a:rPr lang="en-US" sz="1400" dirty="0"/>
              <a:t>DHS’s United States Computer Emergency Readiness Team (US-CERT) / Industrial Control Systems Computer Emergency Readiness Team (ICS-CERT) and Cyber Information Sharing and Collaboration Program (CISCP) Indicator Bulletins (IBs)</a:t>
            </a:r>
          </a:p>
          <a:p>
            <a:pPr marL="742950" lvl="1" indent="-285750">
              <a:buFont typeface="Arial" panose="020B0604020202020204" pitchFamily="34" charset="0"/>
              <a:buChar char="•"/>
            </a:pPr>
            <a:r>
              <a:rPr lang="en-US" sz="1400" dirty="0"/>
              <a:t>US-CERT Malware Initial Findings Reports (MIFRs)</a:t>
            </a:r>
          </a:p>
          <a:p>
            <a:pPr marL="742950" lvl="1" indent="-285750">
              <a:buFont typeface="Arial" panose="020B0604020202020204" pitchFamily="34" charset="0"/>
              <a:buChar char="•"/>
            </a:pPr>
            <a:r>
              <a:rPr lang="en-US" sz="1400" dirty="0"/>
              <a:t>US-CERT Malware Analysis Reports</a:t>
            </a:r>
          </a:p>
          <a:p>
            <a:pPr marL="742950" lvl="1" indent="-285750">
              <a:buFont typeface="Arial" panose="020B0604020202020204" pitchFamily="34" charset="0"/>
              <a:buChar char="•"/>
            </a:pPr>
            <a:r>
              <a:rPr lang="en-US" sz="1400" dirty="0"/>
              <a:t>U.S. Bank submits RFIs to the federal government via FS-ISAC National Cybersecurity and Communications Center (NCCIC) liaisons. </a:t>
            </a:r>
          </a:p>
          <a:p>
            <a:pPr marL="742950" lvl="1"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13F005EB-22FB-4FDC-8C6B-5A1CCF96C6D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41756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 indent="0">
              <a:buNone/>
            </a:pPr>
            <a:r>
              <a:rPr lang="en-US" sz="1600" dirty="0"/>
              <a:t>The Bank is a member of and involved in information security working groups through the following organizations:</a:t>
            </a:r>
          </a:p>
          <a:p>
            <a:pPr marL="9144" indent="0">
              <a:buNone/>
            </a:pPr>
            <a:endParaRPr lang="en-US" sz="1600" dirty="0"/>
          </a:p>
          <a:p>
            <a:pPr marL="742950" lvl="1" indent="-285750">
              <a:buFont typeface="Arial" panose="020B0604020202020204" pitchFamily="34" charset="0"/>
              <a:buChar char="•"/>
            </a:pPr>
            <a:r>
              <a:rPr lang="en-US" sz="1400" dirty="0"/>
              <a:t>Securities Industry and Financial Markets Association (SIFMA)</a:t>
            </a:r>
          </a:p>
          <a:p>
            <a:pPr marL="742950" lvl="1" indent="-285750">
              <a:buFont typeface="Arial" panose="020B0604020202020204" pitchFamily="34" charset="0"/>
              <a:buChar char="•"/>
            </a:pPr>
            <a:r>
              <a:rPr lang="en-US" sz="1400" dirty="0"/>
              <a:t>Financial Services Information Sharing and Analysis Center (FS-ISAC) </a:t>
            </a:r>
          </a:p>
          <a:p>
            <a:pPr marL="742950" lvl="1" indent="-285750">
              <a:buFont typeface="Arial" panose="020B0604020202020204" pitchFamily="34" charset="0"/>
              <a:buChar char="•"/>
            </a:pPr>
            <a:r>
              <a:rPr lang="en-US" sz="1400" dirty="0"/>
              <a:t>Financial Services Sector Coordinating Council (FSSCC)</a:t>
            </a:r>
          </a:p>
          <a:p>
            <a:pPr marL="742950" lvl="1" indent="-285750">
              <a:buFont typeface="Arial" panose="020B0604020202020204" pitchFamily="34" charset="0"/>
              <a:buChar char="•"/>
            </a:pPr>
            <a:r>
              <a:rPr lang="en-US" sz="1400" dirty="0"/>
              <a:t>American Bankers Association (ABA)</a:t>
            </a:r>
          </a:p>
          <a:p>
            <a:pPr marL="742950" lvl="1" indent="-285750">
              <a:buFont typeface="Arial" panose="020B0604020202020204" pitchFamily="34" charset="0"/>
              <a:buChar char="•"/>
            </a:pPr>
            <a:r>
              <a:rPr lang="en-US" sz="1400" dirty="0"/>
              <a:t>The Clearing House (TCH)</a:t>
            </a:r>
          </a:p>
          <a:p>
            <a:pPr marL="742950" lvl="1" indent="-285750">
              <a:buFont typeface="Arial" panose="020B0604020202020204" pitchFamily="34" charset="0"/>
              <a:buChar char="•"/>
            </a:pPr>
            <a:r>
              <a:rPr lang="en-US" sz="1400" dirty="0"/>
              <a:t>Financial Services Roundtable Business Information Technology (FSR-BITS) Committee</a:t>
            </a:r>
          </a:p>
          <a:p>
            <a:pPr marL="742950" lvl="1" indent="-285750">
              <a:buFont typeface="Arial" panose="020B0604020202020204" pitchFamily="34" charset="0"/>
              <a:buChar char="•"/>
            </a:pPr>
            <a:r>
              <a:rPr lang="en-US" sz="1400" dirty="0"/>
              <a:t>National Cyber-Forensics and Training Alliance (NCFTA) U.S. Chamber of Commerce </a:t>
            </a:r>
          </a:p>
          <a:p>
            <a:pPr marL="742950" lvl="1" indent="-285750">
              <a:buFont typeface="Arial" panose="020B0604020202020204" pitchFamily="34" charset="0"/>
              <a:buChar char="•"/>
            </a:pPr>
            <a:r>
              <a:rPr lang="en-US" sz="1400" dirty="0"/>
              <a:t>Infragard</a:t>
            </a:r>
          </a:p>
          <a:p>
            <a:pPr marL="742950" lvl="1" indent="-285750">
              <a:buFont typeface="Arial" panose="020B0604020202020204" pitchFamily="34" charset="0"/>
              <a:buChar char="•"/>
            </a:pPr>
            <a:endParaRPr lang="en-US" sz="1400" dirty="0"/>
          </a:p>
          <a:p>
            <a:r>
              <a:rPr lang="en-US" sz="1600" dirty="0"/>
              <a:t>U.S. Bank receives alerts, reports and briefings from various government agencies including DHS, FBI and Treasury via FS-ISAC. Products received include: </a:t>
            </a:r>
          </a:p>
          <a:p>
            <a:pPr lvl="1"/>
            <a:endParaRPr lang="en-US" sz="1400" dirty="0"/>
          </a:p>
          <a:p>
            <a:pPr marL="742950" lvl="1" indent="-285750">
              <a:buFont typeface="Arial" panose="020B0604020202020204" pitchFamily="34" charset="0"/>
              <a:buChar char="•"/>
            </a:pPr>
            <a:r>
              <a:rPr lang="en-US" sz="1400" dirty="0"/>
              <a:t>DHS and FBI Joint Indicator Bulletins (JIBs)</a:t>
            </a:r>
          </a:p>
          <a:p>
            <a:pPr marL="742950" lvl="1" indent="-285750">
              <a:buFont typeface="Arial" panose="020B0604020202020204" pitchFamily="34" charset="0"/>
              <a:buChar char="•"/>
            </a:pPr>
            <a:r>
              <a:rPr lang="en-US" sz="1400" dirty="0"/>
              <a:t>DHS’s United States Computer Emergency Readiness Team (US-CERT) / Industrial Control Systems Computer Emergency Readiness Team (ICS-CERT) and Cyber Information Sharing and Collaboration Program (CISCP) Indicator Bulletins (IBs)</a:t>
            </a:r>
          </a:p>
          <a:p>
            <a:pPr marL="742950" lvl="1" indent="-285750">
              <a:buFont typeface="Arial" panose="020B0604020202020204" pitchFamily="34" charset="0"/>
              <a:buChar char="•"/>
            </a:pPr>
            <a:r>
              <a:rPr lang="en-US" sz="1400" dirty="0"/>
              <a:t>US-CERT Malware Initial Findings Reports (MIFRs)</a:t>
            </a:r>
          </a:p>
          <a:p>
            <a:pPr marL="742950" lvl="1" indent="-285750">
              <a:buFont typeface="Arial" panose="020B0604020202020204" pitchFamily="34" charset="0"/>
              <a:buChar char="•"/>
            </a:pPr>
            <a:r>
              <a:rPr lang="en-US" sz="1400" dirty="0"/>
              <a:t>US-CERT Malware Analysis Reports</a:t>
            </a:r>
          </a:p>
          <a:p>
            <a:pPr marL="742950" lvl="1" indent="-285750">
              <a:buFont typeface="Arial" panose="020B0604020202020204" pitchFamily="34" charset="0"/>
              <a:buChar char="•"/>
            </a:pPr>
            <a:r>
              <a:rPr lang="en-US" sz="1400" dirty="0"/>
              <a:t>U.S. Bank submits RFIs to the federal government via FS-ISAC National Cybersecurity and Communications Center (NCCIC) liaisons. </a:t>
            </a:r>
          </a:p>
          <a:p>
            <a:pPr marL="742950" lvl="1"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13F005EB-22FB-4FDC-8C6B-5A1CCF96C6D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354096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CB870-D1CA-440E-9DDD-2DF59F8FACE3}" type="slidenum">
              <a:rPr lang="en-US" smtClean="0"/>
              <a:t>7</a:t>
            </a:fld>
            <a:endParaRPr lang="en-US"/>
          </a:p>
        </p:txBody>
      </p:sp>
    </p:spTree>
    <p:extLst>
      <p:ext uri="{BB962C8B-B14F-4D97-AF65-F5344CB8AC3E}">
        <p14:creationId xmlns:p14="http://schemas.microsoft.com/office/powerpoint/2010/main" val="269916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a:solidFill>
                  <a:srgbClr val="000000"/>
                </a:solidFill>
                <a:latin typeface="Arial" panose="020B0604020202020204" pitchFamily="34" charset="0"/>
                <a:cs typeface="Arial" panose="020B0604020202020204" pitchFamily="34" charset="0"/>
              </a:rPr>
              <a:t>This number gives security analysts nightmares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D057DC2-8FE1-4E17-8F61-DFF269BFD8C4}" type="slidenum">
              <a:rPr lang="en-US" altLang="en-US" smtClean="0">
                <a:solidFill>
                  <a:srgbClr val="000000"/>
                </a:solidFill>
                <a:latin typeface="Calibri" panose="020F0502020204030204" pitchFamily="34" charset="0"/>
              </a:rPr>
              <a:pPr fontAlgn="base">
                <a:spcBef>
                  <a:spcPct val="0"/>
                </a:spcBef>
                <a:spcAft>
                  <a:spcPct val="0"/>
                </a:spcAft>
              </a:pPr>
              <a:t>8</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868723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C39EC-0DF8-4BF9-A07C-8BCB98CE90A3}" type="slidenum">
              <a:rPr lang="en-US" smtClean="0"/>
              <a:t>9</a:t>
            </a:fld>
            <a:endParaRPr lang="en-US"/>
          </a:p>
        </p:txBody>
      </p:sp>
    </p:spTree>
    <p:extLst>
      <p:ext uri="{BB962C8B-B14F-4D97-AF65-F5344CB8AC3E}">
        <p14:creationId xmlns:p14="http://schemas.microsoft.com/office/powerpoint/2010/main" val="412728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a:solidFill>
                  <a:srgbClr val="000000"/>
                </a:solidFill>
                <a:latin typeface="Arial" panose="020B0604020202020204" pitchFamily="34" charset="0"/>
                <a:cs typeface="Arial" panose="020B0604020202020204" pitchFamily="34" charset="0"/>
              </a:rPr>
              <a:t>This number gives security analysts nightmares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D057DC2-8FE1-4E17-8F61-DFF269BFD8C4}" type="slidenum">
              <a:rPr lang="en-US" altLang="en-US" smtClean="0">
                <a:solidFill>
                  <a:srgbClr val="000000"/>
                </a:solidFill>
                <a:latin typeface="Calibri" panose="020F0502020204030204" pitchFamily="34" charset="0"/>
              </a:rPr>
              <a:pPr fontAlgn="base">
                <a:spcBef>
                  <a:spcPct val="0"/>
                </a:spcBef>
                <a:spcAft>
                  <a:spcPct val="0"/>
                </a:spcAft>
              </a:pPr>
              <a:t>10</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442635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faster a data breach can be identified and contained, the lower the costs. I</a:t>
            </a:r>
            <a:r>
              <a:rPr lang="en-US" sz="1200" b="0" i="0" u="none" strike="noStrike" kern="1200" baseline="0" dirty="0">
                <a:solidFill>
                  <a:schemeClr val="tx1"/>
                </a:solidFill>
                <a:latin typeface="+mn-lt"/>
                <a:ea typeface="+mn-ea"/>
                <a:cs typeface="+mn-cs"/>
              </a:rPr>
              <a:t>ncident response teams and the extensive use of encryption reduce costs.</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 </a:t>
            </a:r>
            <a:endParaRPr lang="en-US" dirty="0"/>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extensive use of encryption reduced cost by $13 per capita.</a:t>
            </a:r>
          </a:p>
          <a:p>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Organizations with senior-level leaders such as a Chief Privacy Officer (CPO) or CISO directing initiatives to improve customer trust in the guardianship of their personal information reduces the turnover of customers and, therefore, the cost of the breach.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Having established Business Continuity Management (BCM) reduces the cost of a data breach.</a:t>
            </a:r>
          </a:p>
          <a:p>
            <a:r>
              <a:rPr lang="en-US" sz="1200" b="0" i="0" u="none" strike="noStrike" kern="1200" baseline="0" dirty="0">
                <a:solidFill>
                  <a:schemeClr val="tx1"/>
                </a:solidFill>
                <a:latin typeface="+mn-lt"/>
                <a:ea typeface="+mn-ea"/>
                <a:cs typeface="+mn-cs"/>
              </a:rPr>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7A934F1-9AB0-44CE-B7BC-A7E29419B7E3}" type="slidenum">
              <a:rPr lang="en-US" smtClean="0"/>
              <a:t>11</a:t>
            </a:fld>
            <a:endParaRPr lang="en-US" dirty="0"/>
          </a:p>
        </p:txBody>
      </p:sp>
    </p:spTree>
    <p:extLst>
      <p:ext uri="{BB962C8B-B14F-4D97-AF65-F5344CB8AC3E}">
        <p14:creationId xmlns:p14="http://schemas.microsoft.com/office/powerpoint/2010/main" val="2031059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28" name="Rectangle 27"/>
          <p:cNvSpPr/>
          <p:nvPr userDrawn="1"/>
        </p:nvSpPr>
        <p:spPr>
          <a:xfrm>
            <a:off x="0" y="0"/>
            <a:ext cx="12192000" cy="6172200"/>
          </a:xfrm>
          <a:prstGeom prst="rect">
            <a:avLst/>
          </a:prstGeom>
          <a:gradFill>
            <a:gsLst>
              <a:gs pos="0">
                <a:schemeClr val="accent1"/>
              </a:gs>
              <a:gs pos="100000">
                <a:schemeClr val="accent1"/>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Title 1"/>
          <p:cNvSpPr>
            <a:spLocks noGrp="1"/>
          </p:cNvSpPr>
          <p:nvPr>
            <p:ph type="title" hasCustomPrompt="1"/>
          </p:nvPr>
        </p:nvSpPr>
        <p:spPr bwMode="invGray">
          <a:xfrm>
            <a:off x="609600" y="914399"/>
            <a:ext cx="7559040" cy="2468880"/>
          </a:xfrm>
        </p:spPr>
        <p:txBody>
          <a:bodyPr anchor="b" anchorCtr="0">
            <a:normAutofit/>
          </a:bodyPr>
          <a:lstStyle>
            <a:lvl1pPr algn="l">
              <a:defRPr sz="3600" b="0" cap="none">
                <a:solidFill>
                  <a:schemeClr val="bg2"/>
                </a:solidFill>
              </a:defRPr>
            </a:lvl1pPr>
          </a:lstStyle>
          <a:p>
            <a:r>
              <a:rPr lang="en-US" dirty="0"/>
              <a:t>Click to edit master title style</a:t>
            </a:r>
          </a:p>
        </p:txBody>
      </p:sp>
      <p:sp>
        <p:nvSpPr>
          <p:cNvPr id="30" name="Text Placeholder 2"/>
          <p:cNvSpPr>
            <a:spLocks noGrp="1"/>
          </p:cNvSpPr>
          <p:nvPr>
            <p:ph type="body" idx="1"/>
          </p:nvPr>
        </p:nvSpPr>
        <p:spPr bwMode="grayWhite">
          <a:xfrm>
            <a:off x="609600" y="3566160"/>
            <a:ext cx="7559040" cy="1097280"/>
          </a:xfrm>
        </p:spPr>
        <p:txBody>
          <a:bodyPr anchor="t" anchorCtr="0"/>
          <a:lstStyle>
            <a:lvl1pPr marL="0" indent="0">
              <a:buNone/>
              <a:defRPr sz="2400">
                <a:solidFill>
                  <a:schemeClr val="bg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31" name="Picture 3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355080"/>
            <a:ext cx="1066800" cy="285442"/>
          </a:xfrm>
          <a:prstGeom prst="rect">
            <a:avLst/>
          </a:prstGeom>
          <a:noFill/>
        </p:spPr>
      </p:pic>
      <p:sp>
        <p:nvSpPr>
          <p:cNvPr id="32" name="Text Placeholder 8"/>
          <p:cNvSpPr>
            <a:spLocks noGrp="1"/>
          </p:cNvSpPr>
          <p:nvPr>
            <p:ph type="body" sz="quarter" idx="10"/>
          </p:nvPr>
        </p:nvSpPr>
        <p:spPr bwMode="blackWhite">
          <a:xfrm>
            <a:off x="609600" y="5120640"/>
            <a:ext cx="7559040" cy="304800"/>
          </a:xfrm>
        </p:spPr>
        <p:txBody>
          <a:bodyPr/>
          <a:lstStyle>
            <a:lvl1pPr marL="9144" indent="0">
              <a:buNone/>
              <a:defRPr>
                <a:solidFill>
                  <a:schemeClr val="bg1"/>
                </a:solidFill>
              </a:defRPr>
            </a:lvl1pPr>
            <a:lvl2pPr marL="320024" indent="0">
              <a:buNone/>
              <a:defRPr>
                <a:solidFill>
                  <a:schemeClr val="bg1"/>
                </a:solidFill>
              </a:defRPr>
            </a:lvl2pPr>
            <a:lvl3pPr marL="740627" indent="0">
              <a:buNone/>
              <a:defRPr>
                <a:solidFill>
                  <a:schemeClr val="bg1"/>
                </a:solidFill>
              </a:defRPr>
            </a:lvl3pPr>
            <a:lvl4pPr marL="1106368" indent="0">
              <a:buNone/>
              <a:defRPr>
                <a:solidFill>
                  <a:schemeClr val="bg1"/>
                </a:solidFill>
              </a:defRPr>
            </a:lvl4pPr>
            <a:lvl5pPr marL="1472110" indent="0">
              <a:buNone/>
              <a:defRPr>
                <a:solidFill>
                  <a:schemeClr val="bg1"/>
                </a:solidFill>
              </a:defRPr>
            </a:lvl5pPr>
          </a:lstStyle>
          <a:p>
            <a:pPr lvl="0"/>
            <a:r>
              <a:rPr lang="en-US"/>
              <a:t>Click to edit Master text styles</a:t>
            </a:r>
          </a:p>
        </p:txBody>
      </p:sp>
      <p:sp>
        <p:nvSpPr>
          <p:cNvPr id="33" name="Text Placeholder 8"/>
          <p:cNvSpPr>
            <a:spLocks noGrp="1"/>
          </p:cNvSpPr>
          <p:nvPr>
            <p:ph type="body" sz="quarter" idx="11"/>
          </p:nvPr>
        </p:nvSpPr>
        <p:spPr bwMode="blackWhite">
          <a:xfrm>
            <a:off x="609600" y="5486400"/>
            <a:ext cx="7559040" cy="304800"/>
          </a:xfrm>
        </p:spPr>
        <p:txBody>
          <a:bodyPr/>
          <a:lstStyle>
            <a:lvl1pPr marL="9144" indent="0">
              <a:buNone/>
              <a:defRPr sz="1600" i="1">
                <a:solidFill>
                  <a:schemeClr val="bg1"/>
                </a:solidFill>
              </a:defRPr>
            </a:lvl1pPr>
            <a:lvl2pPr marL="320024" indent="0">
              <a:buNone/>
              <a:defRPr>
                <a:solidFill>
                  <a:schemeClr val="bg1"/>
                </a:solidFill>
              </a:defRPr>
            </a:lvl2pPr>
            <a:lvl3pPr marL="740627" indent="0">
              <a:buNone/>
              <a:defRPr>
                <a:solidFill>
                  <a:schemeClr val="bg1"/>
                </a:solidFill>
              </a:defRPr>
            </a:lvl3pPr>
            <a:lvl4pPr marL="1106368" indent="0">
              <a:buNone/>
              <a:defRPr>
                <a:solidFill>
                  <a:schemeClr val="bg1"/>
                </a:solidFill>
              </a:defRPr>
            </a:lvl4pPr>
            <a:lvl5pPr marL="1472110" indent="0">
              <a:buNone/>
              <a:defRPr>
                <a:solidFill>
                  <a:schemeClr val="bg1"/>
                </a:solidFill>
              </a:defRPr>
            </a:lvl5pPr>
          </a:lstStyle>
          <a:p>
            <a:pPr lvl="0"/>
            <a:r>
              <a:rPr lang="en-US"/>
              <a:t>Click to edit Master text styles</a:t>
            </a:r>
          </a:p>
        </p:txBody>
      </p:sp>
      <p:grpSp>
        <p:nvGrpSpPr>
          <p:cNvPr id="34" name="Group 33"/>
          <p:cNvGrpSpPr/>
          <p:nvPr userDrawn="1"/>
        </p:nvGrpSpPr>
        <p:grpSpPr>
          <a:xfrm>
            <a:off x="8778240" y="0"/>
            <a:ext cx="3462633" cy="5701472"/>
            <a:chOff x="6355081" y="0"/>
            <a:chExt cx="2825572" cy="5701472"/>
          </a:xfrm>
        </p:grpSpPr>
        <p:sp>
          <p:nvSpPr>
            <p:cNvPr id="35" name="Pentagon 8"/>
            <p:cNvSpPr>
              <a:spLocks noChangeAspect="1"/>
            </p:cNvSpPr>
            <p:nvPr userDrawn="1"/>
          </p:nvSpPr>
          <p:spPr>
            <a:xfrm rot="5400000">
              <a:off x="5670078" y="2190897"/>
              <a:ext cx="4195578" cy="282557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92075">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dirty="0"/>
            </a:p>
          </p:txBody>
        </p:sp>
        <p:sp>
          <p:nvSpPr>
            <p:cNvPr id="36" name="Pentagon 8"/>
            <p:cNvSpPr>
              <a:spLocks noChangeAspect="1"/>
            </p:cNvSpPr>
            <p:nvPr userDrawn="1"/>
          </p:nvSpPr>
          <p:spPr>
            <a:xfrm rot="5400000">
              <a:off x="6340995" y="1279005"/>
              <a:ext cx="4116021" cy="1558011"/>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92075">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dirty="0"/>
            </a:p>
          </p:txBody>
        </p:sp>
      </p:grpSp>
      <p:sp>
        <p:nvSpPr>
          <p:cNvPr id="12" name="Footer Placeholder 6"/>
          <p:cNvSpPr txBox="1">
            <a:spLocks/>
          </p:cNvSpPr>
          <p:nvPr userDrawn="1"/>
        </p:nvSpPr>
        <p:spPr>
          <a:xfrm>
            <a:off x="3048008" y="6497376"/>
            <a:ext cx="8576057"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b="0" spc="60" baseline="0" dirty="0">
                <a:solidFill>
                  <a:schemeClr val="tx2"/>
                </a:solidFill>
                <a:latin typeface="Arial Narrow" panose="020B0606020202030204" pitchFamily="34" charset="0"/>
              </a:rPr>
              <a:t>U.S. BANK CUSTOMER CONFIDENTIAL</a:t>
            </a:r>
          </a:p>
        </p:txBody>
      </p:sp>
    </p:spTree>
    <p:extLst>
      <p:ext uri="{BB962C8B-B14F-4D97-AF65-F5344CB8AC3E}">
        <p14:creationId xmlns:p14="http://schemas.microsoft.com/office/powerpoint/2010/main" val="257885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80744"/>
            <a:ext cx="53848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80744"/>
            <a:ext cx="53848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4520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1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143000"/>
            <a:ext cx="10972800" cy="639762"/>
          </a:xfrm>
        </p:spPr>
        <p:txBody>
          <a:bodyPr anchor="b"/>
          <a:lstStyle>
            <a:lvl1pPr marL="0" indent="0">
              <a:spcAft>
                <a:spcPts val="200"/>
              </a:spcAft>
              <a:buNone/>
              <a:defRPr sz="22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916113"/>
            <a:ext cx="5386917"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3374" y="1916113"/>
            <a:ext cx="5389033"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3931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itle/ 2 sub titles/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43000"/>
            <a:ext cx="5386917" cy="639762"/>
          </a:xfrm>
        </p:spPr>
        <p:txBody>
          <a:bodyPr anchor="b"/>
          <a:lstStyle>
            <a:lvl1pPr marL="0" indent="0">
              <a:spcAft>
                <a:spcPts val="200"/>
              </a:spcAft>
              <a:buNone/>
              <a:defRPr sz="22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916113"/>
            <a:ext cx="5386917"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4" y="1143000"/>
            <a:ext cx="5389033" cy="639762"/>
          </a:xfrm>
        </p:spPr>
        <p:txBody>
          <a:bodyPr anchor="b"/>
          <a:lstStyle>
            <a:lvl1pPr marL="0" indent="0">
              <a:spcAft>
                <a:spcPts val="200"/>
              </a:spcAft>
              <a:buNone/>
              <a:defRPr sz="22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4" y="1916113"/>
            <a:ext cx="5389033"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9513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0183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616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lef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80744"/>
            <a:ext cx="53848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0"/>
          </p:nvPr>
        </p:nvSpPr>
        <p:spPr>
          <a:xfrm>
            <a:off x="6197600" y="1371600"/>
            <a:ext cx="5384800" cy="4572000"/>
          </a:xfrm>
        </p:spPr>
        <p:txBody>
          <a:bodyPr/>
          <a:lstStyle>
            <a:lvl1pPr marL="9144" indent="0">
              <a:buFontTx/>
              <a:buNone/>
              <a:defRPr/>
            </a:lvl1pPr>
          </a:lstStyle>
          <a:p>
            <a:endParaRPr lang="en-US" dirty="0"/>
          </a:p>
        </p:txBody>
      </p:sp>
    </p:spTree>
    <p:extLst>
      <p:ext uri="{BB962C8B-B14F-4D97-AF65-F5344CB8AC3E}">
        <p14:creationId xmlns:p14="http://schemas.microsoft.com/office/powerpoint/2010/main" val="3730757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righ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380744"/>
            <a:ext cx="53848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0"/>
          </p:nvPr>
        </p:nvSpPr>
        <p:spPr>
          <a:xfrm>
            <a:off x="609600" y="1371600"/>
            <a:ext cx="5384800" cy="4572000"/>
          </a:xfrm>
        </p:spPr>
        <p:txBody>
          <a:bodyPr/>
          <a:lstStyle>
            <a:lvl1pPr marL="9144" indent="0">
              <a:buFontTx/>
              <a:buNone/>
              <a:defRPr/>
            </a:lvl1pPr>
          </a:lstStyle>
          <a:p>
            <a:endParaRPr lang="en-US" dirty="0"/>
          </a:p>
        </p:txBody>
      </p:sp>
    </p:spTree>
    <p:extLst>
      <p:ext uri="{BB962C8B-B14F-4D97-AF65-F5344CB8AC3E}">
        <p14:creationId xmlns:p14="http://schemas.microsoft.com/office/powerpoint/2010/main" val="3019099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2 col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380744"/>
            <a:ext cx="5388864" cy="1554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6193536" y="1380744"/>
            <a:ext cx="5388864" cy="1554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2"/>
          </p:nvPr>
        </p:nvSpPr>
        <p:spPr>
          <a:xfrm>
            <a:off x="609600" y="3124200"/>
            <a:ext cx="10972800" cy="2910840"/>
          </a:xfrm>
        </p:spPr>
        <p:txBody>
          <a:bodyPr/>
          <a:lstStyle>
            <a:lvl1pPr marL="9144" indent="0">
              <a:buFontTx/>
              <a:buNone/>
              <a:defRPr/>
            </a:lvl1pPr>
          </a:lstStyle>
          <a:p>
            <a:endParaRPr lang="en-US" dirty="0"/>
          </a:p>
        </p:txBody>
      </p:sp>
    </p:spTree>
    <p:extLst>
      <p:ext uri="{BB962C8B-B14F-4D97-AF65-F5344CB8AC3E}">
        <p14:creationId xmlns:p14="http://schemas.microsoft.com/office/powerpoint/2010/main" val="1974024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1 sub title/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43000"/>
            <a:ext cx="10972800" cy="639762"/>
          </a:xfrm>
        </p:spPr>
        <p:txBody>
          <a:bodyPr anchor="b"/>
          <a:lstStyle>
            <a:lvl1pPr marL="0" indent="0">
              <a:spcAft>
                <a:spcPts val="200"/>
              </a:spcAft>
              <a:buNone/>
              <a:defRPr sz="22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916124"/>
            <a:ext cx="5386917"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3374" y="1916124"/>
            <a:ext cx="5389033"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p:cNvSpPr>
            <a:spLocks noGrp="1"/>
          </p:cNvSpPr>
          <p:nvPr>
            <p:ph sz="quarter" idx="11"/>
          </p:nvPr>
        </p:nvSpPr>
        <p:spPr>
          <a:xfrm>
            <a:off x="594735" y="4049724"/>
            <a:ext cx="10987668" cy="18938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8924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2 sub titles/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143000"/>
            <a:ext cx="5386917" cy="639762"/>
          </a:xfrm>
        </p:spPr>
        <p:txBody>
          <a:bodyPr anchor="b"/>
          <a:lstStyle>
            <a:lvl1pPr marL="0" indent="0">
              <a:spcAft>
                <a:spcPts val="200"/>
              </a:spcAft>
              <a:buNone/>
              <a:defRPr sz="22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916124"/>
            <a:ext cx="5386917"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4" y="1143000"/>
            <a:ext cx="5389033" cy="639762"/>
          </a:xfrm>
        </p:spPr>
        <p:txBody>
          <a:bodyPr anchor="b"/>
          <a:lstStyle>
            <a:lvl1pPr marL="0" indent="0">
              <a:spcAft>
                <a:spcPts val="200"/>
              </a:spcAft>
              <a:buNone/>
              <a:defRPr sz="22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4" y="1916124"/>
            <a:ext cx="5389033"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p:cNvSpPr>
            <a:spLocks noGrp="1"/>
          </p:cNvSpPr>
          <p:nvPr>
            <p:ph sz="quarter" idx="11"/>
          </p:nvPr>
        </p:nvSpPr>
        <p:spPr>
          <a:xfrm>
            <a:off x="594735" y="4049724"/>
            <a:ext cx="10987668" cy="18938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412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grpSp>
        <p:nvGrpSpPr>
          <p:cNvPr id="18" name="Group 17"/>
          <p:cNvGrpSpPr/>
          <p:nvPr userDrawn="1"/>
        </p:nvGrpSpPr>
        <p:grpSpPr>
          <a:xfrm flipH="1">
            <a:off x="-60960" y="0"/>
            <a:ext cx="3413760" cy="5701472"/>
            <a:chOff x="6355081" y="0"/>
            <a:chExt cx="2825572" cy="5701472"/>
          </a:xfrm>
        </p:grpSpPr>
        <p:sp>
          <p:nvSpPr>
            <p:cNvPr id="19" name="Pentagon 8"/>
            <p:cNvSpPr>
              <a:spLocks noChangeAspect="1"/>
            </p:cNvSpPr>
            <p:nvPr userDrawn="1"/>
          </p:nvSpPr>
          <p:spPr>
            <a:xfrm rot="5400000">
              <a:off x="5670078" y="2190897"/>
              <a:ext cx="4195578" cy="282557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92075">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dirty="0"/>
            </a:p>
          </p:txBody>
        </p:sp>
        <p:sp>
          <p:nvSpPr>
            <p:cNvPr id="20" name="Pentagon 8"/>
            <p:cNvSpPr>
              <a:spLocks noChangeAspect="1"/>
            </p:cNvSpPr>
            <p:nvPr userDrawn="1"/>
          </p:nvSpPr>
          <p:spPr>
            <a:xfrm rot="5400000">
              <a:off x="6340995" y="1279005"/>
              <a:ext cx="4116021" cy="1558011"/>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92075">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dirty="0"/>
            </a:p>
          </p:txBody>
        </p:sp>
      </p:grpSp>
      <p:sp>
        <p:nvSpPr>
          <p:cNvPr id="21" name="Rectangle 20"/>
          <p:cNvSpPr/>
          <p:nvPr userDrawn="1"/>
        </p:nvSpPr>
        <p:spPr>
          <a:xfrm>
            <a:off x="0" y="6172200"/>
            <a:ext cx="12192000" cy="68580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2225"/>
            <a:ext cx="1219200" cy="285750"/>
          </a:xfrm>
          <a:prstGeom prst="rect">
            <a:avLst/>
          </a:prstGeom>
          <a:gradFill>
            <a:gsLst>
              <a:gs pos="0">
                <a:schemeClr val="accent1"/>
              </a:gs>
              <a:gs pos="100000">
                <a:schemeClr val="accent1"/>
              </a:gs>
            </a:gsLst>
            <a:lin ang="5400000" scaled="0"/>
          </a:gradFill>
        </p:spPr>
      </p:pic>
      <p:sp>
        <p:nvSpPr>
          <p:cNvPr id="23" name="Title 1"/>
          <p:cNvSpPr>
            <a:spLocks noGrp="1"/>
          </p:cNvSpPr>
          <p:nvPr>
            <p:ph type="title" hasCustomPrompt="1"/>
          </p:nvPr>
        </p:nvSpPr>
        <p:spPr>
          <a:xfrm>
            <a:off x="4023360" y="914399"/>
            <a:ext cx="7559040" cy="2468880"/>
          </a:xfrm>
        </p:spPr>
        <p:txBody>
          <a:bodyPr anchor="b" anchorCtr="0">
            <a:normAutofit/>
          </a:bodyPr>
          <a:lstStyle>
            <a:lvl1pPr algn="l">
              <a:defRPr sz="3600" b="0" cap="none">
                <a:solidFill>
                  <a:schemeClr val="tx1"/>
                </a:solidFill>
              </a:defRPr>
            </a:lvl1pPr>
          </a:lstStyle>
          <a:p>
            <a:r>
              <a:rPr lang="en-US" dirty="0"/>
              <a:t>Click to edit master title style</a:t>
            </a:r>
          </a:p>
        </p:txBody>
      </p:sp>
      <p:sp>
        <p:nvSpPr>
          <p:cNvPr id="24" name="Text Placeholder 2"/>
          <p:cNvSpPr>
            <a:spLocks noGrp="1"/>
          </p:cNvSpPr>
          <p:nvPr>
            <p:ph type="body" idx="1"/>
          </p:nvPr>
        </p:nvSpPr>
        <p:spPr>
          <a:xfrm>
            <a:off x="4023360" y="3566160"/>
            <a:ext cx="7559040" cy="1097280"/>
          </a:xfrm>
        </p:spPr>
        <p:txBody>
          <a:bodyPr anchor="t" anchorCtr="0"/>
          <a:lstStyle>
            <a:lvl1pPr marL="0" indent="0">
              <a:spcAft>
                <a:spcPts val="300"/>
              </a:spcAft>
              <a:buNone/>
              <a:defRPr sz="24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25" name="Text Placeholder 8"/>
          <p:cNvSpPr>
            <a:spLocks noGrp="1"/>
          </p:cNvSpPr>
          <p:nvPr>
            <p:ph type="body" sz="quarter" idx="10"/>
          </p:nvPr>
        </p:nvSpPr>
        <p:spPr>
          <a:xfrm>
            <a:off x="4023360" y="5120640"/>
            <a:ext cx="7559040" cy="304800"/>
          </a:xfrm>
        </p:spPr>
        <p:txBody>
          <a:bodyPr/>
          <a:lstStyle>
            <a:lvl1pPr marL="9144" indent="0">
              <a:buNone/>
              <a:defRPr>
                <a:solidFill>
                  <a:schemeClr val="tx2"/>
                </a:solidFill>
              </a:defRPr>
            </a:lvl1pPr>
            <a:lvl2pPr marL="320024" indent="0">
              <a:buNone/>
              <a:defRPr>
                <a:solidFill>
                  <a:schemeClr val="bg1"/>
                </a:solidFill>
              </a:defRPr>
            </a:lvl2pPr>
            <a:lvl3pPr marL="740627" indent="0">
              <a:buNone/>
              <a:defRPr>
                <a:solidFill>
                  <a:schemeClr val="bg1"/>
                </a:solidFill>
              </a:defRPr>
            </a:lvl3pPr>
            <a:lvl4pPr marL="1106368" indent="0">
              <a:buNone/>
              <a:defRPr>
                <a:solidFill>
                  <a:schemeClr val="bg1"/>
                </a:solidFill>
              </a:defRPr>
            </a:lvl4pPr>
            <a:lvl5pPr marL="1472110" indent="0">
              <a:buNone/>
              <a:defRPr>
                <a:solidFill>
                  <a:schemeClr val="bg1"/>
                </a:solidFill>
              </a:defRPr>
            </a:lvl5pPr>
          </a:lstStyle>
          <a:p>
            <a:pPr lvl="0"/>
            <a:r>
              <a:rPr lang="en-US"/>
              <a:t>Click to edit Master text styles</a:t>
            </a:r>
          </a:p>
        </p:txBody>
      </p:sp>
      <p:sp>
        <p:nvSpPr>
          <p:cNvPr id="26" name="Text Placeholder 8"/>
          <p:cNvSpPr>
            <a:spLocks noGrp="1"/>
          </p:cNvSpPr>
          <p:nvPr>
            <p:ph type="body" sz="quarter" idx="11"/>
          </p:nvPr>
        </p:nvSpPr>
        <p:spPr>
          <a:xfrm>
            <a:off x="4023360" y="5486400"/>
            <a:ext cx="7559040" cy="304800"/>
          </a:xfrm>
        </p:spPr>
        <p:txBody>
          <a:bodyPr/>
          <a:lstStyle>
            <a:lvl1pPr marL="9144" indent="0">
              <a:buNone/>
              <a:defRPr sz="1600" i="1">
                <a:solidFill>
                  <a:schemeClr val="tx2"/>
                </a:solidFill>
              </a:defRPr>
            </a:lvl1pPr>
            <a:lvl2pPr marL="320024" indent="0">
              <a:buNone/>
              <a:defRPr>
                <a:solidFill>
                  <a:schemeClr val="bg1"/>
                </a:solidFill>
              </a:defRPr>
            </a:lvl2pPr>
            <a:lvl3pPr marL="740627" indent="0">
              <a:buNone/>
              <a:defRPr>
                <a:solidFill>
                  <a:schemeClr val="bg1"/>
                </a:solidFill>
              </a:defRPr>
            </a:lvl3pPr>
            <a:lvl4pPr marL="1106368" indent="0">
              <a:buNone/>
              <a:defRPr>
                <a:solidFill>
                  <a:schemeClr val="bg1"/>
                </a:solidFill>
              </a:defRPr>
            </a:lvl4pPr>
            <a:lvl5pPr marL="1472110" indent="0">
              <a:buNone/>
              <a:defRPr>
                <a:solidFill>
                  <a:schemeClr val="bg1"/>
                </a:solidFill>
              </a:defRPr>
            </a:lvl5pPr>
          </a:lstStyle>
          <a:p>
            <a:pPr lvl="0"/>
            <a:r>
              <a:rPr lang="en-US"/>
              <a:t>Click to edit Master text styles</a:t>
            </a:r>
          </a:p>
        </p:txBody>
      </p:sp>
      <p:sp>
        <p:nvSpPr>
          <p:cNvPr id="11" name="Footer Placeholder 6"/>
          <p:cNvSpPr txBox="1">
            <a:spLocks/>
          </p:cNvSpPr>
          <p:nvPr userDrawn="1"/>
        </p:nvSpPr>
        <p:spPr>
          <a:xfrm>
            <a:off x="3048008" y="6497376"/>
            <a:ext cx="8576057"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b="0" spc="60" baseline="0" dirty="0">
                <a:solidFill>
                  <a:srgbClr val="FFFFFF"/>
                </a:solidFill>
                <a:latin typeface="Arial Narrow" panose="020B0606020202030204" pitchFamily="34" charset="0"/>
              </a:rPr>
              <a:t>Insert information classification here - e.g. U.S. BANK CONFIDENTIAL, U.S. BANK CUSTOMER CONFIDENTIAL</a:t>
            </a:r>
          </a:p>
        </p:txBody>
      </p:sp>
    </p:spTree>
    <p:extLst>
      <p:ext uri="{BB962C8B-B14F-4D97-AF65-F5344CB8AC3E}">
        <p14:creationId xmlns:p14="http://schemas.microsoft.com/office/powerpoint/2010/main" val="1959405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2 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80744"/>
            <a:ext cx="10972800" cy="20574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p:nvPr>
        </p:nvSpPr>
        <p:spPr>
          <a:xfrm>
            <a:off x="609600" y="3646449"/>
            <a:ext cx="10972800" cy="20574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706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2 sub titles/2 row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16151"/>
            <a:ext cx="10972800" cy="16002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p:nvPr>
        </p:nvSpPr>
        <p:spPr>
          <a:xfrm>
            <a:off x="609600" y="4332249"/>
            <a:ext cx="10972800" cy="16002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1"/>
          </p:nvPr>
        </p:nvSpPr>
        <p:spPr>
          <a:xfrm>
            <a:off x="609600" y="1143000"/>
            <a:ext cx="10972800" cy="639762"/>
          </a:xfrm>
        </p:spPr>
        <p:txBody>
          <a:bodyPr anchor="b"/>
          <a:lstStyle>
            <a:lvl1pPr marL="0" indent="0">
              <a:spcAft>
                <a:spcPts val="200"/>
              </a:spcAft>
              <a:buNone/>
              <a:defRPr sz="22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7" name="Text Placeholder 2"/>
          <p:cNvSpPr>
            <a:spLocks noGrp="1"/>
          </p:cNvSpPr>
          <p:nvPr>
            <p:ph type="body" idx="12"/>
          </p:nvPr>
        </p:nvSpPr>
        <p:spPr>
          <a:xfrm>
            <a:off x="609600" y="3584691"/>
            <a:ext cx="10972800" cy="639762"/>
          </a:xfrm>
        </p:spPr>
        <p:txBody>
          <a:bodyPr anchor="b"/>
          <a:lstStyle>
            <a:lvl1pPr marL="0" indent="0">
              <a:spcAft>
                <a:spcPts val="200"/>
              </a:spcAft>
              <a:buNone/>
              <a:defRPr sz="22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Tree>
    <p:extLst>
      <p:ext uri="{BB962C8B-B14F-4D97-AF65-F5344CB8AC3E}">
        <p14:creationId xmlns:p14="http://schemas.microsoft.com/office/powerpoint/2010/main" val="1367483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7CEE-C1F5-4767-B652-AFAC067958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EBEB05-9436-4928-9667-95A4C3A828CF}"/>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D85E3E-DFCB-45A4-B0AC-9A51D4E611A4}"/>
              </a:ext>
            </a:extLst>
          </p:cNvPr>
          <p:cNvSpPr>
            <a:spLocks noGrp="1"/>
          </p:cNvSpPr>
          <p:nvPr>
            <p:ph type="dt" sz="half" idx="10"/>
          </p:nvPr>
        </p:nvSpPr>
        <p:spPr/>
        <p:txBody>
          <a:bodyPr/>
          <a:lstStyle/>
          <a:p>
            <a:fld id="{013D0C2B-3C67-4E17-880E-12B626FD1967}" type="datetimeFigureOut">
              <a:rPr lang="en-US" smtClean="0"/>
              <a:t>4/8/2020</a:t>
            </a:fld>
            <a:endParaRPr lang="en-US"/>
          </a:p>
        </p:txBody>
      </p:sp>
      <p:sp>
        <p:nvSpPr>
          <p:cNvPr id="5" name="Footer Placeholder 4">
            <a:extLst>
              <a:ext uri="{FF2B5EF4-FFF2-40B4-BE49-F238E27FC236}">
                <a16:creationId xmlns:a16="http://schemas.microsoft.com/office/drawing/2014/main" id="{B417D633-C7C4-4557-BA92-F35A096E06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F4FB2-EF5D-4529-934E-F44D28262F31}"/>
              </a:ext>
            </a:extLst>
          </p:cNvPr>
          <p:cNvSpPr>
            <a:spLocks noGrp="1"/>
          </p:cNvSpPr>
          <p:nvPr>
            <p:ph type="sldNum" sz="quarter" idx="12"/>
          </p:nvPr>
        </p:nvSpPr>
        <p:spPr/>
        <p:txBody>
          <a:bodyPr/>
          <a:lstStyle/>
          <a:p>
            <a:fld id="{D1E385B3-CBA1-4B03-B4FA-70D550C17B54}" type="slidenum">
              <a:rPr lang="en-US" smtClean="0"/>
              <a:t>‹#›</a:t>
            </a:fld>
            <a:endParaRPr lang="en-US"/>
          </a:p>
        </p:txBody>
      </p:sp>
    </p:spTree>
    <p:extLst>
      <p:ext uri="{BB962C8B-B14F-4D97-AF65-F5344CB8AC3E}">
        <p14:creationId xmlns:p14="http://schemas.microsoft.com/office/powerpoint/2010/main" val="1099667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w/photo">
    <p:spTree>
      <p:nvGrpSpPr>
        <p:cNvPr id="1" name=""/>
        <p:cNvGrpSpPr/>
        <p:nvPr/>
      </p:nvGrpSpPr>
      <p:grpSpPr>
        <a:xfrm>
          <a:off x="0" y="0"/>
          <a:ext cx="0" cy="0"/>
          <a:chOff x="0" y="0"/>
          <a:chExt cx="0" cy="0"/>
        </a:xfrm>
      </p:grpSpPr>
      <p:sp>
        <p:nvSpPr>
          <p:cNvPr id="10" name="Rectangle 9"/>
          <p:cNvSpPr/>
          <p:nvPr/>
        </p:nvSpPr>
        <p:spPr>
          <a:xfrm>
            <a:off x="0" y="6172200"/>
            <a:ext cx="12192000" cy="68580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5200" y="6355080"/>
            <a:ext cx="1524000" cy="285750"/>
          </a:xfrm>
          <a:prstGeom prst="rect">
            <a:avLst/>
          </a:prstGeom>
          <a:gradFill>
            <a:gsLst>
              <a:gs pos="0">
                <a:schemeClr val="accent1"/>
              </a:gs>
              <a:gs pos="100000">
                <a:schemeClr val="accent1"/>
              </a:gs>
            </a:gsLst>
            <a:lin ang="5400000" scaled="0"/>
          </a:gradFill>
        </p:spPr>
      </p:pic>
      <p:sp>
        <p:nvSpPr>
          <p:cNvPr id="8" name="Title 1"/>
          <p:cNvSpPr>
            <a:spLocks noGrp="1"/>
          </p:cNvSpPr>
          <p:nvPr>
            <p:ph type="title" hasCustomPrompt="1"/>
          </p:nvPr>
        </p:nvSpPr>
        <p:spPr>
          <a:xfrm>
            <a:off x="5283200" y="914399"/>
            <a:ext cx="6339840" cy="2468880"/>
          </a:xfrm>
        </p:spPr>
        <p:txBody>
          <a:bodyPr anchor="b" anchorCtr="0">
            <a:normAutofit/>
          </a:bodyPr>
          <a:lstStyle>
            <a:lvl1pPr algn="l">
              <a:defRPr sz="3600" b="0" cap="none">
                <a:solidFill>
                  <a:schemeClr val="tx1"/>
                </a:solidFill>
              </a:defRPr>
            </a:lvl1pPr>
          </a:lstStyle>
          <a:p>
            <a:r>
              <a:rPr lang="en-US" dirty="0"/>
              <a:t>Click to edit master title style</a:t>
            </a:r>
          </a:p>
        </p:txBody>
      </p:sp>
      <p:sp>
        <p:nvSpPr>
          <p:cNvPr id="9" name="Text Placeholder 2"/>
          <p:cNvSpPr>
            <a:spLocks noGrp="1"/>
          </p:cNvSpPr>
          <p:nvPr>
            <p:ph type="body" idx="1"/>
          </p:nvPr>
        </p:nvSpPr>
        <p:spPr>
          <a:xfrm>
            <a:off x="5283200" y="3566160"/>
            <a:ext cx="6339840" cy="1097280"/>
          </a:xfrm>
        </p:spPr>
        <p:txBody>
          <a:bodyPr anchor="t" anchorCtr="0"/>
          <a:lstStyle>
            <a:lvl1pPr marL="0" indent="0">
              <a:spcAft>
                <a:spcPts val="300"/>
              </a:spcAft>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Picture Placeholder 2"/>
          <p:cNvSpPr>
            <a:spLocks noGrp="1"/>
          </p:cNvSpPr>
          <p:nvPr>
            <p:ph type="pic" sz="quarter" idx="10"/>
          </p:nvPr>
        </p:nvSpPr>
        <p:spPr>
          <a:xfrm>
            <a:off x="0" y="1182692"/>
            <a:ext cx="4739808" cy="5318125"/>
          </a:xfrm>
          <a:custGeom>
            <a:avLst/>
            <a:gdLst>
              <a:gd name="connsiteX0" fmla="*/ 0 w 3541208"/>
              <a:gd name="connsiteY0" fmla="*/ 0 h 5318125"/>
              <a:gd name="connsiteX1" fmla="*/ 3541208 w 3541208"/>
              <a:gd name="connsiteY1" fmla="*/ 0 h 5318125"/>
              <a:gd name="connsiteX2" fmla="*/ 3541208 w 3541208"/>
              <a:gd name="connsiteY2" fmla="*/ 0 h 5318125"/>
              <a:gd name="connsiteX3" fmla="*/ 3541208 w 3541208"/>
              <a:gd name="connsiteY3" fmla="*/ 5318125 h 5318125"/>
              <a:gd name="connsiteX4" fmla="*/ 0 w 3541208"/>
              <a:gd name="connsiteY4" fmla="*/ 5318125 h 5318125"/>
              <a:gd name="connsiteX5" fmla="*/ 0 w 3541208"/>
              <a:gd name="connsiteY5" fmla="*/ 0 h 5318125"/>
              <a:gd name="connsiteX0" fmla="*/ 0 w 3554856"/>
              <a:gd name="connsiteY0" fmla="*/ 0 h 5318125"/>
              <a:gd name="connsiteX1" fmla="*/ 3541208 w 3554856"/>
              <a:gd name="connsiteY1" fmla="*/ 0 h 5318125"/>
              <a:gd name="connsiteX2" fmla="*/ 3541208 w 3554856"/>
              <a:gd name="connsiteY2" fmla="*/ 0 h 5318125"/>
              <a:gd name="connsiteX3" fmla="*/ 3554856 w 3554856"/>
              <a:gd name="connsiteY3" fmla="*/ 4103475 h 5318125"/>
              <a:gd name="connsiteX4" fmla="*/ 0 w 3554856"/>
              <a:gd name="connsiteY4" fmla="*/ 5318125 h 5318125"/>
              <a:gd name="connsiteX5" fmla="*/ 0 w 3554856"/>
              <a:gd name="connsiteY5" fmla="*/ 0 h 531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4856" h="5318125">
                <a:moveTo>
                  <a:pt x="0" y="0"/>
                </a:moveTo>
                <a:lnTo>
                  <a:pt x="3541208" y="0"/>
                </a:lnTo>
                <a:lnTo>
                  <a:pt x="3541208" y="0"/>
                </a:lnTo>
                <a:cubicBezTo>
                  <a:pt x="3545757" y="1367825"/>
                  <a:pt x="3550307" y="2735650"/>
                  <a:pt x="3554856" y="4103475"/>
                </a:cubicBezTo>
                <a:lnTo>
                  <a:pt x="0" y="5318125"/>
                </a:lnTo>
                <a:lnTo>
                  <a:pt x="0" y="0"/>
                </a:lnTo>
                <a:close/>
              </a:path>
            </a:pathLst>
          </a:custGeom>
        </p:spPr>
        <p:txBody>
          <a:bodyPr lIns="274320" tIns="731520" anchor="t" anchorCtr="0"/>
          <a:lstStyle>
            <a:lvl1pPr marL="9144" indent="0">
              <a:buNone/>
              <a:defRPr sz="2800">
                <a:solidFill>
                  <a:schemeClr val="tx2"/>
                </a:solidFill>
              </a:defRPr>
            </a:lvl1pPr>
          </a:lstStyle>
          <a:p>
            <a:r>
              <a:rPr lang="en-US" dirty="0"/>
              <a:t>Click icon to add picture</a:t>
            </a:r>
          </a:p>
        </p:txBody>
      </p:sp>
      <p:sp>
        <p:nvSpPr>
          <p:cNvPr id="14" name="Text Placeholder 8"/>
          <p:cNvSpPr>
            <a:spLocks noGrp="1"/>
          </p:cNvSpPr>
          <p:nvPr>
            <p:ph type="body" sz="quarter" idx="11"/>
          </p:nvPr>
        </p:nvSpPr>
        <p:spPr>
          <a:xfrm>
            <a:off x="5283200" y="5120640"/>
            <a:ext cx="6339840" cy="304800"/>
          </a:xfrm>
        </p:spPr>
        <p:txBody>
          <a:bodyPr/>
          <a:lstStyle>
            <a:lvl1pPr marL="9144" indent="0">
              <a:buNone/>
              <a:defRPr>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
        <p:nvSpPr>
          <p:cNvPr id="15" name="Text Placeholder 8"/>
          <p:cNvSpPr>
            <a:spLocks noGrp="1"/>
          </p:cNvSpPr>
          <p:nvPr>
            <p:ph type="body" sz="quarter" idx="12"/>
          </p:nvPr>
        </p:nvSpPr>
        <p:spPr>
          <a:xfrm>
            <a:off x="5283200" y="5486400"/>
            <a:ext cx="6339840" cy="304800"/>
          </a:xfrm>
        </p:spPr>
        <p:txBody>
          <a:bodyPr/>
          <a:lstStyle>
            <a:lvl1pPr marL="9144" indent="0">
              <a:buNone/>
              <a:defRPr sz="1600" i="1">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76089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tatement/quote slide">
    <p:spTree>
      <p:nvGrpSpPr>
        <p:cNvPr id="1" name=""/>
        <p:cNvGrpSpPr/>
        <p:nvPr/>
      </p:nvGrpSpPr>
      <p:grpSpPr>
        <a:xfrm>
          <a:off x="0" y="0"/>
          <a:ext cx="0" cy="0"/>
          <a:chOff x="0" y="0"/>
          <a:chExt cx="0" cy="0"/>
        </a:xfrm>
      </p:grpSpPr>
      <p:grpSp>
        <p:nvGrpSpPr>
          <p:cNvPr id="6" name="Group 5"/>
          <p:cNvGrpSpPr/>
          <p:nvPr userDrawn="1"/>
        </p:nvGrpSpPr>
        <p:grpSpPr>
          <a:xfrm flipH="1">
            <a:off x="-60960" y="0"/>
            <a:ext cx="3767429" cy="5701472"/>
            <a:chOff x="6355081" y="0"/>
            <a:chExt cx="2825572" cy="5701472"/>
          </a:xfrm>
        </p:grpSpPr>
        <p:sp>
          <p:nvSpPr>
            <p:cNvPr id="7" name="Pentagon 8"/>
            <p:cNvSpPr>
              <a:spLocks noChangeAspect="1"/>
            </p:cNvSpPr>
            <p:nvPr userDrawn="1"/>
          </p:nvSpPr>
          <p:spPr>
            <a:xfrm rot="5400000">
              <a:off x="5670078" y="2190897"/>
              <a:ext cx="4195578" cy="282557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92075">
              <a:solidFill>
                <a:schemeClr val="accent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a:p>
          </p:txBody>
        </p:sp>
        <p:sp>
          <p:nvSpPr>
            <p:cNvPr id="8" name="Pentagon 8"/>
            <p:cNvSpPr>
              <a:spLocks noChangeAspect="1"/>
            </p:cNvSpPr>
            <p:nvPr userDrawn="1"/>
          </p:nvSpPr>
          <p:spPr>
            <a:xfrm rot="5400000">
              <a:off x="6340995" y="1279005"/>
              <a:ext cx="4116021" cy="1558011"/>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92075">
              <a:solidFill>
                <a:schemeClr val="accent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a:p>
          </p:txBody>
        </p:sp>
      </p:grpSp>
      <p:sp>
        <p:nvSpPr>
          <p:cNvPr id="5" name="Title 1"/>
          <p:cNvSpPr>
            <a:spLocks noGrp="1"/>
          </p:cNvSpPr>
          <p:nvPr>
            <p:ph type="title" hasCustomPrompt="1"/>
          </p:nvPr>
        </p:nvSpPr>
        <p:spPr>
          <a:xfrm>
            <a:off x="4078013" y="1447800"/>
            <a:ext cx="7620000" cy="3276600"/>
          </a:xfrm>
        </p:spPr>
        <p:txBody>
          <a:bodyPr anchor="ctr" anchorCtr="0">
            <a:normAutofit/>
          </a:bodyPr>
          <a:lstStyle>
            <a:lvl1pPr algn="l">
              <a:defRPr sz="3600" b="0" cap="none"/>
            </a:lvl1pPr>
          </a:lstStyle>
          <a:p>
            <a:r>
              <a:rPr lang="en-US" dirty="0"/>
              <a:t>Click to edit master title style</a:t>
            </a:r>
          </a:p>
        </p:txBody>
      </p:sp>
    </p:spTree>
    <p:extLst>
      <p:ext uri="{BB962C8B-B14F-4D97-AF65-F5344CB8AC3E}">
        <p14:creationId xmlns:p14="http://schemas.microsoft.com/office/powerpoint/2010/main" val="2522453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Blank W/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
          </p:nvPr>
        </p:nvSpPr>
        <p:spPr>
          <a:xfrm>
            <a:off x="423837" y="727198"/>
            <a:ext cx="10605828" cy="324362"/>
          </a:xfrm>
          <a:prstGeom prst="rect">
            <a:avLst/>
          </a:prstGeom>
        </p:spPr>
        <p:txBody>
          <a:bodyPr lIns="0" rIns="0"/>
          <a:lstStyle>
            <a:lvl1pPr marL="0" indent="0">
              <a:buNone/>
              <a:defRPr sz="2000" b="1">
                <a:solidFill>
                  <a:schemeClr val="accent1"/>
                </a:solidFill>
              </a:defRPr>
            </a:lvl1pPr>
            <a:lvl2pPr marL="457200" indent="-118872">
              <a:buFont typeface="Arial" pitchFamily="34" charset="0"/>
              <a:buChar char="•"/>
              <a:defRPr sz="1000">
                <a:solidFill>
                  <a:schemeClr val="accent1"/>
                </a:solidFill>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763341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Specialty 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23532" y="1382757"/>
            <a:ext cx="7344936" cy="4560849"/>
          </a:xfrm>
        </p:spPr>
        <p:txBody>
          <a:bodyPr/>
          <a:lstStyle>
            <a:lvl1pPr marL="9144" indent="0">
              <a:buFontTx/>
              <a:buNone/>
              <a:defRPr/>
            </a:lvl1pPr>
            <a:lvl2pPr marL="320024" indent="0">
              <a:buFontTx/>
              <a:buNone/>
              <a:defRPr/>
            </a:lvl2pPr>
            <a:lvl3pPr marL="740627" indent="0">
              <a:buFontTx/>
              <a:buNone/>
              <a:defRPr/>
            </a:lvl3pPr>
            <a:lvl4pPr marL="1106368" indent="0">
              <a:buFontTx/>
              <a:buNone/>
              <a:defRPr/>
            </a:lvl4pPr>
            <a:lvl5pPr marL="1472110" indent="0">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872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pecialty Biography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Picture Placeholder 4"/>
          <p:cNvSpPr>
            <a:spLocks noGrp="1"/>
          </p:cNvSpPr>
          <p:nvPr>
            <p:ph type="pic" sz="quarter" idx="18"/>
          </p:nvPr>
        </p:nvSpPr>
        <p:spPr>
          <a:xfrm>
            <a:off x="609599" y="1371600"/>
            <a:ext cx="1475232" cy="1088136"/>
          </a:xfrm>
        </p:spPr>
        <p:txBody>
          <a:bodyPr/>
          <a:lstStyle>
            <a:lvl1pPr marL="9144" indent="0">
              <a:buFontTx/>
              <a:buNone/>
              <a:defRPr sz="1400"/>
            </a:lvl1pPr>
          </a:lstStyle>
          <a:p>
            <a:endParaRPr lang="en-US" dirty="0"/>
          </a:p>
        </p:txBody>
      </p:sp>
      <p:sp>
        <p:nvSpPr>
          <p:cNvPr id="14" name="Picture Placeholder 13"/>
          <p:cNvSpPr>
            <a:spLocks noGrp="1"/>
          </p:cNvSpPr>
          <p:nvPr>
            <p:ph type="pic" sz="quarter" idx="19"/>
          </p:nvPr>
        </p:nvSpPr>
        <p:spPr>
          <a:xfrm>
            <a:off x="609599" y="2565400"/>
            <a:ext cx="1475232" cy="1088136"/>
          </a:xfrm>
        </p:spPr>
        <p:txBody>
          <a:bodyPr/>
          <a:lstStyle>
            <a:lvl1pPr marL="9144" indent="0">
              <a:buFontTx/>
              <a:buNone/>
              <a:defRPr sz="1400"/>
            </a:lvl1pPr>
          </a:lstStyle>
          <a:p>
            <a:endParaRPr lang="en-US" dirty="0"/>
          </a:p>
        </p:txBody>
      </p:sp>
      <p:sp>
        <p:nvSpPr>
          <p:cNvPr id="16" name="Picture Placeholder 15"/>
          <p:cNvSpPr>
            <a:spLocks noGrp="1"/>
          </p:cNvSpPr>
          <p:nvPr>
            <p:ph type="pic" sz="quarter" idx="20"/>
          </p:nvPr>
        </p:nvSpPr>
        <p:spPr>
          <a:xfrm>
            <a:off x="609599" y="3759200"/>
            <a:ext cx="1475232" cy="1088136"/>
          </a:xfrm>
        </p:spPr>
        <p:txBody>
          <a:bodyPr/>
          <a:lstStyle>
            <a:lvl1pPr marL="9144" indent="0">
              <a:buFontTx/>
              <a:buNone/>
              <a:defRPr sz="1400"/>
            </a:lvl1pPr>
          </a:lstStyle>
          <a:p>
            <a:endParaRPr lang="en-US" dirty="0"/>
          </a:p>
        </p:txBody>
      </p:sp>
      <p:sp>
        <p:nvSpPr>
          <p:cNvPr id="18" name="Picture Placeholder 17"/>
          <p:cNvSpPr>
            <a:spLocks noGrp="1"/>
          </p:cNvSpPr>
          <p:nvPr>
            <p:ph type="pic" sz="quarter" idx="21"/>
          </p:nvPr>
        </p:nvSpPr>
        <p:spPr>
          <a:xfrm>
            <a:off x="609599" y="4953000"/>
            <a:ext cx="1475232" cy="1088136"/>
          </a:xfrm>
        </p:spPr>
        <p:txBody>
          <a:bodyPr/>
          <a:lstStyle>
            <a:lvl1pPr marL="9144" indent="0">
              <a:buFontTx/>
              <a:buNone/>
              <a:defRPr sz="1400"/>
            </a:lvl1pPr>
          </a:lstStyle>
          <a:p>
            <a:endParaRPr lang="en-US" dirty="0"/>
          </a:p>
        </p:txBody>
      </p:sp>
      <p:sp>
        <p:nvSpPr>
          <p:cNvPr id="20" name="Content Placeholder 19"/>
          <p:cNvSpPr>
            <a:spLocks noGrp="1"/>
          </p:cNvSpPr>
          <p:nvPr>
            <p:ph sz="quarter" idx="22"/>
          </p:nvPr>
        </p:nvSpPr>
        <p:spPr>
          <a:xfrm>
            <a:off x="2540000" y="2624328"/>
            <a:ext cx="8680704" cy="182880"/>
          </a:xfrm>
        </p:spPr>
        <p:txBody>
          <a:bodyPr lIns="0" tIns="0" rIns="0" bIns="45720" anchor="ctr"/>
          <a:lstStyle>
            <a:lvl1pPr marL="9144" indent="0">
              <a:spcAft>
                <a:spcPts val="0"/>
              </a:spcAft>
              <a:buFontTx/>
              <a:buNone/>
              <a:defRPr sz="1600" b="0">
                <a:solidFill>
                  <a:srgbClr val="0C2074"/>
                </a:solidFill>
              </a:defRPr>
            </a:lvl1pPr>
          </a:lstStyle>
          <a:p>
            <a:pPr lvl="0"/>
            <a:r>
              <a:rPr lang="en-US" dirty="0"/>
              <a:t>Click to edit Master text styles</a:t>
            </a:r>
          </a:p>
        </p:txBody>
      </p:sp>
      <p:sp>
        <p:nvSpPr>
          <p:cNvPr id="22" name="Text Placeholder 21"/>
          <p:cNvSpPr>
            <a:spLocks noGrp="1"/>
          </p:cNvSpPr>
          <p:nvPr>
            <p:ph type="body" sz="quarter" idx="23"/>
          </p:nvPr>
        </p:nvSpPr>
        <p:spPr>
          <a:xfrm>
            <a:off x="2540000" y="2825496"/>
            <a:ext cx="8680704" cy="832104"/>
          </a:xfrm>
        </p:spPr>
        <p:txBody>
          <a:bodyPr lIns="18288" tIns="0" rIns="0" bIns="0"/>
          <a:lstStyle>
            <a:lvl1pPr marL="9144" indent="0">
              <a:spcAft>
                <a:spcPts val="0"/>
              </a:spcAft>
              <a:buFontTx/>
              <a:buNone/>
              <a:defRPr sz="1400"/>
            </a:lvl1pPr>
          </a:lstStyle>
          <a:p>
            <a:pPr lvl="0"/>
            <a:r>
              <a:rPr lang="en-US" dirty="0"/>
              <a:t>Click to edit Master text styles</a:t>
            </a:r>
          </a:p>
        </p:txBody>
      </p:sp>
      <p:sp>
        <p:nvSpPr>
          <p:cNvPr id="24" name="Text Placeholder 23"/>
          <p:cNvSpPr>
            <a:spLocks noGrp="1"/>
          </p:cNvSpPr>
          <p:nvPr>
            <p:ph type="body" sz="quarter" idx="24"/>
          </p:nvPr>
        </p:nvSpPr>
        <p:spPr>
          <a:xfrm>
            <a:off x="2540000" y="3813048"/>
            <a:ext cx="8680704" cy="182880"/>
          </a:xfrm>
        </p:spPr>
        <p:txBody>
          <a:bodyPr lIns="0" tIns="0" rIns="0" bIns="45720" anchor="ctr" anchorCtr="0"/>
          <a:lstStyle>
            <a:lvl1pPr marL="9144" indent="0">
              <a:spcAft>
                <a:spcPts val="0"/>
              </a:spcAft>
              <a:buFontTx/>
              <a:buNone/>
              <a:defRPr sz="1600" b="0">
                <a:solidFill>
                  <a:srgbClr val="0C2074"/>
                </a:solidFill>
              </a:defRPr>
            </a:lvl1pPr>
          </a:lstStyle>
          <a:p>
            <a:pPr lvl="0"/>
            <a:r>
              <a:rPr lang="en-US" dirty="0"/>
              <a:t>Click to edit Master text styles</a:t>
            </a:r>
          </a:p>
        </p:txBody>
      </p:sp>
      <p:sp>
        <p:nvSpPr>
          <p:cNvPr id="26" name="Text Placeholder 25"/>
          <p:cNvSpPr>
            <a:spLocks noGrp="1"/>
          </p:cNvSpPr>
          <p:nvPr>
            <p:ph type="body" sz="quarter" idx="25"/>
          </p:nvPr>
        </p:nvSpPr>
        <p:spPr>
          <a:xfrm>
            <a:off x="2540000" y="4014216"/>
            <a:ext cx="8680704" cy="786384"/>
          </a:xfrm>
        </p:spPr>
        <p:txBody>
          <a:bodyPr lIns="18288" tIns="0" rIns="0" bIns="0"/>
          <a:lstStyle>
            <a:lvl1pPr marL="9144" indent="0">
              <a:spcAft>
                <a:spcPts val="0"/>
              </a:spcAft>
              <a:buFontTx/>
              <a:buNone/>
              <a:defRPr sz="1400"/>
            </a:lvl1pPr>
          </a:lstStyle>
          <a:p>
            <a:pPr lvl="0"/>
            <a:r>
              <a:rPr lang="en-US" dirty="0"/>
              <a:t>Click to edit Master text styles</a:t>
            </a:r>
          </a:p>
        </p:txBody>
      </p:sp>
      <p:sp>
        <p:nvSpPr>
          <p:cNvPr id="28" name="Text Placeholder 27"/>
          <p:cNvSpPr>
            <a:spLocks noGrp="1"/>
          </p:cNvSpPr>
          <p:nvPr>
            <p:ph type="body" sz="quarter" idx="26"/>
          </p:nvPr>
        </p:nvSpPr>
        <p:spPr>
          <a:xfrm>
            <a:off x="2540000" y="5010912"/>
            <a:ext cx="8680704" cy="182880"/>
          </a:xfrm>
        </p:spPr>
        <p:txBody>
          <a:bodyPr lIns="0" tIns="0" rIns="0" bIns="45720" anchor="ctr"/>
          <a:lstStyle>
            <a:lvl1pPr marL="9144" indent="0">
              <a:spcAft>
                <a:spcPts val="0"/>
              </a:spcAft>
              <a:buFontTx/>
              <a:buNone/>
              <a:defRPr sz="1600" b="0">
                <a:solidFill>
                  <a:srgbClr val="0C2074"/>
                </a:solidFill>
              </a:defRPr>
            </a:lvl1pPr>
          </a:lstStyle>
          <a:p>
            <a:pPr lvl="0"/>
            <a:r>
              <a:rPr lang="en-US" dirty="0"/>
              <a:t>Click to edit Master text styles</a:t>
            </a:r>
          </a:p>
        </p:txBody>
      </p:sp>
      <p:sp>
        <p:nvSpPr>
          <p:cNvPr id="30" name="Text Placeholder 29"/>
          <p:cNvSpPr>
            <a:spLocks noGrp="1"/>
          </p:cNvSpPr>
          <p:nvPr>
            <p:ph type="body" sz="quarter" idx="27"/>
          </p:nvPr>
        </p:nvSpPr>
        <p:spPr>
          <a:xfrm>
            <a:off x="2540000" y="5221224"/>
            <a:ext cx="8680704" cy="798576"/>
          </a:xfrm>
        </p:spPr>
        <p:txBody>
          <a:bodyPr lIns="18288" tIns="0" rIns="0" bIns="0"/>
          <a:lstStyle>
            <a:lvl1pPr marL="9144" indent="0">
              <a:spcAft>
                <a:spcPts val="0"/>
              </a:spcAft>
              <a:buFontTx/>
              <a:buNone/>
              <a:defRPr sz="1400"/>
            </a:lvl1pPr>
          </a:lstStyle>
          <a:p>
            <a:pPr lvl="0"/>
            <a:r>
              <a:rPr lang="en-US" dirty="0"/>
              <a:t>Click to edit Master text styles</a:t>
            </a:r>
          </a:p>
        </p:txBody>
      </p:sp>
      <p:sp>
        <p:nvSpPr>
          <p:cNvPr id="32" name="Text Placeholder 31"/>
          <p:cNvSpPr>
            <a:spLocks noGrp="1"/>
          </p:cNvSpPr>
          <p:nvPr>
            <p:ph type="body" sz="quarter" idx="28"/>
          </p:nvPr>
        </p:nvSpPr>
        <p:spPr>
          <a:xfrm>
            <a:off x="2535936" y="1426464"/>
            <a:ext cx="8680704" cy="182880"/>
          </a:xfrm>
        </p:spPr>
        <p:txBody>
          <a:bodyPr lIns="0" tIns="0" rIns="0" bIns="45720" anchor="ctr"/>
          <a:lstStyle>
            <a:lvl1pPr marL="9144" indent="0">
              <a:spcAft>
                <a:spcPts val="0"/>
              </a:spcAft>
              <a:buFontTx/>
              <a:buNone/>
              <a:defRPr sz="1600" b="0">
                <a:solidFill>
                  <a:srgbClr val="0C2074"/>
                </a:solidFill>
              </a:defRPr>
            </a:lvl1pPr>
            <a:lvl5pPr marL="1472110" indent="0">
              <a:buNone/>
              <a:defRPr/>
            </a:lvl5pPr>
          </a:lstStyle>
          <a:p>
            <a:pPr lvl="0"/>
            <a:r>
              <a:rPr lang="en-US" dirty="0"/>
              <a:t>Click to edit Master text styles</a:t>
            </a:r>
          </a:p>
        </p:txBody>
      </p:sp>
      <p:sp>
        <p:nvSpPr>
          <p:cNvPr id="34" name="Text Placeholder 33"/>
          <p:cNvSpPr>
            <a:spLocks noGrp="1"/>
          </p:cNvSpPr>
          <p:nvPr>
            <p:ph type="body" sz="quarter" idx="29"/>
          </p:nvPr>
        </p:nvSpPr>
        <p:spPr>
          <a:xfrm>
            <a:off x="2535936" y="1627632"/>
            <a:ext cx="8680704" cy="810768"/>
          </a:xfrm>
        </p:spPr>
        <p:txBody>
          <a:bodyPr lIns="18288" tIns="0" rIns="0" bIns="0"/>
          <a:lstStyle>
            <a:lvl1pPr marL="9144" indent="0">
              <a:spcAft>
                <a:spcPts val="100"/>
              </a:spcAft>
              <a:buFontTx/>
              <a:buNone/>
              <a:defRPr sz="1400"/>
            </a:lvl1pPr>
          </a:lstStyle>
          <a:p>
            <a:pPr lvl="0"/>
            <a:r>
              <a:rPr lang="en-US" dirty="0"/>
              <a:t>Click to edit Master text styles</a:t>
            </a:r>
          </a:p>
        </p:txBody>
      </p:sp>
    </p:spTree>
    <p:extLst>
      <p:ext uri="{BB962C8B-B14F-4D97-AF65-F5344CB8AC3E}">
        <p14:creationId xmlns:p14="http://schemas.microsoft.com/office/powerpoint/2010/main" val="2784401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pecialty Title/L content, R/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6197600" y="1371600"/>
            <a:ext cx="5384800" cy="4572000"/>
          </a:xfrm>
        </p:spPr>
        <p:txBody>
          <a:bodyPr/>
          <a:lstStyle>
            <a:lvl1pPr marL="9144" indent="0">
              <a:buFontTx/>
              <a:buNone/>
              <a:defRPr/>
            </a:lvl1pPr>
          </a:lstStyle>
          <a:p>
            <a:endParaRPr lang="en-US" dirty="0"/>
          </a:p>
        </p:txBody>
      </p:sp>
      <p:sp>
        <p:nvSpPr>
          <p:cNvPr id="4" name="Content Placeholder 3"/>
          <p:cNvSpPr>
            <a:spLocks noGrp="1"/>
          </p:cNvSpPr>
          <p:nvPr>
            <p:ph sz="quarter" idx="11"/>
          </p:nvPr>
        </p:nvSpPr>
        <p:spPr>
          <a:xfrm>
            <a:off x="609600" y="1380744"/>
            <a:ext cx="5388864" cy="4562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4814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pecialty Title/R content, L/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380744"/>
            <a:ext cx="53848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0"/>
          </p:nvPr>
        </p:nvSpPr>
        <p:spPr>
          <a:xfrm>
            <a:off x="609600" y="1371600"/>
            <a:ext cx="5384800" cy="4572000"/>
          </a:xfrm>
        </p:spPr>
        <p:txBody>
          <a:bodyPr/>
          <a:lstStyle>
            <a:lvl1pPr marL="9144" indent="0">
              <a:buFontTx/>
              <a:buNone/>
              <a:defRPr/>
            </a:lvl1pPr>
          </a:lstStyle>
          <a:p>
            <a:endParaRPr lang="en-US" dirty="0"/>
          </a:p>
        </p:txBody>
      </p:sp>
    </p:spTree>
    <p:extLst>
      <p:ext uri="{BB962C8B-B14F-4D97-AF65-F5344CB8AC3E}">
        <p14:creationId xmlns:p14="http://schemas.microsoft.com/office/powerpoint/2010/main" val="230345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photo">
    <p:spTree>
      <p:nvGrpSpPr>
        <p:cNvPr id="1" name=""/>
        <p:cNvGrpSpPr/>
        <p:nvPr/>
      </p:nvGrpSpPr>
      <p:grpSpPr>
        <a:xfrm>
          <a:off x="0" y="0"/>
          <a:ext cx="0" cy="0"/>
          <a:chOff x="0" y="0"/>
          <a:chExt cx="0" cy="0"/>
        </a:xfrm>
      </p:grpSpPr>
      <p:sp>
        <p:nvSpPr>
          <p:cNvPr id="10" name="Rectangle 9"/>
          <p:cNvSpPr/>
          <p:nvPr userDrawn="1"/>
        </p:nvSpPr>
        <p:spPr>
          <a:xfrm>
            <a:off x="0" y="6172200"/>
            <a:ext cx="12192000" cy="68580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55200" y="6355080"/>
            <a:ext cx="1524000" cy="285750"/>
          </a:xfrm>
          <a:prstGeom prst="rect">
            <a:avLst/>
          </a:prstGeom>
          <a:gradFill>
            <a:gsLst>
              <a:gs pos="0">
                <a:schemeClr val="accent1"/>
              </a:gs>
              <a:gs pos="100000">
                <a:schemeClr val="accent1"/>
              </a:gs>
            </a:gsLst>
            <a:lin ang="5400000" scaled="0"/>
          </a:gradFill>
        </p:spPr>
      </p:pic>
      <p:sp>
        <p:nvSpPr>
          <p:cNvPr id="8" name="Title 1"/>
          <p:cNvSpPr>
            <a:spLocks noGrp="1"/>
          </p:cNvSpPr>
          <p:nvPr>
            <p:ph type="title" hasCustomPrompt="1"/>
          </p:nvPr>
        </p:nvSpPr>
        <p:spPr>
          <a:xfrm>
            <a:off x="5283200" y="914399"/>
            <a:ext cx="6339840" cy="2468880"/>
          </a:xfrm>
        </p:spPr>
        <p:txBody>
          <a:bodyPr anchor="b" anchorCtr="0">
            <a:normAutofit/>
          </a:bodyPr>
          <a:lstStyle>
            <a:lvl1pPr algn="l">
              <a:defRPr sz="3600" b="0" cap="none">
                <a:solidFill>
                  <a:schemeClr val="tx1"/>
                </a:solidFill>
              </a:defRPr>
            </a:lvl1pPr>
          </a:lstStyle>
          <a:p>
            <a:r>
              <a:rPr lang="en-US" dirty="0"/>
              <a:t>Click to edit master title style</a:t>
            </a:r>
          </a:p>
        </p:txBody>
      </p:sp>
      <p:sp>
        <p:nvSpPr>
          <p:cNvPr id="9" name="Text Placeholder 2"/>
          <p:cNvSpPr>
            <a:spLocks noGrp="1"/>
          </p:cNvSpPr>
          <p:nvPr>
            <p:ph type="body" idx="1"/>
          </p:nvPr>
        </p:nvSpPr>
        <p:spPr>
          <a:xfrm>
            <a:off x="5283200" y="3566160"/>
            <a:ext cx="6339840" cy="1097280"/>
          </a:xfrm>
        </p:spPr>
        <p:txBody>
          <a:bodyPr anchor="t" anchorCtr="0"/>
          <a:lstStyle>
            <a:lvl1pPr marL="0" indent="0">
              <a:spcAft>
                <a:spcPts val="300"/>
              </a:spcAft>
              <a:buNone/>
              <a:defRPr sz="24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3" name="Picture Placeholder 2"/>
          <p:cNvSpPr>
            <a:spLocks noGrp="1"/>
          </p:cNvSpPr>
          <p:nvPr>
            <p:ph type="pic" sz="quarter" idx="10"/>
          </p:nvPr>
        </p:nvSpPr>
        <p:spPr>
          <a:xfrm>
            <a:off x="0" y="1182695"/>
            <a:ext cx="4739808" cy="5318125"/>
          </a:xfrm>
          <a:custGeom>
            <a:avLst/>
            <a:gdLst>
              <a:gd name="connsiteX0" fmla="*/ 0 w 3541208"/>
              <a:gd name="connsiteY0" fmla="*/ 0 h 5318125"/>
              <a:gd name="connsiteX1" fmla="*/ 3541208 w 3541208"/>
              <a:gd name="connsiteY1" fmla="*/ 0 h 5318125"/>
              <a:gd name="connsiteX2" fmla="*/ 3541208 w 3541208"/>
              <a:gd name="connsiteY2" fmla="*/ 0 h 5318125"/>
              <a:gd name="connsiteX3" fmla="*/ 3541208 w 3541208"/>
              <a:gd name="connsiteY3" fmla="*/ 5318125 h 5318125"/>
              <a:gd name="connsiteX4" fmla="*/ 0 w 3541208"/>
              <a:gd name="connsiteY4" fmla="*/ 5318125 h 5318125"/>
              <a:gd name="connsiteX5" fmla="*/ 0 w 3541208"/>
              <a:gd name="connsiteY5" fmla="*/ 0 h 5318125"/>
              <a:gd name="connsiteX0" fmla="*/ 0 w 3554856"/>
              <a:gd name="connsiteY0" fmla="*/ 0 h 5318125"/>
              <a:gd name="connsiteX1" fmla="*/ 3541208 w 3554856"/>
              <a:gd name="connsiteY1" fmla="*/ 0 h 5318125"/>
              <a:gd name="connsiteX2" fmla="*/ 3541208 w 3554856"/>
              <a:gd name="connsiteY2" fmla="*/ 0 h 5318125"/>
              <a:gd name="connsiteX3" fmla="*/ 3554856 w 3554856"/>
              <a:gd name="connsiteY3" fmla="*/ 4103475 h 5318125"/>
              <a:gd name="connsiteX4" fmla="*/ 0 w 3554856"/>
              <a:gd name="connsiteY4" fmla="*/ 5318125 h 5318125"/>
              <a:gd name="connsiteX5" fmla="*/ 0 w 3554856"/>
              <a:gd name="connsiteY5" fmla="*/ 0 h 531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4856" h="5318125">
                <a:moveTo>
                  <a:pt x="0" y="0"/>
                </a:moveTo>
                <a:lnTo>
                  <a:pt x="3541208" y="0"/>
                </a:lnTo>
                <a:lnTo>
                  <a:pt x="3541208" y="0"/>
                </a:lnTo>
                <a:cubicBezTo>
                  <a:pt x="3545757" y="1367825"/>
                  <a:pt x="3550307" y="2735650"/>
                  <a:pt x="3554856" y="4103475"/>
                </a:cubicBezTo>
                <a:lnTo>
                  <a:pt x="0" y="5318125"/>
                </a:lnTo>
                <a:lnTo>
                  <a:pt x="0" y="0"/>
                </a:lnTo>
                <a:close/>
              </a:path>
            </a:pathLst>
          </a:custGeom>
        </p:spPr>
        <p:txBody>
          <a:bodyPr lIns="274320" tIns="731520" anchor="t" anchorCtr="0"/>
          <a:lstStyle>
            <a:lvl1pPr marL="9144" indent="0">
              <a:buNone/>
              <a:defRPr sz="2800">
                <a:solidFill>
                  <a:schemeClr val="tx2"/>
                </a:solidFill>
              </a:defRPr>
            </a:lvl1pPr>
          </a:lstStyle>
          <a:p>
            <a:r>
              <a:rPr lang="en-US" dirty="0"/>
              <a:t>Click icon to add picture</a:t>
            </a:r>
          </a:p>
        </p:txBody>
      </p:sp>
      <p:sp>
        <p:nvSpPr>
          <p:cNvPr id="14" name="Text Placeholder 8"/>
          <p:cNvSpPr>
            <a:spLocks noGrp="1"/>
          </p:cNvSpPr>
          <p:nvPr>
            <p:ph type="body" sz="quarter" idx="11"/>
          </p:nvPr>
        </p:nvSpPr>
        <p:spPr>
          <a:xfrm>
            <a:off x="5283200" y="5120640"/>
            <a:ext cx="6339840" cy="304800"/>
          </a:xfrm>
        </p:spPr>
        <p:txBody>
          <a:bodyPr/>
          <a:lstStyle>
            <a:lvl1pPr marL="9144" indent="0">
              <a:buNone/>
              <a:defRPr>
                <a:solidFill>
                  <a:schemeClr val="tx2"/>
                </a:solidFill>
              </a:defRPr>
            </a:lvl1pPr>
            <a:lvl2pPr marL="320024" indent="0">
              <a:buNone/>
              <a:defRPr>
                <a:solidFill>
                  <a:schemeClr val="bg1"/>
                </a:solidFill>
              </a:defRPr>
            </a:lvl2pPr>
            <a:lvl3pPr marL="740627" indent="0">
              <a:buNone/>
              <a:defRPr>
                <a:solidFill>
                  <a:schemeClr val="bg1"/>
                </a:solidFill>
              </a:defRPr>
            </a:lvl3pPr>
            <a:lvl4pPr marL="1106368" indent="0">
              <a:buNone/>
              <a:defRPr>
                <a:solidFill>
                  <a:schemeClr val="bg1"/>
                </a:solidFill>
              </a:defRPr>
            </a:lvl4pPr>
            <a:lvl5pPr marL="1472110" indent="0">
              <a:buNone/>
              <a:defRPr>
                <a:solidFill>
                  <a:schemeClr val="bg1"/>
                </a:solidFill>
              </a:defRPr>
            </a:lvl5pPr>
          </a:lstStyle>
          <a:p>
            <a:pPr lvl="0"/>
            <a:r>
              <a:rPr lang="en-US"/>
              <a:t>Click to edit Master text styles</a:t>
            </a:r>
          </a:p>
        </p:txBody>
      </p:sp>
      <p:sp>
        <p:nvSpPr>
          <p:cNvPr id="15" name="Text Placeholder 8"/>
          <p:cNvSpPr>
            <a:spLocks noGrp="1"/>
          </p:cNvSpPr>
          <p:nvPr>
            <p:ph type="body" sz="quarter" idx="12"/>
          </p:nvPr>
        </p:nvSpPr>
        <p:spPr>
          <a:xfrm>
            <a:off x="5283200" y="5486400"/>
            <a:ext cx="6339840" cy="304800"/>
          </a:xfrm>
        </p:spPr>
        <p:txBody>
          <a:bodyPr/>
          <a:lstStyle>
            <a:lvl1pPr marL="9144" indent="0">
              <a:buNone/>
              <a:defRPr sz="1600" i="1">
                <a:solidFill>
                  <a:schemeClr val="tx2"/>
                </a:solidFill>
              </a:defRPr>
            </a:lvl1pPr>
            <a:lvl2pPr marL="320024" indent="0">
              <a:buNone/>
              <a:defRPr>
                <a:solidFill>
                  <a:schemeClr val="bg1"/>
                </a:solidFill>
              </a:defRPr>
            </a:lvl2pPr>
            <a:lvl3pPr marL="740627" indent="0">
              <a:buNone/>
              <a:defRPr>
                <a:solidFill>
                  <a:schemeClr val="bg1"/>
                </a:solidFill>
              </a:defRPr>
            </a:lvl3pPr>
            <a:lvl4pPr marL="1106368" indent="0">
              <a:buNone/>
              <a:defRPr>
                <a:solidFill>
                  <a:schemeClr val="bg1"/>
                </a:solidFill>
              </a:defRPr>
            </a:lvl4pPr>
            <a:lvl5pPr marL="1472110" indent="0">
              <a:buNone/>
              <a:defRPr>
                <a:solidFill>
                  <a:schemeClr val="bg1"/>
                </a:solidFill>
              </a:defRPr>
            </a:lvl5pPr>
          </a:lstStyle>
          <a:p>
            <a:pPr lvl="0"/>
            <a:r>
              <a:rPr lang="en-US"/>
              <a:t>Click to edit Master text styles</a:t>
            </a:r>
          </a:p>
        </p:txBody>
      </p:sp>
      <p:sp>
        <p:nvSpPr>
          <p:cNvPr id="12" name="Footer Placeholder 6"/>
          <p:cNvSpPr txBox="1">
            <a:spLocks/>
          </p:cNvSpPr>
          <p:nvPr userDrawn="1"/>
        </p:nvSpPr>
        <p:spPr>
          <a:xfrm>
            <a:off x="609608" y="6497376"/>
            <a:ext cx="8576057"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00" b="0" spc="60" baseline="0" dirty="0">
                <a:solidFill>
                  <a:srgbClr val="FFFFFF"/>
                </a:solidFill>
                <a:latin typeface="Arial Narrow" panose="020B0606020202030204" pitchFamily="34" charset="0"/>
              </a:rPr>
              <a:t>Insert information classification here - e.g. U.S. BANK CONFIDENTIAL, U.S. BANK CUSTOMER CONFIDENTIAL</a:t>
            </a:r>
          </a:p>
        </p:txBody>
      </p:sp>
    </p:spTree>
    <p:extLst>
      <p:ext uri="{BB962C8B-B14F-4D97-AF65-F5344CB8AC3E}">
        <p14:creationId xmlns:p14="http://schemas.microsoft.com/office/powerpoint/2010/main" val="3849938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ecialty biography">
    <p:spTree>
      <p:nvGrpSpPr>
        <p:cNvPr id="1" name=""/>
        <p:cNvGrpSpPr/>
        <p:nvPr/>
      </p:nvGrpSpPr>
      <p:grpSpPr>
        <a:xfrm>
          <a:off x="0" y="0"/>
          <a:ext cx="0" cy="0"/>
          <a:chOff x="0" y="0"/>
          <a:chExt cx="0" cy="0"/>
        </a:xfrm>
      </p:grpSpPr>
      <p:sp>
        <p:nvSpPr>
          <p:cNvPr id="2" name="Title 1"/>
          <p:cNvSpPr>
            <a:spLocks noGrp="1"/>
          </p:cNvSpPr>
          <p:nvPr>
            <p:ph type="title"/>
          </p:nvPr>
        </p:nvSpPr>
        <p:spPr>
          <a:xfrm>
            <a:off x="3657600" y="618172"/>
            <a:ext cx="7924800" cy="801688"/>
          </a:xfrm>
        </p:spPr>
        <p:txBody>
          <a:bodyPr>
            <a:normAutofit/>
          </a:bodyPr>
          <a:lstStyle>
            <a:lvl1pPr>
              <a:defRPr sz="2200"/>
            </a:lvl1pPr>
          </a:lstStyle>
          <a:p>
            <a:r>
              <a:rPr lang="en-US" dirty="0"/>
              <a:t>Click to edit Master title style</a:t>
            </a:r>
          </a:p>
        </p:txBody>
      </p:sp>
      <p:sp>
        <p:nvSpPr>
          <p:cNvPr id="3" name="Content Placeholder 2"/>
          <p:cNvSpPr>
            <a:spLocks noGrp="1"/>
          </p:cNvSpPr>
          <p:nvPr>
            <p:ph sz="half" idx="1"/>
          </p:nvPr>
        </p:nvSpPr>
        <p:spPr>
          <a:xfrm>
            <a:off x="3657600" y="1417852"/>
            <a:ext cx="7924800" cy="1828800"/>
          </a:xfrm>
        </p:spPr>
        <p:txBody>
          <a:bodyPr/>
          <a:lstStyle>
            <a:lvl1pPr>
              <a:defRPr sz="1800"/>
            </a:lvl1pPr>
            <a:lvl2pPr>
              <a:defRPr sz="16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0"/>
          </p:nvPr>
        </p:nvSpPr>
        <p:spPr>
          <a:xfrm>
            <a:off x="609600" y="1022793"/>
            <a:ext cx="2946400" cy="2170112"/>
          </a:xfrm>
        </p:spPr>
        <p:txBody>
          <a:bodyPr/>
          <a:lstStyle>
            <a:lvl1pPr marL="9144" indent="0">
              <a:buFontTx/>
              <a:buNone/>
              <a:defRPr/>
            </a:lvl1pPr>
          </a:lstStyle>
          <a:p>
            <a:endParaRPr lang="en-US" dirty="0"/>
          </a:p>
        </p:txBody>
      </p:sp>
      <p:sp>
        <p:nvSpPr>
          <p:cNvPr id="10" name="Content Placeholder 2"/>
          <p:cNvSpPr>
            <a:spLocks noGrp="1"/>
          </p:cNvSpPr>
          <p:nvPr>
            <p:ph sz="half" idx="11"/>
          </p:nvPr>
        </p:nvSpPr>
        <p:spPr>
          <a:xfrm>
            <a:off x="3657600" y="4106260"/>
            <a:ext cx="7924800" cy="1828800"/>
          </a:xfrm>
        </p:spPr>
        <p:txBody>
          <a:bodyPr/>
          <a:lstStyle>
            <a:lvl1pPr>
              <a:defRPr sz="1800"/>
            </a:lvl1pPr>
            <a:lvl2pPr>
              <a:defRPr sz="16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p:cNvSpPr>
            <a:spLocks noGrp="1"/>
          </p:cNvSpPr>
          <p:nvPr>
            <p:ph type="pic" sz="quarter" idx="12"/>
          </p:nvPr>
        </p:nvSpPr>
        <p:spPr>
          <a:xfrm>
            <a:off x="609600" y="3711201"/>
            <a:ext cx="2946400" cy="2170112"/>
          </a:xfrm>
        </p:spPr>
        <p:txBody>
          <a:bodyPr/>
          <a:lstStyle>
            <a:lvl1pPr marL="9144" indent="0">
              <a:buFontTx/>
              <a:buNone/>
              <a:defRPr/>
            </a:lvl1pPr>
          </a:lstStyle>
          <a:p>
            <a:endParaRPr lang="en-US" dirty="0"/>
          </a:p>
        </p:txBody>
      </p:sp>
      <p:sp>
        <p:nvSpPr>
          <p:cNvPr id="12" name="Text Placeholder 11"/>
          <p:cNvSpPr>
            <a:spLocks noGrp="1"/>
          </p:cNvSpPr>
          <p:nvPr>
            <p:ph type="body" sz="quarter" idx="14"/>
          </p:nvPr>
        </p:nvSpPr>
        <p:spPr>
          <a:xfrm>
            <a:off x="3657600" y="3310128"/>
            <a:ext cx="7315200" cy="804672"/>
          </a:xfrm>
        </p:spPr>
        <p:txBody>
          <a:bodyPr lIns="0" tIns="0" rIns="0" bIns="0" anchor="b" anchorCtr="0">
            <a:normAutofit/>
          </a:bodyPr>
          <a:lstStyle>
            <a:lvl1pPr marL="9144" indent="0">
              <a:buNone/>
              <a:defRPr sz="2200">
                <a:solidFill>
                  <a:schemeClr val="accent1"/>
                </a:solidFill>
              </a:defRPr>
            </a:lvl1pPr>
          </a:lstStyle>
          <a:p>
            <a:pPr lvl="0"/>
            <a:endParaRPr lang="en-US" dirty="0"/>
          </a:p>
        </p:txBody>
      </p:sp>
    </p:spTree>
    <p:extLst>
      <p:ext uri="{BB962C8B-B14F-4D97-AF65-F5344CB8AC3E}">
        <p14:creationId xmlns:p14="http://schemas.microsoft.com/office/powerpoint/2010/main" val="3654092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pecialty title/graphic/2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3"/>
          <p:cNvSpPr>
            <a:spLocks noGrp="1"/>
          </p:cNvSpPr>
          <p:nvPr>
            <p:ph sz="half" idx="2"/>
          </p:nvPr>
        </p:nvSpPr>
        <p:spPr>
          <a:xfrm>
            <a:off x="609600" y="3429012"/>
            <a:ext cx="5386917" cy="2514599"/>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4"/>
          </p:nvPr>
        </p:nvSpPr>
        <p:spPr>
          <a:xfrm>
            <a:off x="6193374" y="3429012"/>
            <a:ext cx="5389033" cy="2514599"/>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half" idx="10"/>
          </p:nvPr>
        </p:nvSpPr>
        <p:spPr>
          <a:xfrm>
            <a:off x="609600" y="1282149"/>
            <a:ext cx="10972800" cy="151351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
          </p:nvPr>
        </p:nvSpPr>
        <p:spPr>
          <a:xfrm>
            <a:off x="609600" y="2792715"/>
            <a:ext cx="5386917" cy="639762"/>
          </a:xfrm>
        </p:spPr>
        <p:txBody>
          <a:bodyPr anchor="b"/>
          <a:lstStyle>
            <a:lvl1pPr marL="0" indent="0">
              <a:spcAft>
                <a:spcPts val="200"/>
              </a:spcAft>
              <a:buNone/>
              <a:defRPr sz="22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7" name="Text Placeholder 4"/>
          <p:cNvSpPr>
            <a:spLocks noGrp="1"/>
          </p:cNvSpPr>
          <p:nvPr>
            <p:ph type="body" sz="quarter" idx="3"/>
          </p:nvPr>
        </p:nvSpPr>
        <p:spPr>
          <a:xfrm>
            <a:off x="6193374" y="2792715"/>
            <a:ext cx="5389033" cy="639762"/>
          </a:xfrm>
        </p:spPr>
        <p:txBody>
          <a:bodyPr anchor="b"/>
          <a:lstStyle>
            <a:lvl1pPr marL="0" indent="0">
              <a:spcAft>
                <a:spcPts val="200"/>
              </a:spcAft>
              <a:buNone/>
              <a:defRPr sz="22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Tree>
    <p:extLst>
      <p:ext uri="{BB962C8B-B14F-4D97-AF65-F5344CB8AC3E}">
        <p14:creationId xmlns:p14="http://schemas.microsoft.com/office/powerpoint/2010/main" val="1513255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pecialty no title/graphic/2 sub titles/2 column cont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609600" y="3429012"/>
            <a:ext cx="5386917" cy="2514599"/>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5"/>
          <p:cNvSpPr>
            <a:spLocks noGrp="1"/>
          </p:cNvSpPr>
          <p:nvPr>
            <p:ph sz="quarter" idx="4"/>
          </p:nvPr>
        </p:nvSpPr>
        <p:spPr>
          <a:xfrm>
            <a:off x="6193374" y="3429012"/>
            <a:ext cx="5389033" cy="2514599"/>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10"/>
          </p:nvPr>
        </p:nvSpPr>
        <p:spPr>
          <a:xfrm>
            <a:off x="609600" y="1282149"/>
            <a:ext cx="10972800" cy="151351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609600" y="2792715"/>
            <a:ext cx="5386917" cy="639762"/>
          </a:xfrm>
        </p:spPr>
        <p:txBody>
          <a:bodyPr anchor="b"/>
          <a:lstStyle>
            <a:lvl1pPr marL="0" indent="0">
              <a:spcAft>
                <a:spcPts val="200"/>
              </a:spcAft>
              <a:buNone/>
              <a:defRPr sz="2200" b="0">
                <a:solidFill>
                  <a:schemeClr val="tx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12" name="Text Placeholder 4"/>
          <p:cNvSpPr>
            <a:spLocks noGrp="1"/>
          </p:cNvSpPr>
          <p:nvPr>
            <p:ph type="body" sz="quarter" idx="3"/>
          </p:nvPr>
        </p:nvSpPr>
        <p:spPr>
          <a:xfrm>
            <a:off x="6193374" y="2792715"/>
            <a:ext cx="5389033" cy="639762"/>
          </a:xfrm>
        </p:spPr>
        <p:txBody>
          <a:bodyPr anchor="b"/>
          <a:lstStyle>
            <a:lvl1pPr marL="0" indent="0">
              <a:spcAft>
                <a:spcPts val="200"/>
              </a:spcAft>
              <a:buNone/>
              <a:defRPr sz="2200" b="0">
                <a:solidFill>
                  <a:schemeClr val="tx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Tree>
    <p:extLst>
      <p:ext uri="{BB962C8B-B14F-4D97-AF65-F5344CB8AC3E}">
        <p14:creationId xmlns:p14="http://schemas.microsoft.com/office/powerpoint/2010/main" val="282161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pecialty title/full photo/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868362"/>
          </a:xfrm>
        </p:spPr>
        <p:txBody>
          <a:bodyPr/>
          <a:lstStyle>
            <a:lvl1pPr>
              <a:defRPr>
                <a:solidFill>
                  <a:schemeClr val="tx1"/>
                </a:solidFill>
              </a:defRPr>
            </a:lvl1pPr>
          </a:lstStyle>
          <a:p>
            <a:r>
              <a:rPr lang="en-US"/>
              <a:t>Click to edit Master title style</a:t>
            </a:r>
          </a:p>
        </p:txBody>
      </p:sp>
      <p:sp>
        <p:nvSpPr>
          <p:cNvPr id="5" name="Picture Placeholder 4"/>
          <p:cNvSpPr>
            <a:spLocks noGrp="1"/>
          </p:cNvSpPr>
          <p:nvPr>
            <p:ph type="pic" sz="quarter" idx="10"/>
          </p:nvPr>
        </p:nvSpPr>
        <p:spPr>
          <a:xfrm>
            <a:off x="609600" y="1385889"/>
            <a:ext cx="10972800" cy="4557713"/>
          </a:xfrm>
        </p:spPr>
        <p:txBody>
          <a:bodyPr/>
          <a:lstStyle>
            <a:lvl1pPr marL="9144" indent="0">
              <a:buFontTx/>
              <a:buNone/>
              <a:defRPr/>
            </a:lvl1pPr>
          </a:lstStyle>
          <a:p>
            <a:endParaRPr lang="en-US" dirty="0"/>
          </a:p>
        </p:txBody>
      </p:sp>
      <p:sp>
        <p:nvSpPr>
          <p:cNvPr id="8" name="Content Placeholder 7"/>
          <p:cNvSpPr>
            <a:spLocks noGrp="1"/>
          </p:cNvSpPr>
          <p:nvPr>
            <p:ph sz="quarter" idx="11"/>
          </p:nvPr>
        </p:nvSpPr>
        <p:spPr>
          <a:xfrm>
            <a:off x="7305207" y="1371600"/>
            <a:ext cx="4267200" cy="2286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9144" indent="0" algn="ctr">
              <a:buFontTx/>
              <a:buNone/>
              <a:defRPr/>
            </a:lvl1pPr>
            <a:lvl2pPr marL="320024" indent="0" algn="ctr">
              <a:buFontTx/>
              <a:buNone/>
              <a:defRPr/>
            </a:lvl2pPr>
            <a:lvl3pPr marL="740627" indent="0" algn="ctr">
              <a:buFontTx/>
              <a:buNone/>
              <a:defRPr/>
            </a:lvl3pPr>
            <a:lvl4pPr marL="1106368" indent="0" algn="ctr">
              <a:buFontTx/>
              <a:buNone/>
              <a:defRPr/>
            </a:lvl4pPr>
            <a:lvl5pPr marL="1472110" indent="0" algn="ctr">
              <a:buFontTx/>
              <a:buNone/>
              <a:defRPr/>
            </a:lvl5pPr>
          </a:lstStyle>
          <a:p>
            <a:pPr lvl="0"/>
            <a:r>
              <a:rPr lang="en-US" dirty="0"/>
              <a:t>Click to edit Master text styles</a:t>
            </a:r>
          </a:p>
        </p:txBody>
      </p:sp>
    </p:spTree>
    <p:extLst>
      <p:ext uri="{BB962C8B-B14F-4D97-AF65-F5344CB8AC3E}">
        <p14:creationId xmlns:p14="http://schemas.microsoft.com/office/powerpoint/2010/main" val="176849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ecialty title/sub title/full photo/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868362"/>
          </a:xfrm>
        </p:spPr>
        <p:txBody>
          <a:bodyPr/>
          <a:lstStyle>
            <a:lvl1pPr>
              <a:defRPr>
                <a:solidFill>
                  <a:schemeClr val="tx1"/>
                </a:solidFill>
              </a:defRPr>
            </a:lvl1pPr>
          </a:lstStyle>
          <a:p>
            <a:r>
              <a:rPr lang="en-US"/>
              <a:t>Click to edit Master title style</a:t>
            </a:r>
          </a:p>
        </p:txBody>
      </p:sp>
      <p:sp>
        <p:nvSpPr>
          <p:cNvPr id="5" name="Picture Placeholder 4"/>
          <p:cNvSpPr>
            <a:spLocks noGrp="1"/>
          </p:cNvSpPr>
          <p:nvPr>
            <p:ph type="pic" sz="quarter" idx="10"/>
          </p:nvPr>
        </p:nvSpPr>
        <p:spPr>
          <a:xfrm>
            <a:off x="609600" y="1917706"/>
            <a:ext cx="10972800" cy="4025901"/>
          </a:xfrm>
        </p:spPr>
        <p:txBody>
          <a:bodyPr/>
          <a:lstStyle>
            <a:lvl1pPr marL="9144" indent="0">
              <a:buFontTx/>
              <a:buNone/>
              <a:defRPr/>
            </a:lvl1pPr>
          </a:lstStyle>
          <a:p>
            <a:endParaRPr lang="en-US" dirty="0"/>
          </a:p>
        </p:txBody>
      </p:sp>
      <p:sp>
        <p:nvSpPr>
          <p:cNvPr id="8" name="Content Placeholder 7"/>
          <p:cNvSpPr>
            <a:spLocks noGrp="1"/>
          </p:cNvSpPr>
          <p:nvPr>
            <p:ph sz="quarter" idx="11"/>
          </p:nvPr>
        </p:nvSpPr>
        <p:spPr>
          <a:xfrm>
            <a:off x="7305207" y="1919469"/>
            <a:ext cx="4267200" cy="2286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9144" indent="0" algn="ctr">
              <a:buFontTx/>
              <a:buNone/>
              <a:defRPr/>
            </a:lvl1pPr>
            <a:lvl2pPr marL="320024" indent="0" algn="ctr">
              <a:buFontTx/>
              <a:buNone/>
              <a:defRPr/>
            </a:lvl2pPr>
            <a:lvl3pPr marL="740627" indent="0" algn="ctr">
              <a:buFontTx/>
              <a:buNone/>
              <a:defRPr/>
            </a:lvl3pPr>
            <a:lvl4pPr marL="1106368" indent="0" algn="ctr">
              <a:buFontTx/>
              <a:buNone/>
              <a:defRPr/>
            </a:lvl4pPr>
            <a:lvl5pPr marL="1472110" indent="0" algn="ctr">
              <a:buFontTx/>
              <a:buNone/>
              <a:defRPr/>
            </a:lvl5pPr>
          </a:lstStyle>
          <a:p>
            <a:pPr lvl="0"/>
            <a:r>
              <a:rPr lang="en-US" dirty="0"/>
              <a:t>Click to edit Master text styles</a:t>
            </a:r>
          </a:p>
        </p:txBody>
      </p:sp>
      <p:sp>
        <p:nvSpPr>
          <p:cNvPr id="6" name="Text Placeholder 2"/>
          <p:cNvSpPr>
            <a:spLocks noGrp="1"/>
          </p:cNvSpPr>
          <p:nvPr>
            <p:ph type="body" idx="1"/>
          </p:nvPr>
        </p:nvSpPr>
        <p:spPr>
          <a:xfrm>
            <a:off x="609600" y="1143000"/>
            <a:ext cx="10972800" cy="639762"/>
          </a:xfrm>
        </p:spPr>
        <p:txBody>
          <a:bodyPr anchor="b"/>
          <a:lstStyle>
            <a:lvl1pPr marL="0" indent="0">
              <a:spcAft>
                <a:spcPts val="200"/>
              </a:spcAft>
              <a:buNone/>
              <a:defRPr sz="22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Tree>
    <p:extLst>
      <p:ext uri="{BB962C8B-B14F-4D97-AF65-F5344CB8AC3E}">
        <p14:creationId xmlns:p14="http://schemas.microsoft.com/office/powerpoint/2010/main" val="2486576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Expanded 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5983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xpanded title/sub 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87551"/>
            <a:ext cx="10972800" cy="42560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idx="10"/>
          </p:nvPr>
        </p:nvSpPr>
        <p:spPr>
          <a:xfrm>
            <a:off x="609600" y="1022196"/>
            <a:ext cx="10972800" cy="541338"/>
          </a:xfrm>
        </p:spPr>
        <p:txBody>
          <a:bodyPr anchor="b"/>
          <a:lstStyle>
            <a:lvl1pPr marL="0" indent="0">
              <a:spcAft>
                <a:spcPts val="200"/>
              </a:spcAft>
              <a:buNone/>
              <a:defRPr sz="16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Tree>
    <p:extLst>
      <p:ext uri="{BB962C8B-B14F-4D97-AF65-F5344CB8AC3E}">
        <p14:creationId xmlns:p14="http://schemas.microsoft.com/office/powerpoint/2010/main" val="3246103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Expanded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024055"/>
            <a:ext cx="5384800" cy="4919547"/>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024055"/>
            <a:ext cx="5384800" cy="4919547"/>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36870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xpanded title/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84340"/>
            <a:ext cx="5384800" cy="4259261"/>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4340"/>
            <a:ext cx="5384800" cy="4259261"/>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p:cNvSpPr>
            <a:spLocks noGrp="1"/>
          </p:cNvSpPr>
          <p:nvPr>
            <p:ph type="body" idx="10"/>
          </p:nvPr>
        </p:nvSpPr>
        <p:spPr>
          <a:xfrm>
            <a:off x="609600" y="1022196"/>
            <a:ext cx="10972800" cy="541338"/>
          </a:xfrm>
        </p:spPr>
        <p:txBody>
          <a:bodyPr anchor="b"/>
          <a:lstStyle>
            <a:lvl1pPr marL="0" indent="0">
              <a:spcAft>
                <a:spcPts val="200"/>
              </a:spcAft>
              <a:buNone/>
              <a:defRPr sz="16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Tree>
    <p:extLst>
      <p:ext uri="{BB962C8B-B14F-4D97-AF65-F5344CB8AC3E}">
        <p14:creationId xmlns:p14="http://schemas.microsoft.com/office/powerpoint/2010/main" val="4133223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xpanded title/2 sub titles/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609600" y="1687550"/>
            <a:ext cx="5386917" cy="4256049"/>
          </a:xfrm>
        </p:spPr>
        <p:txBody>
          <a:bodyPr/>
          <a:lstStyle>
            <a:lvl1pPr>
              <a:defRPr sz="1400"/>
            </a:lvl1pPr>
            <a:lvl2pPr>
              <a:defRPr sz="1200"/>
            </a:lvl2pPr>
            <a:lvl3pPr>
              <a:defRPr sz="1100"/>
            </a:lvl3pPr>
            <a:lvl4pPr>
              <a:defRPr sz="1000"/>
            </a:lvl4pPr>
            <a:lvl5pPr>
              <a:defRPr sz="9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3374" y="1687550"/>
            <a:ext cx="5389033" cy="4256049"/>
          </a:xfrm>
        </p:spPr>
        <p:txBody>
          <a:bodyPr/>
          <a:lstStyle>
            <a:lvl1pPr>
              <a:defRPr sz="1400"/>
            </a:lvl1pPr>
            <a:lvl2pPr>
              <a:defRPr sz="1200"/>
            </a:lvl2pPr>
            <a:lvl3pPr>
              <a:defRPr sz="1100"/>
            </a:lvl3pPr>
            <a:lvl4pPr>
              <a:defRPr sz="1000"/>
            </a:lvl4pPr>
            <a:lvl5pPr>
              <a:defRPr sz="9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idx="10"/>
          </p:nvPr>
        </p:nvSpPr>
        <p:spPr>
          <a:xfrm>
            <a:off x="609600" y="1022196"/>
            <a:ext cx="5384800" cy="541338"/>
          </a:xfrm>
        </p:spPr>
        <p:txBody>
          <a:bodyPr anchor="b"/>
          <a:lstStyle>
            <a:lvl1pPr marL="0" indent="0">
              <a:spcAft>
                <a:spcPts val="200"/>
              </a:spcAft>
              <a:buNone/>
              <a:defRPr sz="16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8" name="Text Placeholder 2"/>
          <p:cNvSpPr>
            <a:spLocks noGrp="1"/>
          </p:cNvSpPr>
          <p:nvPr>
            <p:ph type="body" idx="11"/>
          </p:nvPr>
        </p:nvSpPr>
        <p:spPr>
          <a:xfrm>
            <a:off x="6187688" y="1022196"/>
            <a:ext cx="5384800" cy="541338"/>
          </a:xfrm>
        </p:spPr>
        <p:txBody>
          <a:bodyPr anchor="b"/>
          <a:lstStyle>
            <a:lvl1pPr marL="0" indent="0">
              <a:spcAft>
                <a:spcPts val="200"/>
              </a:spcAft>
              <a:buNone/>
              <a:defRPr sz="16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Tree>
    <p:extLst>
      <p:ext uri="{BB962C8B-B14F-4D97-AF65-F5344CB8AC3E}">
        <p14:creationId xmlns:p14="http://schemas.microsoft.com/office/powerpoint/2010/main" val="124674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Rectangle 3"/>
          <p:cNvSpPr/>
          <p:nvPr userDrawn="1"/>
        </p:nvSpPr>
        <p:spPr bwMode="black">
          <a:xfrm>
            <a:off x="0" y="2660904"/>
            <a:ext cx="10363200" cy="1377696"/>
          </a:xfrm>
          <a:custGeom>
            <a:avLst/>
            <a:gdLst>
              <a:gd name="connsiteX0" fmla="*/ 0 w 7772400"/>
              <a:gd name="connsiteY0" fmla="*/ 0 h 1325880"/>
              <a:gd name="connsiteX1" fmla="*/ 7772400 w 7772400"/>
              <a:gd name="connsiteY1" fmla="*/ 0 h 1325880"/>
              <a:gd name="connsiteX2" fmla="*/ 7772400 w 7772400"/>
              <a:gd name="connsiteY2" fmla="*/ 1325880 h 1325880"/>
              <a:gd name="connsiteX3" fmla="*/ 0 w 7772400"/>
              <a:gd name="connsiteY3" fmla="*/ 1325880 h 1325880"/>
              <a:gd name="connsiteX4" fmla="*/ 0 w 7772400"/>
              <a:gd name="connsiteY4" fmla="*/ 0 h 1325880"/>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25880 h 1345759"/>
              <a:gd name="connsiteX4" fmla="*/ 0 w 7772400"/>
              <a:gd name="connsiteY4" fmla="*/ 0 h 1345759"/>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40603 h 1345759"/>
              <a:gd name="connsiteX4" fmla="*/ 0 w 7772400"/>
              <a:gd name="connsiteY4" fmla="*/ 0 h 134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345759">
                <a:moveTo>
                  <a:pt x="0" y="0"/>
                </a:moveTo>
                <a:lnTo>
                  <a:pt x="7772400" y="0"/>
                </a:lnTo>
                <a:lnTo>
                  <a:pt x="7305261" y="1345759"/>
                </a:lnTo>
                <a:lnTo>
                  <a:pt x="0" y="1340603"/>
                </a:lnTo>
                <a:lnTo>
                  <a:pt x="0" y="0"/>
                </a:lnTo>
                <a:close/>
              </a:path>
            </a:pathLst>
          </a:cu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5" name="Group 4"/>
          <p:cNvGrpSpPr>
            <a:grpSpLocks noChangeAspect="1"/>
          </p:cNvGrpSpPr>
          <p:nvPr userDrawn="1"/>
        </p:nvGrpSpPr>
        <p:grpSpPr bwMode="white">
          <a:xfrm flipH="1">
            <a:off x="-36574" y="2662337"/>
            <a:ext cx="865196" cy="1267480"/>
            <a:chOff x="8511522" y="13974"/>
            <a:chExt cx="659705" cy="1288591"/>
          </a:xfrm>
        </p:grpSpPr>
        <p:sp>
          <p:nvSpPr>
            <p:cNvPr id="6" name="Pentagon 8"/>
            <p:cNvSpPr>
              <a:spLocks noChangeAspect="1"/>
            </p:cNvSpPr>
            <p:nvPr userDrawn="1"/>
          </p:nvSpPr>
          <p:spPr bwMode="white">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dirty="0"/>
            </a:p>
          </p:txBody>
        </p:sp>
        <p:sp>
          <p:nvSpPr>
            <p:cNvPr id="7" name="Pentagon 8"/>
            <p:cNvSpPr>
              <a:spLocks noChangeAspect="1"/>
            </p:cNvSpPr>
            <p:nvPr userDrawn="1"/>
          </p:nvSpPr>
          <p:spPr bwMode="white">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accent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dirty="0"/>
            </a:p>
          </p:txBody>
        </p:sp>
      </p:grpSp>
      <p:sp>
        <p:nvSpPr>
          <p:cNvPr id="8" name="Title 1"/>
          <p:cNvSpPr>
            <a:spLocks noGrp="1"/>
          </p:cNvSpPr>
          <p:nvPr>
            <p:ph type="title" hasCustomPrompt="1"/>
          </p:nvPr>
        </p:nvSpPr>
        <p:spPr bwMode="white">
          <a:xfrm>
            <a:off x="1117606" y="2686792"/>
            <a:ext cx="8636001" cy="1280160"/>
          </a:xfrm>
        </p:spPr>
        <p:txBody>
          <a:bodyPr anchor="ctr" anchorCtr="0">
            <a:noAutofit/>
          </a:bodyPr>
          <a:lstStyle>
            <a:lvl1pPr algn="l">
              <a:defRPr sz="36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660751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Expanded title/4 sub titles/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84339"/>
            <a:ext cx="5384800" cy="1820862"/>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4900" y="1684339"/>
            <a:ext cx="5384800" cy="1820862"/>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p:cNvSpPr>
            <a:spLocks noGrp="1"/>
          </p:cNvSpPr>
          <p:nvPr>
            <p:ph type="body" idx="10"/>
          </p:nvPr>
        </p:nvSpPr>
        <p:spPr>
          <a:xfrm>
            <a:off x="609600" y="1020762"/>
            <a:ext cx="5384800" cy="541338"/>
          </a:xfrm>
        </p:spPr>
        <p:txBody>
          <a:bodyPr anchor="b"/>
          <a:lstStyle>
            <a:lvl1pPr marL="0" indent="0">
              <a:spcAft>
                <a:spcPts val="200"/>
              </a:spcAft>
              <a:buNone/>
              <a:defRPr sz="16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6" name="Content Placeholder 2"/>
          <p:cNvSpPr>
            <a:spLocks noGrp="1"/>
          </p:cNvSpPr>
          <p:nvPr>
            <p:ph sz="half" idx="11"/>
          </p:nvPr>
        </p:nvSpPr>
        <p:spPr>
          <a:xfrm>
            <a:off x="609600" y="4113213"/>
            <a:ext cx="5384800" cy="1820862"/>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12"/>
          </p:nvPr>
        </p:nvSpPr>
        <p:spPr>
          <a:xfrm>
            <a:off x="6184900" y="4113213"/>
            <a:ext cx="5384800" cy="1820862"/>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6184900" y="1020762"/>
            <a:ext cx="5384800" cy="541338"/>
          </a:xfrm>
        </p:spPr>
        <p:txBody>
          <a:bodyPr anchor="b"/>
          <a:lstStyle>
            <a:lvl1pPr marL="0" indent="0">
              <a:spcAft>
                <a:spcPts val="200"/>
              </a:spcAft>
              <a:buNone/>
              <a:defRPr sz="16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9" name="Text Placeholder 2"/>
          <p:cNvSpPr>
            <a:spLocks noGrp="1"/>
          </p:cNvSpPr>
          <p:nvPr>
            <p:ph type="body" idx="14"/>
          </p:nvPr>
        </p:nvSpPr>
        <p:spPr>
          <a:xfrm>
            <a:off x="609600" y="3581400"/>
            <a:ext cx="5384800" cy="541338"/>
          </a:xfrm>
        </p:spPr>
        <p:txBody>
          <a:bodyPr anchor="b"/>
          <a:lstStyle>
            <a:lvl1pPr marL="0" indent="0">
              <a:spcAft>
                <a:spcPts val="200"/>
              </a:spcAft>
              <a:buNone/>
              <a:defRPr sz="16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10" name="Text Placeholder 2"/>
          <p:cNvSpPr>
            <a:spLocks noGrp="1"/>
          </p:cNvSpPr>
          <p:nvPr>
            <p:ph type="body" idx="15"/>
          </p:nvPr>
        </p:nvSpPr>
        <p:spPr>
          <a:xfrm>
            <a:off x="6184900" y="3581400"/>
            <a:ext cx="5384800" cy="541338"/>
          </a:xfrm>
        </p:spPr>
        <p:txBody>
          <a:bodyPr anchor="b"/>
          <a:lstStyle>
            <a:lvl1pPr marL="0" indent="0">
              <a:spcAft>
                <a:spcPts val="200"/>
              </a:spcAft>
              <a:buNone/>
              <a:defRPr sz="16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Tree>
    <p:extLst>
      <p:ext uri="{BB962C8B-B14F-4D97-AF65-F5344CB8AC3E}">
        <p14:creationId xmlns:p14="http://schemas.microsoft.com/office/powerpoint/2010/main" val="26946025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xpanded 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222045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xpanded title/3 sub titles/3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609607" y="1687550"/>
            <a:ext cx="3554919" cy="4256049"/>
          </a:xfrm>
        </p:spPr>
        <p:txBody>
          <a:bodyPr/>
          <a:lstStyle>
            <a:lvl1pPr>
              <a:defRPr sz="1400"/>
            </a:lvl1pPr>
            <a:lvl2pPr>
              <a:defRPr sz="1200"/>
            </a:lvl2pPr>
            <a:lvl3pPr>
              <a:defRPr sz="1100"/>
            </a:lvl3pPr>
            <a:lvl4pPr>
              <a:defRPr sz="1000"/>
            </a:lvl4pPr>
            <a:lvl5pPr>
              <a:defRPr sz="9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347279" y="1687550"/>
            <a:ext cx="3481916" cy="4256049"/>
          </a:xfrm>
        </p:spPr>
        <p:txBody>
          <a:bodyPr/>
          <a:lstStyle>
            <a:lvl1pPr>
              <a:defRPr sz="1400"/>
            </a:lvl1pPr>
            <a:lvl2pPr>
              <a:defRPr sz="1200"/>
            </a:lvl2pPr>
            <a:lvl3pPr>
              <a:defRPr sz="1100"/>
            </a:lvl3pPr>
            <a:lvl4pPr>
              <a:defRPr sz="1000"/>
            </a:lvl4pPr>
            <a:lvl5pPr>
              <a:defRPr sz="9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idx="10"/>
          </p:nvPr>
        </p:nvSpPr>
        <p:spPr>
          <a:xfrm>
            <a:off x="609608" y="1022196"/>
            <a:ext cx="3553521" cy="541338"/>
          </a:xfrm>
        </p:spPr>
        <p:txBody>
          <a:bodyPr anchor="b"/>
          <a:lstStyle>
            <a:lvl1pPr marL="0" indent="0">
              <a:spcAft>
                <a:spcPts val="200"/>
              </a:spcAft>
              <a:buNone/>
              <a:defRPr sz="16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8" name="Text Placeholder 2"/>
          <p:cNvSpPr>
            <a:spLocks noGrp="1"/>
          </p:cNvSpPr>
          <p:nvPr>
            <p:ph type="body" idx="11"/>
          </p:nvPr>
        </p:nvSpPr>
        <p:spPr>
          <a:xfrm>
            <a:off x="4341543" y="1022196"/>
            <a:ext cx="3479180" cy="541338"/>
          </a:xfrm>
        </p:spPr>
        <p:txBody>
          <a:bodyPr anchor="b"/>
          <a:lstStyle>
            <a:lvl1pPr marL="0" indent="0">
              <a:spcAft>
                <a:spcPts val="200"/>
              </a:spcAft>
              <a:buNone/>
              <a:defRPr sz="16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9" name="Content Placeholder 5"/>
          <p:cNvSpPr>
            <a:spLocks noGrp="1"/>
          </p:cNvSpPr>
          <p:nvPr>
            <p:ph sz="quarter" idx="12"/>
          </p:nvPr>
        </p:nvSpPr>
        <p:spPr>
          <a:xfrm>
            <a:off x="8004903" y="1687550"/>
            <a:ext cx="3556316" cy="4256049"/>
          </a:xfrm>
        </p:spPr>
        <p:txBody>
          <a:bodyPr/>
          <a:lstStyle>
            <a:lvl1pPr>
              <a:defRPr sz="1400"/>
            </a:lvl1pPr>
            <a:lvl2pPr>
              <a:defRPr sz="1200"/>
            </a:lvl2pPr>
            <a:lvl3pPr>
              <a:defRPr sz="1100"/>
            </a:lvl3pPr>
            <a:lvl4pPr>
              <a:defRPr sz="1000"/>
            </a:lvl4pPr>
            <a:lvl5pPr>
              <a:defRPr sz="9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idx="13"/>
          </p:nvPr>
        </p:nvSpPr>
        <p:spPr>
          <a:xfrm>
            <a:off x="7999149" y="1022196"/>
            <a:ext cx="3553521" cy="541338"/>
          </a:xfrm>
        </p:spPr>
        <p:txBody>
          <a:bodyPr anchor="b"/>
          <a:lstStyle>
            <a:lvl1pPr marL="0" indent="0">
              <a:spcAft>
                <a:spcPts val="200"/>
              </a:spcAft>
              <a:buNone/>
              <a:defRPr sz="16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Tree>
    <p:extLst>
      <p:ext uri="{BB962C8B-B14F-4D97-AF65-F5344CB8AC3E}">
        <p14:creationId xmlns:p14="http://schemas.microsoft.com/office/powerpoint/2010/main" val="38724426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17239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917705"/>
            <a:ext cx="10972800" cy="4025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idx="10"/>
          </p:nvPr>
        </p:nvSpPr>
        <p:spPr>
          <a:xfrm>
            <a:off x="609600" y="1143000"/>
            <a:ext cx="10972800" cy="639762"/>
          </a:xfrm>
        </p:spPr>
        <p:txBody>
          <a:bodyPr anchor="b"/>
          <a:lstStyle>
            <a:lvl1pPr marL="0" indent="0">
              <a:spcAft>
                <a:spcPts val="200"/>
              </a:spcAft>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790377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80744"/>
            <a:ext cx="53848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80744"/>
            <a:ext cx="53848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94010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1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43000"/>
            <a:ext cx="10972800" cy="639762"/>
          </a:xfrm>
        </p:spPr>
        <p:txBody>
          <a:bodyPr anchor="b"/>
          <a:lstStyle>
            <a:lvl1pPr marL="0" indent="0">
              <a:spcAft>
                <a:spcPts val="200"/>
              </a:spcAft>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916113"/>
            <a:ext cx="5386917"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3370" y="1916113"/>
            <a:ext cx="5389033"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40315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Title/ 2 sub titles/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43000"/>
            <a:ext cx="5386917" cy="639762"/>
          </a:xfrm>
        </p:spPr>
        <p:txBody>
          <a:bodyPr anchor="b"/>
          <a:lstStyle>
            <a:lvl1pPr marL="0" indent="0">
              <a:spcAft>
                <a:spcPts val="200"/>
              </a:spcAft>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916113"/>
            <a:ext cx="5386917"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0" y="1143000"/>
            <a:ext cx="5389033" cy="639762"/>
          </a:xfrm>
        </p:spPr>
        <p:txBody>
          <a:bodyPr anchor="b"/>
          <a:lstStyle>
            <a:lvl1pPr marL="0" indent="0">
              <a:spcAft>
                <a:spcPts val="200"/>
              </a:spcAft>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0" y="1916113"/>
            <a:ext cx="5389033"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37455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8713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445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w/text">
    <p:spTree>
      <p:nvGrpSpPr>
        <p:cNvPr id="1" name=""/>
        <p:cNvGrpSpPr/>
        <p:nvPr/>
      </p:nvGrpSpPr>
      <p:grpSpPr>
        <a:xfrm>
          <a:off x="0" y="0"/>
          <a:ext cx="0" cy="0"/>
          <a:chOff x="0" y="0"/>
          <a:chExt cx="0" cy="0"/>
        </a:xfrm>
      </p:grpSpPr>
      <p:sp>
        <p:nvSpPr>
          <p:cNvPr id="5" name="Rectangle 3"/>
          <p:cNvSpPr/>
          <p:nvPr userDrawn="1"/>
        </p:nvSpPr>
        <p:spPr bwMode="gray">
          <a:xfrm>
            <a:off x="0" y="2660904"/>
            <a:ext cx="10363200" cy="1377696"/>
          </a:xfrm>
          <a:custGeom>
            <a:avLst/>
            <a:gdLst>
              <a:gd name="connsiteX0" fmla="*/ 0 w 7772400"/>
              <a:gd name="connsiteY0" fmla="*/ 0 h 1325880"/>
              <a:gd name="connsiteX1" fmla="*/ 7772400 w 7772400"/>
              <a:gd name="connsiteY1" fmla="*/ 0 h 1325880"/>
              <a:gd name="connsiteX2" fmla="*/ 7772400 w 7772400"/>
              <a:gd name="connsiteY2" fmla="*/ 1325880 h 1325880"/>
              <a:gd name="connsiteX3" fmla="*/ 0 w 7772400"/>
              <a:gd name="connsiteY3" fmla="*/ 1325880 h 1325880"/>
              <a:gd name="connsiteX4" fmla="*/ 0 w 7772400"/>
              <a:gd name="connsiteY4" fmla="*/ 0 h 1325880"/>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25880 h 1345759"/>
              <a:gd name="connsiteX4" fmla="*/ 0 w 7772400"/>
              <a:gd name="connsiteY4" fmla="*/ 0 h 1345759"/>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40603 h 1345759"/>
              <a:gd name="connsiteX4" fmla="*/ 0 w 7772400"/>
              <a:gd name="connsiteY4" fmla="*/ 0 h 134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345759">
                <a:moveTo>
                  <a:pt x="0" y="0"/>
                </a:moveTo>
                <a:lnTo>
                  <a:pt x="7772400" y="0"/>
                </a:lnTo>
                <a:lnTo>
                  <a:pt x="7305261" y="1345759"/>
                </a:lnTo>
                <a:lnTo>
                  <a:pt x="0" y="1340603"/>
                </a:lnTo>
                <a:lnTo>
                  <a:pt x="0" y="0"/>
                </a:lnTo>
                <a:close/>
              </a:path>
            </a:pathLst>
          </a:custGeom>
          <a:gradFill>
            <a:gsLst>
              <a:gs pos="0">
                <a:schemeClr val="accent2"/>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 Placeholder 2"/>
          <p:cNvSpPr>
            <a:spLocks noGrp="1"/>
          </p:cNvSpPr>
          <p:nvPr>
            <p:ph type="body" idx="1"/>
          </p:nvPr>
        </p:nvSpPr>
        <p:spPr>
          <a:xfrm>
            <a:off x="1117600" y="4114811"/>
            <a:ext cx="8229600" cy="1828799"/>
          </a:xfrm>
        </p:spPr>
        <p:txBody>
          <a:bodyPr anchor="t" anchorCtr="0"/>
          <a:lstStyle>
            <a:lvl1pPr marL="0" indent="0">
              <a:buNone/>
              <a:defRPr sz="2000">
                <a:solidFill>
                  <a:schemeClr val="tx2"/>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dirty="0"/>
              <a:t>Click to edit Master text styles</a:t>
            </a:r>
          </a:p>
        </p:txBody>
      </p:sp>
      <p:sp>
        <p:nvSpPr>
          <p:cNvPr id="7" name="Title 1"/>
          <p:cNvSpPr>
            <a:spLocks noGrp="1"/>
          </p:cNvSpPr>
          <p:nvPr>
            <p:ph type="title" hasCustomPrompt="1"/>
          </p:nvPr>
        </p:nvSpPr>
        <p:spPr bwMode="black">
          <a:xfrm>
            <a:off x="1117606" y="2686792"/>
            <a:ext cx="8636001" cy="1280160"/>
          </a:xfrm>
        </p:spPr>
        <p:txBody>
          <a:bodyPr anchor="ctr" anchorCtr="0">
            <a:noAutofit/>
          </a:bodyPr>
          <a:lstStyle>
            <a:lvl1pPr algn="l">
              <a:defRPr sz="3600" b="0" cap="none">
                <a:solidFill>
                  <a:schemeClr val="tx1"/>
                </a:solidFill>
              </a:defRPr>
            </a:lvl1pPr>
          </a:lstStyle>
          <a:p>
            <a:r>
              <a:rPr lang="en-US" dirty="0"/>
              <a:t>Click to edit master title style</a:t>
            </a:r>
          </a:p>
        </p:txBody>
      </p:sp>
      <p:grpSp>
        <p:nvGrpSpPr>
          <p:cNvPr id="9" name="Group 8"/>
          <p:cNvGrpSpPr>
            <a:grpSpLocks noChangeAspect="1"/>
          </p:cNvGrpSpPr>
          <p:nvPr userDrawn="1"/>
        </p:nvGrpSpPr>
        <p:grpSpPr bwMode="white">
          <a:xfrm flipH="1">
            <a:off x="-36574" y="2662337"/>
            <a:ext cx="865196" cy="1267480"/>
            <a:chOff x="8511522" y="13974"/>
            <a:chExt cx="659705" cy="1288591"/>
          </a:xfrm>
        </p:grpSpPr>
        <p:sp>
          <p:nvSpPr>
            <p:cNvPr id="10" name="Pentagon 8"/>
            <p:cNvSpPr>
              <a:spLocks noChangeAspect="1"/>
            </p:cNvSpPr>
            <p:nvPr userDrawn="1"/>
          </p:nvSpPr>
          <p:spPr bwMode="white">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dirty="0"/>
            </a:p>
          </p:txBody>
        </p:sp>
        <p:sp>
          <p:nvSpPr>
            <p:cNvPr id="11" name="Pentagon 8"/>
            <p:cNvSpPr>
              <a:spLocks noChangeAspect="1"/>
            </p:cNvSpPr>
            <p:nvPr userDrawn="1"/>
          </p:nvSpPr>
          <p:spPr bwMode="white">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dirty="0"/>
            </a:p>
          </p:txBody>
        </p:sp>
      </p:grpSp>
    </p:spTree>
    <p:extLst>
      <p:ext uri="{BB962C8B-B14F-4D97-AF65-F5344CB8AC3E}">
        <p14:creationId xmlns:p14="http://schemas.microsoft.com/office/powerpoint/2010/main" val="2063717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lef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80744"/>
            <a:ext cx="53848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0"/>
          </p:nvPr>
        </p:nvSpPr>
        <p:spPr>
          <a:xfrm>
            <a:off x="6197600" y="1371600"/>
            <a:ext cx="5384800" cy="4572000"/>
          </a:xfrm>
        </p:spPr>
        <p:txBody>
          <a:bodyPr/>
          <a:lstStyle>
            <a:lvl1pPr marL="9144" indent="0">
              <a:buFontTx/>
              <a:buNone/>
              <a:defRPr/>
            </a:lvl1pPr>
          </a:lstStyle>
          <a:p>
            <a:endParaRPr lang="en-US" dirty="0"/>
          </a:p>
        </p:txBody>
      </p:sp>
    </p:spTree>
    <p:extLst>
      <p:ext uri="{BB962C8B-B14F-4D97-AF65-F5344CB8AC3E}">
        <p14:creationId xmlns:p14="http://schemas.microsoft.com/office/powerpoint/2010/main" val="11643829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righ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380744"/>
            <a:ext cx="53848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0"/>
          </p:nvPr>
        </p:nvSpPr>
        <p:spPr>
          <a:xfrm>
            <a:off x="609600" y="1371600"/>
            <a:ext cx="5384800" cy="4572000"/>
          </a:xfrm>
        </p:spPr>
        <p:txBody>
          <a:bodyPr/>
          <a:lstStyle>
            <a:lvl1pPr marL="9144" indent="0">
              <a:buFontTx/>
              <a:buNone/>
              <a:defRPr/>
            </a:lvl1pPr>
          </a:lstStyle>
          <a:p>
            <a:endParaRPr lang="en-US" dirty="0"/>
          </a:p>
        </p:txBody>
      </p:sp>
    </p:spTree>
    <p:extLst>
      <p:ext uri="{BB962C8B-B14F-4D97-AF65-F5344CB8AC3E}">
        <p14:creationId xmlns:p14="http://schemas.microsoft.com/office/powerpoint/2010/main" val="2224124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1 sub title/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43000"/>
            <a:ext cx="10972800" cy="639762"/>
          </a:xfrm>
        </p:spPr>
        <p:txBody>
          <a:bodyPr anchor="b"/>
          <a:lstStyle>
            <a:lvl1pPr marL="0" indent="0">
              <a:spcAft>
                <a:spcPts val="200"/>
              </a:spcAft>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916118"/>
            <a:ext cx="5386917"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3370" y="1916118"/>
            <a:ext cx="5389033"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p:cNvSpPr>
            <a:spLocks noGrp="1"/>
          </p:cNvSpPr>
          <p:nvPr>
            <p:ph sz="quarter" idx="11"/>
          </p:nvPr>
        </p:nvSpPr>
        <p:spPr>
          <a:xfrm>
            <a:off x="594735" y="4049718"/>
            <a:ext cx="10987668" cy="18938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35803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2 sub titles/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43000"/>
            <a:ext cx="5386917" cy="639762"/>
          </a:xfrm>
        </p:spPr>
        <p:txBody>
          <a:bodyPr anchor="b"/>
          <a:lstStyle>
            <a:lvl1pPr marL="0" indent="0">
              <a:spcAft>
                <a:spcPts val="200"/>
              </a:spcAft>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916118"/>
            <a:ext cx="5386917"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0" y="1143000"/>
            <a:ext cx="5389033" cy="639762"/>
          </a:xfrm>
        </p:spPr>
        <p:txBody>
          <a:bodyPr anchor="b"/>
          <a:lstStyle>
            <a:lvl1pPr marL="0" indent="0">
              <a:spcAft>
                <a:spcPts val="200"/>
              </a:spcAft>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0" y="1916118"/>
            <a:ext cx="5389033"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p:cNvSpPr>
            <a:spLocks noGrp="1"/>
          </p:cNvSpPr>
          <p:nvPr>
            <p:ph sz="quarter" idx="11"/>
          </p:nvPr>
        </p:nvSpPr>
        <p:spPr>
          <a:xfrm>
            <a:off x="594735" y="4049718"/>
            <a:ext cx="10987668" cy="18938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49260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2 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80744"/>
            <a:ext cx="10972800" cy="20574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p:nvPr>
        </p:nvSpPr>
        <p:spPr>
          <a:xfrm>
            <a:off x="609600" y="3646449"/>
            <a:ext cx="10972800" cy="20574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44720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2 sub titles/2 row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16151"/>
            <a:ext cx="10972800" cy="16002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p:nvPr>
        </p:nvSpPr>
        <p:spPr>
          <a:xfrm>
            <a:off x="609600" y="4332249"/>
            <a:ext cx="10972800" cy="16002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1"/>
          </p:nvPr>
        </p:nvSpPr>
        <p:spPr>
          <a:xfrm>
            <a:off x="609600" y="1143000"/>
            <a:ext cx="10972800" cy="639762"/>
          </a:xfrm>
        </p:spPr>
        <p:txBody>
          <a:bodyPr anchor="b"/>
          <a:lstStyle>
            <a:lvl1pPr marL="0" indent="0">
              <a:spcAft>
                <a:spcPts val="200"/>
              </a:spcAft>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2"/>
          <p:cNvSpPr>
            <a:spLocks noGrp="1"/>
          </p:cNvSpPr>
          <p:nvPr>
            <p:ph type="body" idx="12"/>
          </p:nvPr>
        </p:nvSpPr>
        <p:spPr>
          <a:xfrm>
            <a:off x="609600" y="3584691"/>
            <a:ext cx="10972800" cy="639762"/>
          </a:xfrm>
        </p:spPr>
        <p:txBody>
          <a:bodyPr anchor="b"/>
          <a:lstStyle>
            <a:lvl1pPr marL="0" indent="0">
              <a:spcAft>
                <a:spcPts val="200"/>
              </a:spcAft>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0897812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Statement/quote slide w/tex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23015" t="27946"/>
          <a:stretch/>
        </p:blipFill>
        <p:spPr>
          <a:xfrm>
            <a:off x="3" y="0"/>
            <a:ext cx="3962397" cy="5075498"/>
          </a:xfrm>
          <a:prstGeom prst="rect">
            <a:avLst/>
          </a:prstGeom>
        </p:spPr>
      </p:pic>
      <p:sp>
        <p:nvSpPr>
          <p:cNvPr id="7" name="Text Placeholder 2"/>
          <p:cNvSpPr>
            <a:spLocks noGrp="1"/>
          </p:cNvSpPr>
          <p:nvPr>
            <p:ph type="body" sz="quarter" idx="10"/>
          </p:nvPr>
        </p:nvSpPr>
        <p:spPr>
          <a:xfrm>
            <a:off x="5287966" y="3148409"/>
            <a:ext cx="6484273" cy="308779"/>
          </a:xfrm>
          <a:prstGeom prst="rect">
            <a:avLst/>
          </a:prstGeom>
        </p:spPr>
        <p:txBody>
          <a:bodyPr anchor="b"/>
          <a:lstStyle>
            <a:lvl1pPr marL="0" indent="0">
              <a:lnSpc>
                <a:spcPts val="1200"/>
              </a:lnSpc>
              <a:buNone/>
              <a:defRPr sz="2000" b="1">
                <a:solidFill>
                  <a:schemeClr val="accent2"/>
                </a:solidFill>
                <a:latin typeface="Arial" panose="020B0604020202020204" pitchFamily="34" charset="0"/>
              </a:defRPr>
            </a:lvl1pPr>
          </a:lstStyle>
          <a:p>
            <a:pPr lvl="0"/>
            <a:r>
              <a:rPr lang="en-US" dirty="0"/>
              <a:t>Click to edit Master text styles</a:t>
            </a:r>
          </a:p>
        </p:txBody>
      </p:sp>
      <p:sp>
        <p:nvSpPr>
          <p:cNvPr id="8" name="Text Placeholder 2"/>
          <p:cNvSpPr>
            <a:spLocks noGrp="1"/>
          </p:cNvSpPr>
          <p:nvPr>
            <p:ph type="body" sz="quarter" idx="11"/>
          </p:nvPr>
        </p:nvSpPr>
        <p:spPr>
          <a:xfrm>
            <a:off x="5287963" y="3520994"/>
            <a:ext cx="6503108" cy="752475"/>
          </a:xfrm>
          <a:prstGeom prst="rect">
            <a:avLst/>
          </a:prstGeom>
        </p:spPr>
        <p:txBody>
          <a:bodyPr anchor="t"/>
          <a:lstStyle>
            <a:lvl1pPr marL="0" indent="0">
              <a:lnSpc>
                <a:spcPts val="3200"/>
              </a:lnSpc>
              <a:spcBef>
                <a:spcPts val="0"/>
              </a:spcBef>
              <a:buNone/>
              <a:defRPr sz="3600" b="1">
                <a:solidFill>
                  <a:schemeClr val="tx1"/>
                </a:solidFill>
                <a:latin typeface="Arial" panose="020B0604020202020204" pitchFamily="34" charset="0"/>
              </a:defRPr>
            </a:lvl1pPr>
          </a:lstStyle>
          <a:p>
            <a:pPr lvl="0"/>
            <a:r>
              <a:rPr lang="en-US"/>
              <a:t>Click to edit Master text styles</a:t>
            </a:r>
          </a:p>
        </p:txBody>
      </p:sp>
      <p:sp>
        <p:nvSpPr>
          <p:cNvPr id="10" name="Text Placeholder 5"/>
          <p:cNvSpPr>
            <a:spLocks noGrp="1"/>
          </p:cNvSpPr>
          <p:nvPr>
            <p:ph type="body" sz="quarter" idx="12" hasCustomPrompt="1"/>
          </p:nvPr>
        </p:nvSpPr>
        <p:spPr>
          <a:xfrm>
            <a:off x="5280344" y="4459270"/>
            <a:ext cx="6551869" cy="1052187"/>
          </a:xfrm>
          <a:prstGeom prst="rect">
            <a:avLst/>
          </a:prstGeom>
        </p:spPr>
        <p:txBody>
          <a:bodyPr/>
          <a:lstStyle>
            <a:lvl1pPr marL="9144" indent="0">
              <a:buNone/>
              <a:defRPr>
                <a:solidFill>
                  <a:schemeClr val="bg2">
                    <a:lumMod val="50000"/>
                  </a:schemeClr>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57637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quote slide">
    <p:spTree>
      <p:nvGrpSpPr>
        <p:cNvPr id="1" name=""/>
        <p:cNvGrpSpPr/>
        <p:nvPr/>
      </p:nvGrpSpPr>
      <p:grpSpPr>
        <a:xfrm>
          <a:off x="0" y="0"/>
          <a:ext cx="0" cy="0"/>
          <a:chOff x="0" y="0"/>
          <a:chExt cx="0" cy="0"/>
        </a:xfrm>
      </p:grpSpPr>
      <p:grpSp>
        <p:nvGrpSpPr>
          <p:cNvPr id="6" name="Group 5"/>
          <p:cNvGrpSpPr/>
          <p:nvPr userDrawn="1"/>
        </p:nvGrpSpPr>
        <p:grpSpPr>
          <a:xfrm flipH="1">
            <a:off x="-60960" y="0"/>
            <a:ext cx="3767429" cy="5701472"/>
            <a:chOff x="6355081" y="0"/>
            <a:chExt cx="2825572" cy="5701472"/>
          </a:xfrm>
        </p:grpSpPr>
        <p:sp>
          <p:nvSpPr>
            <p:cNvPr id="7" name="Pentagon 8"/>
            <p:cNvSpPr>
              <a:spLocks noChangeAspect="1"/>
            </p:cNvSpPr>
            <p:nvPr userDrawn="1"/>
          </p:nvSpPr>
          <p:spPr>
            <a:xfrm rot="5400000">
              <a:off x="5670078" y="2190897"/>
              <a:ext cx="4195578" cy="282557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92075">
              <a:solidFill>
                <a:schemeClr val="accent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dirty="0"/>
            </a:p>
          </p:txBody>
        </p:sp>
        <p:sp>
          <p:nvSpPr>
            <p:cNvPr id="8" name="Pentagon 8"/>
            <p:cNvSpPr>
              <a:spLocks noChangeAspect="1"/>
            </p:cNvSpPr>
            <p:nvPr userDrawn="1"/>
          </p:nvSpPr>
          <p:spPr>
            <a:xfrm rot="5400000">
              <a:off x="6340995" y="1279005"/>
              <a:ext cx="4116021" cy="1558011"/>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92075">
              <a:solidFill>
                <a:schemeClr val="accent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dirty="0"/>
            </a:p>
          </p:txBody>
        </p:sp>
      </p:grpSp>
      <p:sp>
        <p:nvSpPr>
          <p:cNvPr id="5" name="Title 1"/>
          <p:cNvSpPr>
            <a:spLocks noGrp="1"/>
          </p:cNvSpPr>
          <p:nvPr>
            <p:ph type="title" hasCustomPrompt="1"/>
          </p:nvPr>
        </p:nvSpPr>
        <p:spPr>
          <a:xfrm>
            <a:off x="4078013" y="1447800"/>
            <a:ext cx="7620000" cy="3276600"/>
          </a:xfrm>
        </p:spPr>
        <p:txBody>
          <a:bodyPr anchor="ctr" anchorCtr="0">
            <a:normAutofit/>
          </a:bodyPr>
          <a:lstStyle>
            <a:lvl1pPr algn="l">
              <a:defRPr sz="3600" b="0" cap="none"/>
            </a:lvl1pPr>
          </a:lstStyle>
          <a:p>
            <a:r>
              <a:rPr lang="en-US" dirty="0"/>
              <a:t>Click to edit master title style</a:t>
            </a:r>
          </a:p>
        </p:txBody>
      </p:sp>
    </p:spTree>
    <p:extLst>
      <p:ext uri="{BB962C8B-B14F-4D97-AF65-F5344CB8AC3E}">
        <p14:creationId xmlns:p14="http://schemas.microsoft.com/office/powerpoint/2010/main" val="4134367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tatement/quote slide w/text">
    <p:spTree>
      <p:nvGrpSpPr>
        <p:cNvPr id="1" name=""/>
        <p:cNvGrpSpPr/>
        <p:nvPr/>
      </p:nvGrpSpPr>
      <p:grpSpPr>
        <a:xfrm>
          <a:off x="0" y="0"/>
          <a:ext cx="0" cy="0"/>
          <a:chOff x="0" y="0"/>
          <a:chExt cx="0" cy="0"/>
        </a:xfrm>
      </p:grpSpPr>
      <p:grpSp>
        <p:nvGrpSpPr>
          <p:cNvPr id="5" name="Group 4"/>
          <p:cNvGrpSpPr/>
          <p:nvPr userDrawn="1"/>
        </p:nvGrpSpPr>
        <p:grpSpPr>
          <a:xfrm>
            <a:off x="8473444" y="0"/>
            <a:ext cx="3767429" cy="5701472"/>
            <a:chOff x="6355081" y="0"/>
            <a:chExt cx="2825572" cy="5701472"/>
          </a:xfrm>
        </p:grpSpPr>
        <p:sp>
          <p:nvSpPr>
            <p:cNvPr id="6" name="Pentagon 8"/>
            <p:cNvSpPr>
              <a:spLocks noChangeAspect="1"/>
            </p:cNvSpPr>
            <p:nvPr userDrawn="1"/>
          </p:nvSpPr>
          <p:spPr>
            <a:xfrm rot="5400000">
              <a:off x="5670078" y="2190897"/>
              <a:ext cx="4195578" cy="282557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92075">
              <a:solidFill>
                <a:schemeClr val="accent4"/>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dirty="0"/>
            </a:p>
          </p:txBody>
        </p:sp>
        <p:sp>
          <p:nvSpPr>
            <p:cNvPr id="7" name="Pentagon 8"/>
            <p:cNvSpPr>
              <a:spLocks noChangeAspect="1"/>
            </p:cNvSpPr>
            <p:nvPr userDrawn="1"/>
          </p:nvSpPr>
          <p:spPr>
            <a:xfrm rot="5400000">
              <a:off x="6340995" y="1279005"/>
              <a:ext cx="4116021" cy="1558011"/>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92075">
              <a:solidFill>
                <a:schemeClr val="accent4"/>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dirty="0"/>
            </a:p>
          </p:txBody>
        </p:sp>
      </p:grpSp>
      <p:sp>
        <p:nvSpPr>
          <p:cNvPr id="2" name="Title 1"/>
          <p:cNvSpPr>
            <a:spLocks noGrp="1"/>
          </p:cNvSpPr>
          <p:nvPr>
            <p:ph type="title" hasCustomPrompt="1"/>
          </p:nvPr>
        </p:nvSpPr>
        <p:spPr>
          <a:xfrm>
            <a:off x="609600" y="1447811"/>
            <a:ext cx="7620000" cy="1362075"/>
          </a:xfrm>
        </p:spPr>
        <p:txBody>
          <a:bodyPr anchor="b" anchorCtr="0">
            <a:normAutofit/>
          </a:bodyPr>
          <a:lstStyle>
            <a:lvl1pPr algn="l">
              <a:defRPr sz="3600" b="0" cap="none"/>
            </a:lvl1pPr>
          </a:lstStyle>
          <a:p>
            <a:r>
              <a:rPr lang="en-US" dirty="0"/>
              <a:t>Click to edit master title style</a:t>
            </a:r>
          </a:p>
        </p:txBody>
      </p:sp>
      <p:sp>
        <p:nvSpPr>
          <p:cNvPr id="3" name="Text Placeholder 2"/>
          <p:cNvSpPr>
            <a:spLocks noGrp="1"/>
          </p:cNvSpPr>
          <p:nvPr>
            <p:ph type="body" idx="1"/>
          </p:nvPr>
        </p:nvSpPr>
        <p:spPr>
          <a:xfrm>
            <a:off x="609600" y="2960612"/>
            <a:ext cx="7620000" cy="3341686"/>
          </a:xfrm>
        </p:spPr>
        <p:txBody>
          <a:bodyPr anchor="t" anchorCtr="0"/>
          <a:lstStyle>
            <a:lvl1pPr marL="0" indent="0">
              <a:buNone/>
              <a:defRPr sz="2000">
                <a:solidFill>
                  <a:schemeClr val="tx2"/>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48385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254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917707"/>
            <a:ext cx="10972800" cy="4025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idx="10"/>
          </p:nvPr>
        </p:nvSpPr>
        <p:spPr>
          <a:xfrm>
            <a:off x="609600" y="1143000"/>
            <a:ext cx="10972800" cy="639762"/>
          </a:xfrm>
        </p:spPr>
        <p:txBody>
          <a:bodyPr anchor="b"/>
          <a:lstStyle>
            <a:lvl1pPr marL="0" indent="0">
              <a:spcAft>
                <a:spcPts val="200"/>
              </a:spcAft>
              <a:buNone/>
              <a:defRPr sz="22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Tree>
    <p:extLst>
      <p:ext uri="{BB962C8B-B14F-4D97-AF65-F5344CB8AC3E}">
        <p14:creationId xmlns:p14="http://schemas.microsoft.com/office/powerpoint/2010/main" val="566683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6.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868362"/>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82757"/>
            <a:ext cx="10972800" cy="4560849"/>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364262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2" r:id="rId3"/>
  </p:sldLayoutIdLst>
  <p:txStyles>
    <p:titleStyle>
      <a:lvl1pPr algn="l" defTabSz="914354" rtl="0" eaLnBrk="1" latinLnBrk="0" hangingPunct="1">
        <a:spcBef>
          <a:spcPct val="0"/>
        </a:spcBef>
        <a:buNone/>
        <a:defRPr sz="2800" b="0" kern="1200">
          <a:solidFill>
            <a:schemeClr val="tx1"/>
          </a:solidFill>
          <a:latin typeface="+mj-lt"/>
          <a:ea typeface="+mj-ea"/>
          <a:cs typeface="+mj-cs"/>
        </a:defRPr>
      </a:lvl1pPr>
    </p:titleStyle>
    <p:bodyStyle>
      <a:lvl1pPr marL="182870" indent="-173728" algn="l" defTabSz="914354" rtl="0" eaLnBrk="1" latinLnBrk="0" hangingPunct="1">
        <a:spcBef>
          <a:spcPts val="0"/>
        </a:spcBef>
        <a:spcAft>
          <a:spcPts val="600"/>
        </a:spcAft>
        <a:buFont typeface="Arial" panose="020B0604020202020204" pitchFamily="34" charset="0"/>
        <a:buChar char="•"/>
        <a:defRPr sz="2000" kern="1200">
          <a:solidFill>
            <a:schemeClr val="tx2"/>
          </a:solidFill>
          <a:latin typeface="+mn-lt"/>
          <a:ea typeface="+mn-ea"/>
          <a:cs typeface="+mn-cs"/>
        </a:defRPr>
      </a:lvl1pPr>
      <a:lvl2pPr marL="548613" indent="-228589" algn="l" defTabSz="914354"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914354" indent="-173728" algn="l" defTabSz="914354"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3pPr>
      <a:lvl4pPr marL="1280096" indent="-173728" algn="l" defTabSz="914354"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1645838" indent="-173728" algn="l" defTabSz="914354"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868362"/>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609600" y="1382757"/>
            <a:ext cx="10972800" cy="4560849"/>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txBox="1">
            <a:spLocks/>
          </p:cNvSpPr>
          <p:nvPr/>
        </p:nvSpPr>
        <p:spPr>
          <a:xfrm>
            <a:off x="11716005" y="6497376"/>
            <a:ext cx="243840"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sz="900" b="0" smtClean="0">
                <a:solidFill>
                  <a:schemeClr val="tx2"/>
                </a:solidFill>
                <a:latin typeface="Arial" panose="020B0604020202020204" pitchFamily="34" charset="0"/>
                <a:cs typeface="Arial" panose="020B0604020202020204" pitchFamily="34" charset="0"/>
              </a:rPr>
              <a:pPr algn="l"/>
              <a:t>‹#›</a:t>
            </a:fld>
            <a:endParaRPr lang="en-US" sz="900" b="0" dirty="0">
              <a:solidFill>
                <a:schemeClr val="tx2"/>
              </a:solidFill>
              <a:latin typeface="Arial" panose="020B0604020202020204" pitchFamily="34" charset="0"/>
              <a:cs typeface="Arial" panose="020B0604020202020204" pitchFamily="34" charset="0"/>
            </a:endParaRPr>
          </a:p>
        </p:txBody>
      </p:sp>
      <p:sp>
        <p:nvSpPr>
          <p:cNvPr id="6" name="Footer Placeholder 6"/>
          <p:cNvSpPr txBox="1">
            <a:spLocks/>
          </p:cNvSpPr>
          <p:nvPr/>
        </p:nvSpPr>
        <p:spPr>
          <a:xfrm>
            <a:off x="1930407" y="6497376"/>
            <a:ext cx="9693657"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178" rtl="0" eaLnBrk="1" fontAlgn="auto" latinLnBrk="0" hangingPunct="1">
              <a:lnSpc>
                <a:spcPct val="100000"/>
              </a:lnSpc>
              <a:spcBef>
                <a:spcPts val="0"/>
              </a:spcBef>
              <a:spcAft>
                <a:spcPts val="0"/>
              </a:spcAft>
              <a:buClrTx/>
              <a:buSzTx/>
              <a:buFontTx/>
              <a:buNone/>
              <a:tabLst/>
              <a:defRPr/>
            </a:pPr>
            <a:r>
              <a:rPr lang="en-US" sz="900" b="0" spc="60" baseline="0" dirty="0">
                <a:solidFill>
                  <a:schemeClr val="tx2"/>
                </a:solidFill>
                <a:latin typeface="Arial Narrow" panose="020B0606020202030204" pitchFamily="34" charset="0"/>
              </a:rPr>
              <a:t>U.S. BANK CUSTOMER CONFIDENTIAL  |  </a:t>
            </a:r>
            <a:endParaRPr lang="en-US" sz="900" b="0" spc="60" baseline="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925070625"/>
      </p:ext>
    </p:extLst>
  </p:cSld>
  <p:clrMap bg1="lt1" tx1="dk1" bg2="lt2" tx2="dk2" accent1="accent1" accent2="accent2" accent3="accent3" accent4="accent4" accent5="accent5" accent6="accent6" hlink="hlink" folHlink="folHlink"/>
  <p:sldLayoutIdLst>
    <p:sldLayoutId id="2147483683" r:id="rId1"/>
    <p:sldLayoutId id="2147483698" r:id="rId2"/>
    <p:sldLayoutId id="2147483699" r:id="rId3"/>
    <p:sldLayoutId id="2147483700" r:id="rId4"/>
  </p:sldLayoutIdLst>
  <p:txStyles>
    <p:titleStyle>
      <a:lvl1pPr algn="l" defTabSz="914354" rtl="0" eaLnBrk="1" latinLnBrk="0" hangingPunct="1">
        <a:spcBef>
          <a:spcPct val="0"/>
        </a:spcBef>
        <a:buNone/>
        <a:defRPr sz="2800" b="0" kern="1200">
          <a:solidFill>
            <a:schemeClr val="tx1"/>
          </a:solidFill>
          <a:latin typeface="+mj-lt"/>
          <a:ea typeface="+mj-ea"/>
          <a:cs typeface="+mj-cs"/>
        </a:defRPr>
      </a:lvl1pPr>
    </p:titleStyle>
    <p:bodyStyle>
      <a:lvl1pPr marL="182870" indent="-173728" algn="l" defTabSz="914354" rtl="0" eaLnBrk="1" latinLnBrk="0" hangingPunct="1">
        <a:spcBef>
          <a:spcPts val="0"/>
        </a:spcBef>
        <a:spcAft>
          <a:spcPts val="600"/>
        </a:spcAft>
        <a:buFont typeface="Arial" panose="020B0604020202020204" pitchFamily="34" charset="0"/>
        <a:buChar char="•"/>
        <a:defRPr sz="2000" kern="1200">
          <a:solidFill>
            <a:schemeClr val="tx2"/>
          </a:solidFill>
          <a:latin typeface="+mn-lt"/>
          <a:ea typeface="+mn-ea"/>
          <a:cs typeface="+mn-cs"/>
        </a:defRPr>
      </a:lvl1pPr>
      <a:lvl2pPr marL="548613" indent="-228589" algn="l" defTabSz="914354"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914354" indent="-173728" algn="l" defTabSz="914354"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3pPr>
      <a:lvl4pPr marL="1280096" indent="-173728" algn="l" defTabSz="914354"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1645838" indent="-173728" algn="l" defTabSz="914354"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607040" cy="868362"/>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609600" y="1382757"/>
            <a:ext cx="10972800" cy="4560849"/>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flipH="1">
            <a:off x="0" y="6172200"/>
            <a:ext cx="1219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1430000" y="11"/>
            <a:ext cx="798310" cy="1288591"/>
            <a:chOff x="8511522" y="13974"/>
            <a:chExt cx="659705" cy="1288591"/>
          </a:xfrm>
        </p:grpSpPr>
        <p:sp>
          <p:nvSpPr>
            <p:cNvPr id="9"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dirty="0"/>
            </a:p>
          </p:txBody>
        </p:sp>
        <p:sp>
          <p:nvSpPr>
            <p:cNvPr id="10"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dirty="0"/>
            </a:p>
          </p:txBody>
        </p:sp>
      </p:grpSp>
      <p:sp>
        <p:nvSpPr>
          <p:cNvPr id="12" name="Slide Number Placeholder 6">
            <a:extLst>
              <a:ext uri="{FF2B5EF4-FFF2-40B4-BE49-F238E27FC236}">
                <a16:creationId xmlns:a16="http://schemas.microsoft.com/office/drawing/2014/main" id="{41344EA8-5308-4270-A162-B6641C8E2189}"/>
              </a:ext>
            </a:extLst>
          </p:cNvPr>
          <p:cNvSpPr txBox="1">
            <a:spLocks/>
          </p:cNvSpPr>
          <p:nvPr userDrawn="1"/>
        </p:nvSpPr>
        <p:spPr>
          <a:xfrm>
            <a:off x="11716005" y="6497376"/>
            <a:ext cx="243840"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sz="900" b="0" smtClean="0">
                <a:solidFill>
                  <a:schemeClr val="tx2"/>
                </a:solidFill>
                <a:latin typeface="Arial" panose="020B0604020202020204" pitchFamily="34" charset="0"/>
                <a:cs typeface="Arial" panose="020B0604020202020204" pitchFamily="34" charset="0"/>
              </a:rPr>
              <a:pPr algn="l"/>
              <a:t>‹#›</a:t>
            </a:fld>
            <a:endParaRPr lang="en-US" sz="900" b="0" dirty="0">
              <a:solidFill>
                <a:schemeClr val="tx2"/>
              </a:solidFill>
              <a:latin typeface="Arial" panose="020B0604020202020204" pitchFamily="34" charset="0"/>
              <a:cs typeface="Arial" panose="020B0604020202020204" pitchFamily="34" charset="0"/>
            </a:endParaRPr>
          </a:p>
        </p:txBody>
      </p:sp>
      <p:sp>
        <p:nvSpPr>
          <p:cNvPr id="13" name="Footer Placeholder 6">
            <a:extLst>
              <a:ext uri="{FF2B5EF4-FFF2-40B4-BE49-F238E27FC236}">
                <a16:creationId xmlns:a16="http://schemas.microsoft.com/office/drawing/2014/main" id="{3E18BA80-35D2-48D2-9315-4160D6C0CA71}"/>
              </a:ext>
            </a:extLst>
          </p:cNvPr>
          <p:cNvSpPr txBox="1">
            <a:spLocks/>
          </p:cNvSpPr>
          <p:nvPr userDrawn="1"/>
        </p:nvSpPr>
        <p:spPr>
          <a:xfrm>
            <a:off x="1930407" y="6497376"/>
            <a:ext cx="9693657"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178" rtl="0" eaLnBrk="1" fontAlgn="auto" latinLnBrk="0" hangingPunct="1">
              <a:lnSpc>
                <a:spcPct val="100000"/>
              </a:lnSpc>
              <a:spcBef>
                <a:spcPts val="0"/>
              </a:spcBef>
              <a:spcAft>
                <a:spcPts val="0"/>
              </a:spcAft>
              <a:buClrTx/>
              <a:buSzTx/>
              <a:buFontTx/>
              <a:buNone/>
              <a:tabLst/>
              <a:defRPr/>
            </a:pPr>
            <a:r>
              <a:rPr lang="en-US" sz="900" b="0" spc="60" baseline="0" dirty="0">
                <a:solidFill>
                  <a:schemeClr val="tx2"/>
                </a:solidFill>
                <a:latin typeface="Arial Narrow" panose="020B0606020202030204" pitchFamily="34" charset="0"/>
              </a:rPr>
              <a:t>U.S. BANK CUSTOMER CONFIDENTIAL  |  </a:t>
            </a:r>
            <a:endParaRPr lang="en-US" sz="900" b="0" spc="60" baseline="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596621149"/>
      </p:ext>
    </p:extLst>
  </p:cSld>
  <p:clrMap bg1="lt1" tx1="dk1" bg2="lt2" tx2="dk2" accent1="accent1" accent2="accent2" accent3="accent3" accent4="accent4" accent5="accent5" accent6="accent6" hlink="hlink" folHlink="folHlink"/>
  <p:sldLayoutIdLst>
    <p:sldLayoutId id="2147483692" r:id="rId1"/>
    <p:sldLayoutId id="2147483701" r:id="rId2"/>
    <p:sldLayoutId id="2147483694" r:id="rId3"/>
    <p:sldLayoutId id="2147483695" r:id="rId4"/>
    <p:sldLayoutId id="2147483702" r:id="rId5"/>
    <p:sldLayoutId id="2147483696" r:id="rId6"/>
    <p:sldLayoutId id="2147483697" r:id="rId7"/>
    <p:sldLayoutId id="2147483703" r:id="rId8"/>
    <p:sldLayoutId id="2147483705" r:id="rId9"/>
    <p:sldLayoutId id="2147483727" r:id="rId10"/>
    <p:sldLayoutId id="2147483707" r:id="rId11"/>
    <p:sldLayoutId id="2147483708" r:id="rId12"/>
    <p:sldLayoutId id="2147483709" r:id="rId13"/>
    <p:sldLayoutId id="2147483710" r:id="rId14"/>
    <p:sldLayoutId id="2147483734" r:id="rId15"/>
    <p:sldLayoutId id="2147483751" r:id="rId16"/>
    <p:sldLayoutId id="2147483753" r:id="rId17"/>
    <p:sldLayoutId id="2147483754" r:id="rId18"/>
  </p:sldLayoutIdLst>
  <p:txStyles>
    <p:titleStyle>
      <a:lvl1pPr algn="l" defTabSz="914354" rtl="0" eaLnBrk="1" latinLnBrk="0" hangingPunct="1">
        <a:spcBef>
          <a:spcPct val="0"/>
        </a:spcBef>
        <a:buNone/>
        <a:defRPr sz="2800" b="0" kern="1200">
          <a:solidFill>
            <a:schemeClr val="tx1"/>
          </a:solidFill>
          <a:latin typeface="+mj-lt"/>
          <a:ea typeface="+mj-ea"/>
          <a:cs typeface="+mj-cs"/>
        </a:defRPr>
      </a:lvl1pPr>
    </p:titleStyle>
    <p:bodyStyle>
      <a:lvl1pPr marL="182870" indent="-173728" algn="l" defTabSz="914354" rtl="0" eaLnBrk="1" latinLnBrk="0" hangingPunct="1">
        <a:spcBef>
          <a:spcPts val="0"/>
        </a:spcBef>
        <a:spcAft>
          <a:spcPts val="600"/>
        </a:spcAft>
        <a:buFont typeface="Arial" panose="020B0604020202020204" pitchFamily="34" charset="0"/>
        <a:buChar char="•"/>
        <a:defRPr sz="2000" kern="1200">
          <a:solidFill>
            <a:schemeClr val="tx2"/>
          </a:solidFill>
          <a:latin typeface="+mn-lt"/>
          <a:ea typeface="+mn-ea"/>
          <a:cs typeface="+mn-cs"/>
        </a:defRPr>
      </a:lvl1pPr>
      <a:lvl2pPr marL="548613" indent="-228589" algn="l" defTabSz="914354"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914354" indent="-173728" algn="l" defTabSz="914354"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3pPr>
      <a:lvl4pPr marL="1280096" indent="-173728" algn="l" defTabSz="914354"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1645838" indent="-173728" algn="l" defTabSz="914354"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607040" cy="868362"/>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609600" y="1382757"/>
            <a:ext cx="10972800" cy="4560849"/>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p:nvCxnSpPr>
        <p:spPr>
          <a:xfrm flipH="1">
            <a:off x="0" y="6172200"/>
            <a:ext cx="1219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55A5474E-075A-406B-899D-D57C5D0BE05F}"/>
              </a:ext>
            </a:extLst>
          </p:cNvPr>
          <p:cNvSpPr txBox="1">
            <a:spLocks/>
          </p:cNvSpPr>
          <p:nvPr userDrawn="1"/>
        </p:nvSpPr>
        <p:spPr>
          <a:xfrm>
            <a:off x="11716005" y="6497376"/>
            <a:ext cx="243840"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sz="900" b="0" smtClean="0">
                <a:solidFill>
                  <a:schemeClr val="tx2"/>
                </a:solidFill>
                <a:latin typeface="Arial" panose="020B0604020202020204" pitchFamily="34" charset="0"/>
                <a:cs typeface="Arial" panose="020B0604020202020204" pitchFamily="34" charset="0"/>
              </a:rPr>
              <a:pPr algn="l"/>
              <a:t>‹#›</a:t>
            </a:fld>
            <a:endParaRPr lang="en-US" sz="900" b="0" dirty="0">
              <a:solidFill>
                <a:schemeClr val="tx2"/>
              </a:solidFill>
              <a:latin typeface="Arial" panose="020B0604020202020204" pitchFamily="34" charset="0"/>
              <a:cs typeface="Arial" panose="020B0604020202020204" pitchFamily="34" charset="0"/>
            </a:endParaRPr>
          </a:p>
        </p:txBody>
      </p:sp>
      <p:sp>
        <p:nvSpPr>
          <p:cNvPr id="13" name="Footer Placeholder 6">
            <a:extLst>
              <a:ext uri="{FF2B5EF4-FFF2-40B4-BE49-F238E27FC236}">
                <a16:creationId xmlns:a16="http://schemas.microsoft.com/office/drawing/2014/main" id="{7D5C9723-FFE6-4DBA-A10D-94FFAE96595A}"/>
              </a:ext>
            </a:extLst>
          </p:cNvPr>
          <p:cNvSpPr txBox="1">
            <a:spLocks/>
          </p:cNvSpPr>
          <p:nvPr userDrawn="1"/>
        </p:nvSpPr>
        <p:spPr>
          <a:xfrm>
            <a:off x="1930407" y="6497376"/>
            <a:ext cx="9693657"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178" rtl="0" eaLnBrk="1" fontAlgn="auto" latinLnBrk="0" hangingPunct="1">
              <a:lnSpc>
                <a:spcPct val="100000"/>
              </a:lnSpc>
              <a:spcBef>
                <a:spcPts val="0"/>
              </a:spcBef>
              <a:spcAft>
                <a:spcPts val="0"/>
              </a:spcAft>
              <a:buClrTx/>
              <a:buSzTx/>
              <a:buFontTx/>
              <a:buNone/>
              <a:tabLst/>
              <a:defRPr/>
            </a:pPr>
            <a:r>
              <a:rPr lang="en-US" sz="900" b="0" spc="60" baseline="0" dirty="0">
                <a:solidFill>
                  <a:schemeClr val="tx2"/>
                </a:solidFill>
                <a:latin typeface="Arial Narrow" panose="020B0606020202030204" pitchFamily="34" charset="0"/>
              </a:rPr>
              <a:t>U.S. BANK CUSTOMER CONFIDENTIAL  |  </a:t>
            </a:r>
            <a:endParaRPr lang="en-US" sz="900" b="0" spc="60" baseline="0" dirty="0">
              <a:solidFill>
                <a:schemeClr val="tx1"/>
              </a:solidFill>
              <a:latin typeface="Arial Narrow" panose="020B0606020202030204" pitchFamily="34" charset="0"/>
            </a:endParaRPr>
          </a:p>
        </p:txBody>
      </p:sp>
      <p:grpSp>
        <p:nvGrpSpPr>
          <p:cNvPr id="11" name="Group 10">
            <a:extLst>
              <a:ext uri="{FF2B5EF4-FFF2-40B4-BE49-F238E27FC236}">
                <a16:creationId xmlns:a16="http://schemas.microsoft.com/office/drawing/2014/main" id="{45749920-9354-4FAB-845B-14D2A2A8B24A}"/>
              </a:ext>
            </a:extLst>
          </p:cNvPr>
          <p:cNvGrpSpPr/>
          <p:nvPr userDrawn="1"/>
        </p:nvGrpSpPr>
        <p:grpSpPr>
          <a:xfrm>
            <a:off x="11430000" y="11"/>
            <a:ext cx="798310" cy="1288591"/>
            <a:chOff x="8511522" y="13974"/>
            <a:chExt cx="659705" cy="1288591"/>
          </a:xfrm>
        </p:grpSpPr>
        <p:sp>
          <p:nvSpPr>
            <p:cNvPr id="14" name="Pentagon 8">
              <a:extLst>
                <a:ext uri="{FF2B5EF4-FFF2-40B4-BE49-F238E27FC236}">
                  <a16:creationId xmlns:a16="http://schemas.microsoft.com/office/drawing/2014/main" id="{0809572B-E56C-41C1-9B00-15D10C41822A}"/>
                </a:ext>
              </a:extLst>
            </p:cNvPr>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dirty="0"/>
            </a:p>
          </p:txBody>
        </p:sp>
        <p:sp>
          <p:nvSpPr>
            <p:cNvPr id="15" name="Pentagon 8">
              <a:extLst>
                <a:ext uri="{FF2B5EF4-FFF2-40B4-BE49-F238E27FC236}">
                  <a16:creationId xmlns:a16="http://schemas.microsoft.com/office/drawing/2014/main" id="{EDEFF82D-6F6D-4D3E-85D8-A7B38DF35A10}"/>
                </a:ext>
              </a:extLst>
            </p:cNvPr>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dirty="0"/>
            </a:p>
          </p:txBody>
        </p:sp>
      </p:grpSp>
    </p:spTree>
    <p:extLst>
      <p:ext uri="{BB962C8B-B14F-4D97-AF65-F5344CB8AC3E}">
        <p14:creationId xmlns:p14="http://schemas.microsoft.com/office/powerpoint/2010/main" val="4173295312"/>
      </p:ext>
    </p:extLst>
  </p:cSld>
  <p:clrMap bg1="lt1" tx1="dk1" bg2="lt2" tx2="dk2" accent1="accent1" accent2="accent2" accent3="accent3" accent4="accent4" accent5="accent5" accent6="accent6" hlink="hlink" folHlink="folHlink"/>
  <p:sldLayoutIdLst>
    <p:sldLayoutId id="2147483672" r:id="rId1"/>
    <p:sldLayoutId id="2147483724" r:id="rId2"/>
    <p:sldLayoutId id="2147483725" r:id="rId3"/>
    <p:sldLayoutId id="2147483726" r:id="rId4"/>
    <p:sldLayoutId id="2147483674" r:id="rId5"/>
    <p:sldLayoutId id="2147483676" r:id="rId6"/>
    <p:sldLayoutId id="2147483714" r:id="rId7"/>
    <p:sldLayoutId id="2147483677" r:id="rId8"/>
    <p:sldLayoutId id="2147483716" r:id="rId9"/>
  </p:sldLayoutIdLst>
  <p:txStyles>
    <p:titleStyle>
      <a:lvl1pPr algn="l" defTabSz="914354" rtl="0" eaLnBrk="1" latinLnBrk="0" hangingPunct="1">
        <a:spcBef>
          <a:spcPct val="0"/>
        </a:spcBef>
        <a:buNone/>
        <a:defRPr sz="2800" b="0" kern="1200">
          <a:solidFill>
            <a:schemeClr val="tx1"/>
          </a:solidFill>
          <a:latin typeface="+mj-lt"/>
          <a:ea typeface="+mj-ea"/>
          <a:cs typeface="+mj-cs"/>
        </a:defRPr>
      </a:lvl1pPr>
    </p:titleStyle>
    <p:bodyStyle>
      <a:lvl1pPr marL="182870" indent="-173728" algn="l" defTabSz="914354" rtl="0" eaLnBrk="1" latinLnBrk="0" hangingPunct="1">
        <a:spcBef>
          <a:spcPts val="0"/>
        </a:spcBef>
        <a:spcAft>
          <a:spcPts val="600"/>
        </a:spcAft>
        <a:buFont typeface="Arial" panose="020B0604020202020204" pitchFamily="34" charset="0"/>
        <a:buChar char="•"/>
        <a:defRPr sz="2000" kern="1200">
          <a:solidFill>
            <a:schemeClr val="tx2"/>
          </a:solidFill>
          <a:latin typeface="+mn-lt"/>
          <a:ea typeface="+mn-ea"/>
          <a:cs typeface="+mn-cs"/>
        </a:defRPr>
      </a:lvl1pPr>
      <a:lvl2pPr marL="548613" indent="-228589" algn="l" defTabSz="914354"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914354" indent="-173728" algn="l" defTabSz="914354"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3pPr>
      <a:lvl4pPr marL="1280096" indent="-173728" algn="l" defTabSz="914354"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1645838" indent="-173728" algn="l" defTabSz="914354"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607040" cy="639762"/>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609600" y="1024055"/>
            <a:ext cx="10972800" cy="4919547"/>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p:nvCxnSpPr>
        <p:spPr>
          <a:xfrm flipH="1">
            <a:off x="0" y="6172200"/>
            <a:ext cx="1219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4AA4155B-8D66-40AC-910C-008F97FB5D73}"/>
              </a:ext>
            </a:extLst>
          </p:cNvPr>
          <p:cNvSpPr txBox="1">
            <a:spLocks/>
          </p:cNvSpPr>
          <p:nvPr userDrawn="1"/>
        </p:nvSpPr>
        <p:spPr>
          <a:xfrm>
            <a:off x="11716005" y="6497376"/>
            <a:ext cx="243840"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sz="900" b="0" smtClean="0">
                <a:solidFill>
                  <a:schemeClr val="tx2"/>
                </a:solidFill>
                <a:latin typeface="Arial" panose="020B0604020202020204" pitchFamily="34" charset="0"/>
                <a:cs typeface="Arial" panose="020B0604020202020204" pitchFamily="34" charset="0"/>
              </a:rPr>
              <a:pPr algn="l"/>
              <a:t>‹#›</a:t>
            </a:fld>
            <a:endParaRPr lang="en-US" sz="900" b="0" dirty="0">
              <a:solidFill>
                <a:schemeClr val="tx2"/>
              </a:solidFill>
              <a:latin typeface="Arial" panose="020B0604020202020204" pitchFamily="34" charset="0"/>
              <a:cs typeface="Arial" panose="020B0604020202020204" pitchFamily="34" charset="0"/>
            </a:endParaRPr>
          </a:p>
        </p:txBody>
      </p:sp>
      <p:sp>
        <p:nvSpPr>
          <p:cNvPr id="13" name="Footer Placeholder 6">
            <a:extLst>
              <a:ext uri="{FF2B5EF4-FFF2-40B4-BE49-F238E27FC236}">
                <a16:creationId xmlns:a16="http://schemas.microsoft.com/office/drawing/2014/main" id="{138E07DA-7EB5-4519-A0FF-D008027FB412}"/>
              </a:ext>
            </a:extLst>
          </p:cNvPr>
          <p:cNvSpPr txBox="1">
            <a:spLocks/>
          </p:cNvSpPr>
          <p:nvPr userDrawn="1"/>
        </p:nvSpPr>
        <p:spPr>
          <a:xfrm>
            <a:off x="1930407" y="6497376"/>
            <a:ext cx="9693657"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178" rtl="0" eaLnBrk="1" fontAlgn="auto" latinLnBrk="0" hangingPunct="1">
              <a:lnSpc>
                <a:spcPct val="100000"/>
              </a:lnSpc>
              <a:spcBef>
                <a:spcPts val="0"/>
              </a:spcBef>
              <a:spcAft>
                <a:spcPts val="0"/>
              </a:spcAft>
              <a:buClrTx/>
              <a:buSzTx/>
              <a:buFontTx/>
              <a:buNone/>
              <a:tabLst/>
              <a:defRPr/>
            </a:pPr>
            <a:r>
              <a:rPr lang="en-US" sz="900" b="0" spc="60" baseline="0" dirty="0">
                <a:solidFill>
                  <a:schemeClr val="tx2"/>
                </a:solidFill>
                <a:latin typeface="Arial Narrow" panose="020B0606020202030204" pitchFamily="34" charset="0"/>
              </a:rPr>
              <a:t>U.S. BANK CUSTOMER CONFIDENTIAL  |  </a:t>
            </a:r>
            <a:endParaRPr lang="en-US" sz="900" b="0" spc="60" baseline="0" dirty="0">
              <a:solidFill>
                <a:schemeClr val="tx1"/>
              </a:solidFill>
              <a:latin typeface="Arial Narrow" panose="020B0606020202030204" pitchFamily="34" charset="0"/>
            </a:endParaRPr>
          </a:p>
        </p:txBody>
      </p:sp>
      <p:grpSp>
        <p:nvGrpSpPr>
          <p:cNvPr id="11" name="Group 10">
            <a:extLst>
              <a:ext uri="{FF2B5EF4-FFF2-40B4-BE49-F238E27FC236}">
                <a16:creationId xmlns:a16="http://schemas.microsoft.com/office/drawing/2014/main" id="{85E91822-A7D8-492F-9161-F2F749B900D6}"/>
              </a:ext>
            </a:extLst>
          </p:cNvPr>
          <p:cNvGrpSpPr/>
          <p:nvPr userDrawn="1"/>
        </p:nvGrpSpPr>
        <p:grpSpPr>
          <a:xfrm>
            <a:off x="11430000" y="11"/>
            <a:ext cx="798310" cy="1288591"/>
            <a:chOff x="8511522" y="13974"/>
            <a:chExt cx="659705" cy="1288591"/>
          </a:xfrm>
        </p:grpSpPr>
        <p:sp>
          <p:nvSpPr>
            <p:cNvPr id="14" name="Pentagon 8">
              <a:extLst>
                <a:ext uri="{FF2B5EF4-FFF2-40B4-BE49-F238E27FC236}">
                  <a16:creationId xmlns:a16="http://schemas.microsoft.com/office/drawing/2014/main" id="{B4A35BB9-76B4-47A0-86B1-8D4D915443CE}"/>
                </a:ext>
              </a:extLst>
            </p:cNvPr>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dirty="0"/>
            </a:p>
          </p:txBody>
        </p:sp>
        <p:sp>
          <p:nvSpPr>
            <p:cNvPr id="15" name="Pentagon 8">
              <a:extLst>
                <a:ext uri="{FF2B5EF4-FFF2-40B4-BE49-F238E27FC236}">
                  <a16:creationId xmlns:a16="http://schemas.microsoft.com/office/drawing/2014/main" id="{0DC7D34C-A8AA-48BF-81DD-569C0536441A}"/>
                </a:ext>
              </a:extLst>
            </p:cNvPr>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dirty="0"/>
            </a:p>
          </p:txBody>
        </p:sp>
      </p:grpSp>
    </p:spTree>
    <p:extLst>
      <p:ext uri="{BB962C8B-B14F-4D97-AF65-F5344CB8AC3E}">
        <p14:creationId xmlns:p14="http://schemas.microsoft.com/office/powerpoint/2010/main" val="2580735623"/>
      </p:ext>
    </p:extLst>
  </p:cSld>
  <p:clrMap bg1="lt1" tx1="dk1" bg2="lt2" tx2="dk2" accent1="accent1" accent2="accent2" accent3="accent3" accent4="accent4" accent5="accent5" accent6="accent6" hlink="hlink" folHlink="folHlink"/>
  <p:sldLayoutIdLst>
    <p:sldLayoutId id="2147483662" r:id="rId1"/>
    <p:sldLayoutId id="2147483711" r:id="rId2"/>
    <p:sldLayoutId id="2147483664" r:id="rId3"/>
    <p:sldLayoutId id="2147483712" r:id="rId4"/>
    <p:sldLayoutId id="2147483665" r:id="rId5"/>
    <p:sldLayoutId id="2147483723" r:id="rId6"/>
    <p:sldLayoutId id="2147483666" r:id="rId7"/>
    <p:sldLayoutId id="2147483713" r:id="rId8"/>
  </p:sldLayoutIdLst>
  <p:txStyles>
    <p:titleStyle>
      <a:lvl1pPr algn="l" defTabSz="914354" rtl="0" eaLnBrk="1" latinLnBrk="0" hangingPunct="1">
        <a:spcBef>
          <a:spcPct val="0"/>
        </a:spcBef>
        <a:buNone/>
        <a:defRPr sz="2000" b="0" kern="1200">
          <a:solidFill>
            <a:schemeClr val="tx1"/>
          </a:solidFill>
          <a:latin typeface="+mj-lt"/>
          <a:ea typeface="+mj-ea"/>
          <a:cs typeface="+mj-cs"/>
        </a:defRPr>
      </a:lvl1pPr>
    </p:titleStyle>
    <p:bodyStyle>
      <a:lvl1pPr marL="182870" indent="-173728" algn="l" defTabSz="914354" rtl="0" eaLnBrk="1" latinLnBrk="0" hangingPunct="1">
        <a:spcBef>
          <a:spcPts val="0"/>
        </a:spcBef>
        <a:spcAft>
          <a:spcPts val="200"/>
        </a:spcAft>
        <a:buFont typeface="Arial" panose="020B0604020202020204" pitchFamily="34" charset="0"/>
        <a:buChar char="•"/>
        <a:defRPr sz="1400" kern="1200">
          <a:solidFill>
            <a:schemeClr val="tx2"/>
          </a:solidFill>
          <a:latin typeface="+mn-lt"/>
          <a:ea typeface="+mn-ea"/>
          <a:cs typeface="+mn-cs"/>
        </a:defRPr>
      </a:lvl1pPr>
      <a:lvl2pPr marL="548613" indent="-228589" algn="l" defTabSz="914354" rtl="0" eaLnBrk="1" latinLnBrk="0" hangingPunct="1">
        <a:spcBef>
          <a:spcPts val="0"/>
        </a:spcBef>
        <a:spcAft>
          <a:spcPts val="200"/>
        </a:spcAft>
        <a:buFont typeface="Arial" panose="020B0604020202020204" pitchFamily="34" charset="0"/>
        <a:buChar char="–"/>
        <a:defRPr sz="1200" kern="1200">
          <a:solidFill>
            <a:schemeClr val="tx2"/>
          </a:solidFill>
          <a:latin typeface="+mn-lt"/>
          <a:ea typeface="+mn-ea"/>
          <a:cs typeface="+mn-cs"/>
        </a:defRPr>
      </a:lvl2pPr>
      <a:lvl3pPr marL="914354" indent="-173728" algn="l" defTabSz="914354" rtl="0" eaLnBrk="1" latinLnBrk="0" hangingPunct="1">
        <a:spcBef>
          <a:spcPts val="0"/>
        </a:spcBef>
        <a:spcAft>
          <a:spcPts val="200"/>
        </a:spcAft>
        <a:buFont typeface="Arial" panose="020B0604020202020204" pitchFamily="34" charset="0"/>
        <a:buChar char="•"/>
        <a:defRPr sz="1100" kern="1200">
          <a:solidFill>
            <a:schemeClr val="tx2"/>
          </a:solidFill>
          <a:latin typeface="+mn-lt"/>
          <a:ea typeface="+mn-ea"/>
          <a:cs typeface="+mn-cs"/>
        </a:defRPr>
      </a:lvl3pPr>
      <a:lvl4pPr marL="1280096" indent="-173728" algn="l" defTabSz="914354" rtl="0" eaLnBrk="1" latinLnBrk="0" hangingPunct="1">
        <a:spcBef>
          <a:spcPts val="0"/>
        </a:spcBef>
        <a:spcAft>
          <a:spcPts val="200"/>
        </a:spcAft>
        <a:buFont typeface="Arial" panose="020B0604020202020204" pitchFamily="34" charset="0"/>
        <a:buChar char="–"/>
        <a:defRPr sz="1000" kern="1200">
          <a:solidFill>
            <a:schemeClr val="tx2"/>
          </a:solidFill>
          <a:latin typeface="+mn-lt"/>
          <a:ea typeface="+mn-ea"/>
          <a:cs typeface="+mn-cs"/>
        </a:defRPr>
      </a:lvl4pPr>
      <a:lvl5pPr marL="1645838" indent="-173728" algn="l" defTabSz="914354" rtl="0" eaLnBrk="1" latinLnBrk="0" hangingPunct="1">
        <a:spcBef>
          <a:spcPts val="0"/>
        </a:spcBef>
        <a:spcAft>
          <a:spcPts val="200"/>
        </a:spcAft>
        <a:buFont typeface="Arial" panose="020B0604020202020204" pitchFamily="34" charset="0"/>
        <a:buChar char="•"/>
        <a:defRPr sz="900" kern="1200">
          <a:solidFill>
            <a:schemeClr val="tx2"/>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868362"/>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609600" y="1382755"/>
            <a:ext cx="10972800" cy="4560849"/>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7FE04431-CE0B-4D30-BC62-ACD39E39AE2D}"/>
              </a:ext>
            </a:extLst>
          </p:cNvPr>
          <p:cNvSpPr txBox="1">
            <a:spLocks/>
          </p:cNvSpPr>
          <p:nvPr userDrawn="1"/>
        </p:nvSpPr>
        <p:spPr>
          <a:xfrm>
            <a:off x="11716005" y="6497376"/>
            <a:ext cx="243840"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sz="900" b="0" smtClean="0">
                <a:solidFill>
                  <a:schemeClr val="tx2"/>
                </a:solidFill>
                <a:latin typeface="Arial" panose="020B0604020202020204" pitchFamily="34" charset="0"/>
                <a:cs typeface="Arial" panose="020B0604020202020204" pitchFamily="34" charset="0"/>
              </a:rPr>
              <a:pPr algn="l"/>
              <a:t>‹#›</a:t>
            </a:fld>
            <a:endParaRPr lang="en-US" sz="900" b="0" dirty="0">
              <a:solidFill>
                <a:schemeClr val="tx2"/>
              </a:solidFill>
              <a:latin typeface="Arial" panose="020B0604020202020204" pitchFamily="34" charset="0"/>
              <a:cs typeface="Arial" panose="020B0604020202020204" pitchFamily="34" charset="0"/>
            </a:endParaRPr>
          </a:p>
        </p:txBody>
      </p:sp>
      <p:sp>
        <p:nvSpPr>
          <p:cNvPr id="8" name="Footer Placeholder 6">
            <a:extLst>
              <a:ext uri="{FF2B5EF4-FFF2-40B4-BE49-F238E27FC236}">
                <a16:creationId xmlns:a16="http://schemas.microsoft.com/office/drawing/2014/main" id="{71F3547A-15C2-439A-AF28-6152D261BFCB}"/>
              </a:ext>
            </a:extLst>
          </p:cNvPr>
          <p:cNvSpPr txBox="1">
            <a:spLocks/>
          </p:cNvSpPr>
          <p:nvPr userDrawn="1"/>
        </p:nvSpPr>
        <p:spPr>
          <a:xfrm>
            <a:off x="1930407" y="6497376"/>
            <a:ext cx="9693657"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178" rtl="0" eaLnBrk="1" fontAlgn="auto" latinLnBrk="0" hangingPunct="1">
              <a:lnSpc>
                <a:spcPct val="100000"/>
              </a:lnSpc>
              <a:spcBef>
                <a:spcPts val="0"/>
              </a:spcBef>
              <a:spcAft>
                <a:spcPts val="0"/>
              </a:spcAft>
              <a:buClrTx/>
              <a:buSzTx/>
              <a:buFontTx/>
              <a:buNone/>
              <a:tabLst/>
              <a:defRPr/>
            </a:pPr>
            <a:r>
              <a:rPr lang="en-US" sz="900" b="0" spc="60" baseline="0" dirty="0">
                <a:solidFill>
                  <a:schemeClr val="tx2"/>
                </a:solidFill>
                <a:latin typeface="Arial Narrow" panose="020B0606020202030204" pitchFamily="34" charset="0"/>
              </a:rPr>
              <a:t>U.S. BANK CUSTOMER CONFIDENTIAL  |  </a:t>
            </a:r>
            <a:endParaRPr lang="en-US" sz="900" b="0" spc="60" baseline="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49307168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182880" indent="-173736" algn="l" defTabSz="914400" rtl="0" eaLnBrk="1" latinLnBrk="0" hangingPunct="1">
        <a:spcBef>
          <a:spcPts val="0"/>
        </a:spcBef>
        <a:spcAft>
          <a:spcPts val="600"/>
        </a:spcAft>
        <a:buFont typeface="Arial" panose="020B0604020202020204" pitchFamily="34" charset="0"/>
        <a:buChar char="•"/>
        <a:defRPr sz="2000" kern="1200">
          <a:solidFill>
            <a:schemeClr val="tx2"/>
          </a:solidFill>
          <a:latin typeface="+mn-lt"/>
          <a:ea typeface="+mn-ea"/>
          <a:cs typeface="+mn-cs"/>
        </a:defRPr>
      </a:lvl1pPr>
      <a:lvl2pPr marL="548640" indent="-228600" algn="l" defTabSz="914400"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914400" indent="-173736" algn="l" defTabSz="914400"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3pPr>
      <a:lvl4pPr marL="1280160" indent="-173736" algn="l" defTabSz="914400"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1645920" indent="-173736" algn="l" defTabSz="914400"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hyperlink" Target="https://www.isc2.org/-/media/ISC2/Research/2019-Cybersecurity-Workforce-Study/ISC2-Cybersecurity-Workforce-Study-2019.ashx?la=en&amp;hash=D087F6468B4991E0BEFFC017BC1ADF59CD5A2EF7" TargetMode="External"/><Relationship Id="rId3" Type="http://schemas.openxmlformats.org/officeDocument/2006/relationships/image" Target="../media/image26.jpeg"/><Relationship Id="rId7" Type="http://schemas.openxmlformats.org/officeDocument/2006/relationships/image" Target="../media/image28.jpeg"/><Relationship Id="rId12" Type="http://schemas.openxmlformats.org/officeDocument/2006/relationships/hyperlink" Target="http://cybersecurityventures.com/cybersecurity-market-repor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hyperlink" Target="http://www.forbes.com/sites/stevemorgan/2016/01/02/one-million-cybersecurity-job-openings-in-2016/" TargetMode="External"/><Relationship Id="rId5" Type="http://schemas.openxmlformats.org/officeDocument/2006/relationships/image" Target="../media/image27.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connections.us.bank-dns.com/communities/service/html/communityview?communityUuid=42d82ecc-14e4-4329-8d0d-e9a73ceb3f57#fullpageWidgetId=W3c9c2382b914_4c1b_946d_e67094a8b0ea&amp;file=2bd85571-0504-46de-b36e-24df7a1556d4"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hyperlink" Target="https://www.infosecurity-magazine.com/news/bec-attacks-jumped-17-last-year/"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pdf.ic3.gov/2019_IC3Report.pdf" TargetMode="Externa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hyperlink" Target="https://financialiq.usbank.com/index/improve-your-operations/minimize-risk.html" TargetMode="External"/><Relationship Id="rId4" Type="http://schemas.openxmlformats.org/officeDocument/2006/relationships/hyperlink" Target="https://www.ic3.gov/media/2017/170504.asp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8.xml"/><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ic3.gov/media/2017/170504.aspx"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s://financialiq.usbank.com/index/improve-your-operations/minimize-risk.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ic3.gov/media/2017/170504.aspx"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financialiq.usbank.com/index/improve-your-operations/minimize-risk.html"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2800" y="954741"/>
            <a:ext cx="8376100" cy="4477932"/>
          </a:xfrm>
        </p:spPr>
        <p:txBody>
          <a:bodyPr>
            <a:normAutofit fontScale="90000"/>
          </a:bodyPr>
          <a:lstStyle/>
          <a:p>
            <a:pPr algn="ctr"/>
            <a:r>
              <a:rPr lang="en-US" dirty="0"/>
              <a:t>U.S. Bank </a:t>
            </a:r>
            <a:br>
              <a:rPr lang="en-US" dirty="0"/>
            </a:br>
            <a:r>
              <a:rPr lang="en-US" dirty="0"/>
              <a:t>  Information &amp; Cyber Security Services     </a:t>
            </a:r>
            <a:r>
              <a:rPr lang="en-US" sz="3100" dirty="0"/>
              <a:t>Welcomes</a:t>
            </a:r>
            <a:r>
              <a:rPr lang="en-US" sz="4000" dirty="0"/>
              <a:t> </a:t>
            </a:r>
            <a:br>
              <a:rPr lang="en-US" dirty="0"/>
            </a:br>
            <a:r>
              <a:rPr lang="en-US" sz="6000" dirty="0">
                <a:solidFill>
                  <a:srgbClr val="FF0000"/>
                </a:solidFill>
                <a:latin typeface="Niagara Engraved" panose="04020502070703030202" pitchFamily="82" charset="0"/>
              </a:rPr>
              <a:t>The South West Ohio Association </a:t>
            </a:r>
            <a:br>
              <a:rPr lang="en-US" sz="6000" dirty="0">
                <a:solidFill>
                  <a:srgbClr val="FF0000"/>
                </a:solidFill>
                <a:latin typeface="Niagara Engraved" panose="04020502070703030202" pitchFamily="82" charset="0"/>
              </a:rPr>
            </a:br>
            <a:r>
              <a:rPr lang="en-US" sz="6000" dirty="0">
                <a:solidFill>
                  <a:srgbClr val="FF0000"/>
                </a:solidFill>
                <a:latin typeface="Niagara Engraved" panose="04020502070703030202" pitchFamily="82" charset="0"/>
              </a:rPr>
              <a:t>of</a:t>
            </a:r>
            <a:br>
              <a:rPr lang="en-US" sz="6000" dirty="0">
                <a:solidFill>
                  <a:srgbClr val="FF0000"/>
                </a:solidFill>
                <a:latin typeface="Niagara Engraved" panose="04020502070703030202" pitchFamily="82" charset="0"/>
              </a:rPr>
            </a:br>
            <a:r>
              <a:rPr lang="en-US" sz="6000" dirty="0">
                <a:solidFill>
                  <a:srgbClr val="FF0000"/>
                </a:solidFill>
                <a:latin typeface="Niagara Engraved" panose="04020502070703030202" pitchFamily="82" charset="0"/>
              </a:rPr>
              <a:t>Financial Professionals  </a:t>
            </a:r>
            <a:br>
              <a:rPr lang="en-US" dirty="0"/>
            </a:br>
            <a:endParaRPr lang="en-US" dirty="0"/>
          </a:p>
        </p:txBody>
      </p:sp>
      <p:pic>
        <p:nvPicPr>
          <p:cNvPr id="3" name="Picture Placeholder 2"/>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8" r="8"/>
          <a:stretch>
            <a:fillRect/>
          </a:stretch>
        </p:blipFill>
        <p:spPr>
          <a:xfrm>
            <a:off x="1" y="1524000"/>
            <a:ext cx="3276600" cy="4976817"/>
          </a:xfrm>
        </p:spPr>
      </p:pic>
      <p:sp>
        <p:nvSpPr>
          <p:cNvPr id="11" name="Text Placeholder 10"/>
          <p:cNvSpPr>
            <a:spLocks noGrp="1"/>
          </p:cNvSpPr>
          <p:nvPr>
            <p:ph type="body" sz="quarter" idx="11"/>
          </p:nvPr>
        </p:nvSpPr>
        <p:spPr>
          <a:xfrm>
            <a:off x="3987608" y="5090108"/>
            <a:ext cx="8015421" cy="739140"/>
          </a:xfrm>
        </p:spPr>
        <p:txBody>
          <a:bodyPr/>
          <a:lstStyle/>
          <a:p>
            <a:r>
              <a:rPr lang="en-US" dirty="0"/>
              <a:t>Presenter: Manager of Information Security, AVP Charles Banks</a:t>
            </a:r>
          </a:p>
          <a:p>
            <a:r>
              <a:rPr lang="en-US" dirty="0"/>
              <a:t>	     </a:t>
            </a:r>
          </a:p>
        </p:txBody>
      </p:sp>
      <p:sp>
        <p:nvSpPr>
          <p:cNvPr id="12" name="Text Placeholder 11"/>
          <p:cNvSpPr>
            <a:spLocks noGrp="1"/>
          </p:cNvSpPr>
          <p:nvPr>
            <p:ph type="body" sz="quarter" idx="12"/>
          </p:nvPr>
        </p:nvSpPr>
        <p:spPr>
          <a:xfrm>
            <a:off x="3988526" y="5482255"/>
            <a:ext cx="6339840" cy="304800"/>
          </a:xfrm>
        </p:spPr>
        <p:txBody>
          <a:bodyPr/>
          <a:lstStyle/>
          <a:p>
            <a:r>
              <a:rPr lang="en-US" dirty="0"/>
              <a:t>April 8th, 2020</a:t>
            </a:r>
          </a:p>
        </p:txBody>
      </p:sp>
      <p:pic>
        <p:nvPicPr>
          <p:cNvPr id="9" name="Picture 8"/>
          <p:cNvPicPr>
            <a:picLocks noChangeAspect="1"/>
          </p:cNvPicPr>
          <p:nvPr/>
        </p:nvPicPr>
        <p:blipFill rotWithShape="1">
          <a:blip r:embed="rId4"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11723" y="1066800"/>
            <a:ext cx="3807302" cy="5038774"/>
          </a:xfrm>
          <a:prstGeom prst="rect">
            <a:avLst/>
          </a:prstGeom>
        </p:spPr>
      </p:pic>
      <p:sp>
        <p:nvSpPr>
          <p:cNvPr id="8" name="Footer Placeholder 6"/>
          <p:cNvSpPr txBox="1">
            <a:spLocks/>
          </p:cNvSpPr>
          <p:nvPr/>
        </p:nvSpPr>
        <p:spPr>
          <a:xfrm>
            <a:off x="2209800" y="6438340"/>
            <a:ext cx="6852920"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b="0" spc="60" dirty="0">
                <a:solidFill>
                  <a:srgbClr val="FFFFFF"/>
                </a:solidFill>
                <a:latin typeface="Arial Narrow" panose="020B0606020202030204" pitchFamily="34" charset="0"/>
              </a:rPr>
              <a:t>This information has been obtained from sources believed to be reliable, but we cannot guarantee its accuracy or completeness.</a:t>
            </a:r>
          </a:p>
        </p:txBody>
      </p:sp>
      <p:sp>
        <p:nvSpPr>
          <p:cNvPr id="13" name="Rectangle 12">
            <a:extLst>
              <a:ext uri="{FF2B5EF4-FFF2-40B4-BE49-F238E27FC236}">
                <a16:creationId xmlns:a16="http://schemas.microsoft.com/office/drawing/2014/main" id="{6BC4963F-9F27-4B33-802D-01F5310CD9FF}"/>
              </a:ext>
            </a:extLst>
          </p:cNvPr>
          <p:cNvSpPr/>
          <p:nvPr/>
        </p:nvSpPr>
        <p:spPr>
          <a:xfrm>
            <a:off x="9677400" y="6248400"/>
            <a:ext cx="19050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46DAF5B-EEF4-4FA3-A5AD-F300EC3C77F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439400" y="6347564"/>
            <a:ext cx="1464619" cy="365760"/>
          </a:xfrm>
          <a:prstGeom prst="rect">
            <a:avLst/>
          </a:prstGeom>
        </p:spPr>
      </p:pic>
    </p:spTree>
    <p:extLst>
      <p:ext uri="{BB962C8B-B14F-4D97-AF65-F5344CB8AC3E}">
        <p14:creationId xmlns:p14="http://schemas.microsoft.com/office/powerpoint/2010/main" val="3839317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848326-B405-486C-98DC-134AA3432FC6}"/>
              </a:ext>
            </a:extLst>
          </p:cNvPr>
          <p:cNvSpPr/>
          <p:nvPr/>
        </p:nvSpPr>
        <p:spPr>
          <a:xfrm>
            <a:off x="0" y="2209800"/>
            <a:ext cx="121920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p:cNvSpPr>
            <a:spLocks noGrp="1"/>
          </p:cNvSpPr>
          <p:nvPr>
            <p:ph type="title"/>
          </p:nvPr>
        </p:nvSpPr>
        <p:spPr>
          <a:xfrm>
            <a:off x="685800" y="609600"/>
            <a:ext cx="10607040" cy="868362"/>
          </a:xfrm>
        </p:spPr>
        <p:txBody>
          <a:bodyPr/>
          <a:lstStyle/>
          <a:p>
            <a:pPr eaLnBrk="1" hangingPunct="1"/>
            <a:r>
              <a:rPr lang="en-US" altLang="en-US" dirty="0"/>
              <a:t>The Global Economic Impact of Cybercrime</a:t>
            </a:r>
          </a:p>
        </p:txBody>
      </p:sp>
      <p:sp>
        <p:nvSpPr>
          <p:cNvPr id="28" name="Rectangle 27"/>
          <p:cNvSpPr/>
          <p:nvPr/>
        </p:nvSpPr>
        <p:spPr>
          <a:xfrm>
            <a:off x="685800" y="6406266"/>
            <a:ext cx="7315200" cy="223139"/>
          </a:xfrm>
          <a:prstGeom prst="rect">
            <a:avLst/>
          </a:prstGeom>
        </p:spPr>
        <p:txBody>
          <a:bodyPr wrap="none" anchor="b" anchorCtr="0">
            <a:noAutofit/>
          </a:bodyPr>
          <a:lstStyle/>
          <a:p>
            <a:pPr defTabSz="907453">
              <a:lnSpc>
                <a:spcPct val="85000"/>
              </a:lnSpc>
            </a:pPr>
            <a:r>
              <a:rPr lang="en-US" sz="900" dirty="0">
                <a:solidFill>
                  <a:schemeClr val="tx2"/>
                </a:solidFill>
                <a:latin typeface="+mj-lt"/>
              </a:rPr>
              <a:t>Source: Forbes, Vice, Cisco IBSG, University of Michigan, ABC News, Qmed, Network World </a:t>
            </a:r>
          </a:p>
        </p:txBody>
      </p:sp>
      <p:sp>
        <p:nvSpPr>
          <p:cNvPr id="2" name="Rectangle 1"/>
          <p:cNvSpPr/>
          <p:nvPr/>
        </p:nvSpPr>
        <p:spPr>
          <a:xfrm>
            <a:off x="685800" y="2474897"/>
            <a:ext cx="10668000" cy="2308324"/>
          </a:xfrm>
          <a:prstGeom prst="rect">
            <a:avLst/>
          </a:prstGeom>
        </p:spPr>
        <p:txBody>
          <a:bodyPr wrap="square">
            <a:spAutoFit/>
          </a:bodyPr>
          <a:lstStyle/>
          <a:p>
            <a:pPr marL="9144">
              <a:spcAft>
                <a:spcPts val="1200"/>
              </a:spcAft>
              <a:defRPr/>
            </a:pPr>
            <a:r>
              <a:rPr lang="en-US" sz="5400" b="1" dirty="0">
                <a:solidFill>
                  <a:schemeClr val="bg1"/>
                </a:solidFill>
              </a:rPr>
              <a:t>Approximately </a:t>
            </a:r>
            <a:r>
              <a:rPr lang="en-US" sz="5400" b="1" dirty="0">
                <a:solidFill>
                  <a:srgbClr val="FF0000"/>
                </a:solidFill>
              </a:rPr>
              <a:t>$600 billon</a:t>
            </a:r>
            <a:r>
              <a:rPr lang="en-US" sz="5400" b="1" dirty="0">
                <a:solidFill>
                  <a:schemeClr val="bg1"/>
                </a:solidFill>
              </a:rPr>
              <a:t>,</a:t>
            </a:r>
          </a:p>
          <a:p>
            <a:pPr>
              <a:defRPr/>
            </a:pPr>
            <a:r>
              <a:rPr lang="en-US" sz="4000" b="1" dirty="0">
                <a:solidFill>
                  <a:schemeClr val="bg1"/>
                </a:solidFill>
              </a:rPr>
              <a:t>Nearly one percent of global GDP, is lost to cybercrime each year. </a:t>
            </a:r>
          </a:p>
        </p:txBody>
      </p:sp>
    </p:spTree>
    <p:extLst>
      <p:ext uri="{BB962C8B-B14F-4D97-AF65-F5344CB8AC3E}">
        <p14:creationId xmlns:p14="http://schemas.microsoft.com/office/powerpoint/2010/main" val="406947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C0043A-75EB-4E69-8C52-FB28DE7A2D3D}"/>
              </a:ext>
            </a:extLst>
          </p:cNvPr>
          <p:cNvSpPr/>
          <p:nvPr/>
        </p:nvSpPr>
        <p:spPr>
          <a:xfrm>
            <a:off x="3348171" y="2888186"/>
            <a:ext cx="1966775" cy="1676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D18DB82-F516-42FD-84F9-BBD6C67DB537}"/>
              </a:ext>
            </a:extLst>
          </p:cNvPr>
          <p:cNvSpPr/>
          <p:nvPr/>
        </p:nvSpPr>
        <p:spPr>
          <a:xfrm>
            <a:off x="5471985" y="3846498"/>
            <a:ext cx="1919407" cy="1676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FA9FD62-44D4-403D-BF11-D66BDAF54EE3}"/>
              </a:ext>
            </a:extLst>
          </p:cNvPr>
          <p:cNvSpPr/>
          <p:nvPr/>
        </p:nvSpPr>
        <p:spPr>
          <a:xfrm>
            <a:off x="1084676" y="2286000"/>
            <a:ext cx="1966785" cy="1804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D463914-4109-44A8-B89E-EFBC8AE78E33}"/>
              </a:ext>
            </a:extLst>
          </p:cNvPr>
          <p:cNvSpPr txBox="1">
            <a:spLocks/>
          </p:cNvSpPr>
          <p:nvPr/>
        </p:nvSpPr>
        <p:spPr>
          <a:xfrm>
            <a:off x="609600" y="228600"/>
            <a:ext cx="7955280" cy="868362"/>
          </a:xfrm>
          <a:prstGeom prst="rect">
            <a:avLst/>
          </a:prstGeom>
        </p:spPr>
        <p:txBody>
          <a:bodyPr vert="horz" lIns="0" tIns="0" rIns="0" bIns="0" rtlCol="0" anchor="b" anchorCtr="0">
            <a:normAutofit/>
          </a:bodyPr>
          <a:lstStyle>
            <a:lvl1pPr algn="l" defTabSz="914400" rtl="0" eaLnBrk="1" latinLnBrk="0" hangingPunct="1">
              <a:spcBef>
                <a:spcPct val="0"/>
              </a:spcBef>
              <a:buNone/>
              <a:defRPr sz="2800" b="0" kern="1200">
                <a:solidFill>
                  <a:schemeClr val="tx1"/>
                </a:solidFill>
                <a:latin typeface="+mj-lt"/>
                <a:ea typeface="+mj-ea"/>
                <a:cs typeface="+mj-cs"/>
              </a:defRPr>
            </a:lvl1pPr>
          </a:lstStyle>
          <a:p>
            <a:r>
              <a:rPr lang="en-US" dirty="0"/>
              <a:t>The financial challenge</a:t>
            </a:r>
          </a:p>
        </p:txBody>
      </p:sp>
      <p:pic>
        <p:nvPicPr>
          <p:cNvPr id="21" name="Picture 20">
            <a:extLst>
              <a:ext uri="{FF2B5EF4-FFF2-40B4-BE49-F238E27FC236}">
                <a16:creationId xmlns:a16="http://schemas.microsoft.com/office/drawing/2014/main" id="{7DAE65D8-FDFE-42EA-9CAD-08A61A90079D}"/>
              </a:ext>
            </a:extLst>
          </p:cNvPr>
          <p:cNvPicPr>
            <a:picLocks noChangeAspect="1"/>
          </p:cNvPicPr>
          <p:nvPr/>
        </p:nvPicPr>
        <p:blipFill rotWithShape="1">
          <a:blip r:embed="rId3"/>
          <a:srcRect l="6682" r="45055" b="-2"/>
          <a:stretch/>
        </p:blipFill>
        <p:spPr>
          <a:xfrm>
            <a:off x="7772400" y="0"/>
            <a:ext cx="4462639" cy="617220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Text Placeholder 3">
            <a:extLst>
              <a:ext uri="{FF2B5EF4-FFF2-40B4-BE49-F238E27FC236}">
                <a16:creationId xmlns:a16="http://schemas.microsoft.com/office/drawing/2014/main" id="{99B0B097-04F1-4BB7-95E2-BE2DA6D5CCB1}"/>
              </a:ext>
            </a:extLst>
          </p:cNvPr>
          <p:cNvSpPr>
            <a:spLocks noGrp="1"/>
          </p:cNvSpPr>
          <p:nvPr>
            <p:ph type="body" idx="10"/>
          </p:nvPr>
        </p:nvSpPr>
        <p:spPr>
          <a:xfrm>
            <a:off x="609601" y="1745168"/>
            <a:ext cx="6781800" cy="479822"/>
          </a:xfrm>
        </p:spPr>
        <p:txBody>
          <a:bodyPr/>
          <a:lstStyle/>
          <a:p>
            <a:r>
              <a:rPr lang="en-US" sz="2000" i="1" dirty="0">
                <a:solidFill>
                  <a:schemeClr val="tx2"/>
                </a:solidFill>
              </a:rPr>
              <a:t>The </a:t>
            </a:r>
            <a:r>
              <a:rPr lang="en-US" sz="2000" b="1" i="1" dirty="0">
                <a:solidFill>
                  <a:schemeClr val="tx2"/>
                </a:solidFill>
              </a:rPr>
              <a:t>2019 Cost of a Data Breach Study: Global Overview</a:t>
            </a:r>
            <a:r>
              <a:rPr lang="en-US" sz="2000" i="1" dirty="0">
                <a:solidFill>
                  <a:schemeClr val="tx2"/>
                </a:solidFill>
              </a:rPr>
              <a:t> </a:t>
            </a:r>
            <a:r>
              <a:rPr lang="en-US" sz="2000" dirty="0">
                <a:solidFill>
                  <a:schemeClr val="tx2"/>
                </a:solidFill>
              </a:rPr>
              <a:t>recruited and interviewed 2,200 individuals from 477 organizations worldwide. </a:t>
            </a:r>
          </a:p>
        </p:txBody>
      </p:sp>
      <p:sp>
        <p:nvSpPr>
          <p:cNvPr id="29" name="TextBox 28">
            <a:extLst>
              <a:ext uri="{FF2B5EF4-FFF2-40B4-BE49-F238E27FC236}">
                <a16:creationId xmlns:a16="http://schemas.microsoft.com/office/drawing/2014/main" id="{A4B2A588-CF93-47CA-9D36-CF7568D14F87}"/>
              </a:ext>
            </a:extLst>
          </p:cNvPr>
          <p:cNvSpPr txBox="1"/>
          <p:nvPr/>
        </p:nvSpPr>
        <p:spPr>
          <a:xfrm>
            <a:off x="3348170" y="3020078"/>
            <a:ext cx="2004873" cy="1015663"/>
          </a:xfrm>
          <a:prstGeom prst="rect">
            <a:avLst/>
          </a:prstGeom>
          <a:noFill/>
        </p:spPr>
        <p:txBody>
          <a:bodyPr wrap="square" rtlCol="0">
            <a:spAutoFit/>
          </a:bodyPr>
          <a:lstStyle/>
          <a:p>
            <a:pPr algn="ctr"/>
            <a:r>
              <a:rPr lang="en-US" sz="2000" dirty="0">
                <a:solidFill>
                  <a:schemeClr val="bg1"/>
                </a:solidFill>
              </a:rPr>
              <a:t>Average cost of a data breach:</a:t>
            </a:r>
          </a:p>
          <a:p>
            <a:pPr algn="ctr"/>
            <a:r>
              <a:rPr lang="en-US" sz="2000" dirty="0">
                <a:solidFill>
                  <a:schemeClr val="bg1"/>
                </a:solidFill>
              </a:rPr>
              <a:t> </a:t>
            </a:r>
            <a:r>
              <a:rPr lang="en-US" sz="2000" b="1" dirty="0">
                <a:solidFill>
                  <a:srgbClr val="FF0000"/>
                </a:solidFill>
              </a:rPr>
              <a:t>$3.92M</a:t>
            </a:r>
          </a:p>
        </p:txBody>
      </p:sp>
      <p:sp>
        <p:nvSpPr>
          <p:cNvPr id="30" name="TextBox 29">
            <a:extLst>
              <a:ext uri="{FF2B5EF4-FFF2-40B4-BE49-F238E27FC236}">
                <a16:creationId xmlns:a16="http://schemas.microsoft.com/office/drawing/2014/main" id="{34DFD9AC-1466-4197-B4C6-74494310AE4D}"/>
              </a:ext>
            </a:extLst>
          </p:cNvPr>
          <p:cNvSpPr txBox="1"/>
          <p:nvPr/>
        </p:nvSpPr>
        <p:spPr>
          <a:xfrm>
            <a:off x="5491031" y="3975853"/>
            <a:ext cx="1919407" cy="1323439"/>
          </a:xfrm>
          <a:prstGeom prst="rect">
            <a:avLst/>
          </a:prstGeom>
          <a:noFill/>
        </p:spPr>
        <p:txBody>
          <a:bodyPr wrap="square" rtlCol="0">
            <a:spAutoFit/>
          </a:bodyPr>
          <a:lstStyle/>
          <a:p>
            <a:pPr algn="ctr"/>
            <a:r>
              <a:rPr lang="en-US" sz="2000" dirty="0">
                <a:solidFill>
                  <a:schemeClr val="bg1"/>
                </a:solidFill>
              </a:rPr>
              <a:t>Average cost per lost or stolen record: </a:t>
            </a:r>
            <a:r>
              <a:rPr lang="en-US" sz="2000" b="1" dirty="0">
                <a:solidFill>
                  <a:srgbClr val="FF0000"/>
                </a:solidFill>
              </a:rPr>
              <a:t>$148</a:t>
            </a:r>
          </a:p>
        </p:txBody>
      </p:sp>
      <p:sp>
        <p:nvSpPr>
          <p:cNvPr id="31" name="TextBox 30">
            <a:extLst>
              <a:ext uri="{FF2B5EF4-FFF2-40B4-BE49-F238E27FC236}">
                <a16:creationId xmlns:a16="http://schemas.microsoft.com/office/drawing/2014/main" id="{DEBB0E03-557A-49FB-99DF-D9CAF58F82E7}"/>
              </a:ext>
            </a:extLst>
          </p:cNvPr>
          <p:cNvSpPr txBox="1"/>
          <p:nvPr/>
        </p:nvSpPr>
        <p:spPr>
          <a:xfrm>
            <a:off x="1163196" y="2356888"/>
            <a:ext cx="1809746" cy="1631216"/>
          </a:xfrm>
          <a:prstGeom prst="rect">
            <a:avLst/>
          </a:prstGeom>
          <a:noFill/>
        </p:spPr>
        <p:txBody>
          <a:bodyPr wrap="square" rtlCol="0">
            <a:spAutoFit/>
          </a:bodyPr>
          <a:lstStyle/>
          <a:p>
            <a:pPr algn="ctr"/>
            <a:r>
              <a:rPr lang="en-US" sz="2000" dirty="0">
                <a:solidFill>
                  <a:schemeClr val="bg1"/>
                </a:solidFill>
              </a:rPr>
              <a:t>Average number of lost records per breach: </a:t>
            </a:r>
            <a:r>
              <a:rPr lang="en-US" sz="2000" b="1" dirty="0">
                <a:solidFill>
                  <a:srgbClr val="FF0000"/>
                </a:solidFill>
              </a:rPr>
              <a:t>26,000</a:t>
            </a:r>
          </a:p>
        </p:txBody>
      </p:sp>
      <p:sp>
        <p:nvSpPr>
          <p:cNvPr id="35" name="Rectangle 34">
            <a:extLst>
              <a:ext uri="{FF2B5EF4-FFF2-40B4-BE49-F238E27FC236}">
                <a16:creationId xmlns:a16="http://schemas.microsoft.com/office/drawing/2014/main" id="{2A1C04BD-5272-4E41-BD9C-24C2F453B8C7}"/>
              </a:ext>
            </a:extLst>
          </p:cNvPr>
          <p:cNvSpPr/>
          <p:nvPr/>
        </p:nvSpPr>
        <p:spPr>
          <a:xfrm>
            <a:off x="533400" y="6462046"/>
            <a:ext cx="5486400" cy="167354"/>
          </a:xfrm>
          <a:prstGeom prst="rect">
            <a:avLst/>
          </a:prstGeom>
        </p:spPr>
        <p:txBody>
          <a:bodyPr wrap="none" anchor="b" anchorCtr="0">
            <a:noAutofit/>
          </a:bodyPr>
          <a:lstStyle/>
          <a:p>
            <a:pPr defTabSz="680624">
              <a:lnSpc>
                <a:spcPct val="85000"/>
              </a:lnSpc>
            </a:pPr>
            <a:r>
              <a:rPr lang="en-US" sz="525" dirty="0">
                <a:solidFill>
                  <a:schemeClr val="tx2"/>
                </a:solidFill>
                <a:latin typeface="Arial Narrow" panose="020B0606020202030204" pitchFamily="34" charset="0"/>
              </a:rPr>
              <a:t>FBI Office of Private Sector Slicksheet, “Costs Associated with cyber Intrusions”</a:t>
            </a:r>
          </a:p>
        </p:txBody>
      </p:sp>
    </p:spTree>
    <p:extLst>
      <p:ext uri="{BB962C8B-B14F-4D97-AF65-F5344CB8AC3E}">
        <p14:creationId xmlns:p14="http://schemas.microsoft.com/office/powerpoint/2010/main" val="343392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Content Placeholder 37">
            <a:extLst>
              <a:ext uri="{FF2B5EF4-FFF2-40B4-BE49-F238E27FC236}">
                <a16:creationId xmlns:a16="http://schemas.microsoft.com/office/drawing/2014/main" id="{A9566A6B-93DC-406C-8E18-723A2CAEAAF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3652" r="8450" b="21055"/>
          <a:stretch/>
        </p:blipFill>
        <p:spPr>
          <a:xfrm>
            <a:off x="6169152" y="1377251"/>
            <a:ext cx="5184648" cy="1728677"/>
          </a:xfrm>
          <a:prstGeom prst="rect">
            <a:avLst/>
          </a:prstGeom>
        </p:spPr>
      </p:pic>
      <p:sp>
        <p:nvSpPr>
          <p:cNvPr id="2" name="Title 1">
            <a:extLst>
              <a:ext uri="{FF2B5EF4-FFF2-40B4-BE49-F238E27FC236}">
                <a16:creationId xmlns:a16="http://schemas.microsoft.com/office/drawing/2014/main" id="{970918E5-3A46-40E0-95D4-5B29E94EC6D1}"/>
              </a:ext>
            </a:extLst>
          </p:cNvPr>
          <p:cNvSpPr>
            <a:spLocks noGrp="1"/>
          </p:cNvSpPr>
          <p:nvPr>
            <p:ph type="title"/>
          </p:nvPr>
        </p:nvSpPr>
        <p:spPr/>
        <p:txBody>
          <a:bodyPr/>
          <a:lstStyle/>
          <a:p>
            <a:r>
              <a:rPr lang="en-US" dirty="0"/>
              <a:t>Who’s behind the breaches?</a:t>
            </a:r>
          </a:p>
        </p:txBody>
      </p:sp>
      <p:sp>
        <p:nvSpPr>
          <p:cNvPr id="4" name="Content Placeholder 3">
            <a:extLst>
              <a:ext uri="{FF2B5EF4-FFF2-40B4-BE49-F238E27FC236}">
                <a16:creationId xmlns:a16="http://schemas.microsoft.com/office/drawing/2014/main" id="{CF507C1A-C166-4D64-B3F2-CC8D0D2A9FFF}"/>
              </a:ext>
            </a:extLst>
          </p:cNvPr>
          <p:cNvSpPr>
            <a:spLocks noGrp="1"/>
          </p:cNvSpPr>
          <p:nvPr>
            <p:ph sz="quarter" idx="10"/>
          </p:nvPr>
        </p:nvSpPr>
        <p:spPr>
          <a:xfrm>
            <a:off x="609600" y="1377251"/>
            <a:ext cx="5559552" cy="1728677"/>
          </a:xfrm>
          <a:solidFill>
            <a:srgbClr val="67B2E8"/>
          </a:solidFill>
          <a:ln>
            <a:noFill/>
          </a:ln>
        </p:spPr>
        <p:txBody>
          <a:bodyPr anchor="ctr"/>
          <a:lstStyle/>
          <a:p>
            <a:pPr marL="55563" indent="0">
              <a:buNone/>
            </a:pPr>
            <a:r>
              <a:rPr lang="en-US" sz="2400" dirty="0">
                <a:solidFill>
                  <a:schemeClr val="bg1"/>
                </a:solidFill>
              </a:rPr>
              <a:t>Breach</a:t>
            </a:r>
            <a:r>
              <a:rPr lang="en-US" dirty="0">
                <a:solidFill>
                  <a:schemeClr val="bg1"/>
                </a:solidFill>
              </a:rPr>
              <a:t>: </a:t>
            </a:r>
            <a:r>
              <a:rPr lang="en-US" dirty="0">
                <a:solidFill>
                  <a:schemeClr val="accent1"/>
                </a:solidFill>
              </a:rPr>
              <a:t>an incident that results in the confirmed disclosure —not just potential exposure — of data to an unauthorized party</a:t>
            </a:r>
          </a:p>
        </p:txBody>
      </p:sp>
      <p:sp>
        <p:nvSpPr>
          <p:cNvPr id="7" name="Rectangle 6">
            <a:extLst>
              <a:ext uri="{FF2B5EF4-FFF2-40B4-BE49-F238E27FC236}">
                <a16:creationId xmlns:a16="http://schemas.microsoft.com/office/drawing/2014/main" id="{5D6F8C2B-1E88-4C0A-838A-20316D0E8382}"/>
              </a:ext>
            </a:extLst>
          </p:cNvPr>
          <p:cNvSpPr/>
          <p:nvPr/>
        </p:nvSpPr>
        <p:spPr>
          <a:xfrm>
            <a:off x="1981200" y="6501384"/>
            <a:ext cx="7315200" cy="223138"/>
          </a:xfrm>
          <a:prstGeom prst="rect">
            <a:avLst/>
          </a:prstGeom>
        </p:spPr>
        <p:txBody>
          <a:bodyPr wrap="none" anchor="b" anchorCtr="0">
            <a:noAutofit/>
          </a:bodyPr>
          <a:lstStyle/>
          <a:p>
            <a:pPr defTabSz="907499">
              <a:lnSpc>
                <a:spcPct val="85000"/>
              </a:lnSpc>
            </a:pPr>
            <a:r>
              <a:rPr lang="en-US" sz="1000" dirty="0">
                <a:solidFill>
                  <a:schemeClr val="tx2"/>
                </a:solidFill>
                <a:latin typeface="Arial Narrow" panose="020B0606020202030204" pitchFamily="34" charset="0"/>
              </a:rPr>
              <a:t>Source: Verizon 2018 Data Breach Investigations Report, 11th edition</a:t>
            </a:r>
          </a:p>
        </p:txBody>
      </p:sp>
      <p:sp>
        <p:nvSpPr>
          <p:cNvPr id="12" name="Rectangle 11">
            <a:extLst>
              <a:ext uri="{FF2B5EF4-FFF2-40B4-BE49-F238E27FC236}">
                <a16:creationId xmlns:a16="http://schemas.microsoft.com/office/drawing/2014/main" id="{0F124538-0C4B-444E-AABE-B582DE31BF32}"/>
              </a:ext>
            </a:extLst>
          </p:cNvPr>
          <p:cNvSpPr/>
          <p:nvPr/>
        </p:nvSpPr>
        <p:spPr>
          <a:xfrm>
            <a:off x="762000" y="3600134"/>
            <a:ext cx="4547532" cy="381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6EDADE1-C842-4372-B096-5462B517E633}"/>
              </a:ext>
            </a:extLst>
          </p:cNvPr>
          <p:cNvSpPr/>
          <p:nvPr/>
        </p:nvSpPr>
        <p:spPr>
          <a:xfrm>
            <a:off x="6553200" y="3601622"/>
            <a:ext cx="4357032" cy="381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56453C3-39CC-4EC8-A21C-B611A0F2CFBD}"/>
              </a:ext>
            </a:extLst>
          </p:cNvPr>
          <p:cNvSpPr/>
          <p:nvPr/>
        </p:nvSpPr>
        <p:spPr>
          <a:xfrm>
            <a:off x="762000" y="4579292"/>
            <a:ext cx="4572000" cy="381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0D05FEF-4EED-4E40-9480-71D3EFEDCC8A}"/>
              </a:ext>
            </a:extLst>
          </p:cNvPr>
          <p:cNvSpPr/>
          <p:nvPr/>
        </p:nvSpPr>
        <p:spPr>
          <a:xfrm>
            <a:off x="6553200" y="4579292"/>
            <a:ext cx="4357032" cy="381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8970D2D-1A9B-4006-A2A8-5C94717C445E}"/>
              </a:ext>
            </a:extLst>
          </p:cNvPr>
          <p:cNvSpPr/>
          <p:nvPr/>
        </p:nvSpPr>
        <p:spPr>
          <a:xfrm>
            <a:off x="762000" y="5500770"/>
            <a:ext cx="4572000" cy="381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6B975D9-22D4-4C3D-8C37-5A87AC759440}"/>
              </a:ext>
            </a:extLst>
          </p:cNvPr>
          <p:cNvSpPr/>
          <p:nvPr/>
        </p:nvSpPr>
        <p:spPr>
          <a:xfrm>
            <a:off x="6553200" y="5500770"/>
            <a:ext cx="4357032" cy="381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CC0BCE28-07EB-45BA-9968-14EE5188F5D0}"/>
              </a:ext>
            </a:extLst>
          </p:cNvPr>
          <p:cNvSpPr txBox="1"/>
          <p:nvPr/>
        </p:nvSpPr>
        <p:spPr>
          <a:xfrm>
            <a:off x="1981200" y="3323135"/>
            <a:ext cx="3352800" cy="276999"/>
          </a:xfrm>
          <a:prstGeom prst="rect">
            <a:avLst/>
          </a:prstGeom>
          <a:noFill/>
        </p:spPr>
        <p:txBody>
          <a:bodyPr wrap="square" rtlCol="0">
            <a:spAutoFit/>
          </a:bodyPr>
          <a:lstStyle/>
          <a:p>
            <a:r>
              <a:rPr lang="en-US" sz="1200" dirty="0">
                <a:solidFill>
                  <a:schemeClr val="tx2"/>
                </a:solidFill>
              </a:rPr>
              <a:t>Perpetrated by outsiders</a:t>
            </a:r>
          </a:p>
        </p:txBody>
      </p:sp>
      <p:sp>
        <p:nvSpPr>
          <p:cNvPr id="19" name="TextBox 18">
            <a:extLst>
              <a:ext uri="{FF2B5EF4-FFF2-40B4-BE49-F238E27FC236}">
                <a16:creationId xmlns:a16="http://schemas.microsoft.com/office/drawing/2014/main" id="{FF522BD1-C644-4320-B5E8-13ED99647CBC}"/>
              </a:ext>
            </a:extLst>
          </p:cNvPr>
          <p:cNvSpPr txBox="1"/>
          <p:nvPr/>
        </p:nvSpPr>
        <p:spPr>
          <a:xfrm>
            <a:off x="1981200" y="4309769"/>
            <a:ext cx="3352800" cy="276999"/>
          </a:xfrm>
          <a:prstGeom prst="rect">
            <a:avLst/>
          </a:prstGeom>
          <a:noFill/>
        </p:spPr>
        <p:txBody>
          <a:bodyPr wrap="square" rtlCol="0">
            <a:spAutoFit/>
          </a:bodyPr>
          <a:lstStyle/>
          <a:p>
            <a:r>
              <a:rPr lang="en-US" sz="1200" dirty="0">
                <a:solidFill>
                  <a:schemeClr val="tx2"/>
                </a:solidFill>
              </a:rPr>
              <a:t>Involved internal actors</a:t>
            </a:r>
          </a:p>
        </p:txBody>
      </p:sp>
      <p:sp>
        <p:nvSpPr>
          <p:cNvPr id="20" name="TextBox 19">
            <a:extLst>
              <a:ext uri="{FF2B5EF4-FFF2-40B4-BE49-F238E27FC236}">
                <a16:creationId xmlns:a16="http://schemas.microsoft.com/office/drawing/2014/main" id="{872FFD9A-55A6-4B1F-8D49-CF97485AB459}"/>
              </a:ext>
            </a:extLst>
          </p:cNvPr>
          <p:cNvSpPr txBox="1"/>
          <p:nvPr/>
        </p:nvSpPr>
        <p:spPr>
          <a:xfrm>
            <a:off x="1981200" y="5222343"/>
            <a:ext cx="3352800" cy="276999"/>
          </a:xfrm>
          <a:prstGeom prst="rect">
            <a:avLst/>
          </a:prstGeom>
          <a:noFill/>
        </p:spPr>
        <p:txBody>
          <a:bodyPr wrap="square" rtlCol="0">
            <a:spAutoFit/>
          </a:bodyPr>
          <a:lstStyle/>
          <a:p>
            <a:r>
              <a:rPr lang="en-US" sz="1200" dirty="0">
                <a:solidFill>
                  <a:schemeClr val="tx2"/>
                </a:solidFill>
              </a:rPr>
              <a:t>Involved partners</a:t>
            </a:r>
          </a:p>
        </p:txBody>
      </p:sp>
      <p:sp>
        <p:nvSpPr>
          <p:cNvPr id="21" name="TextBox 20">
            <a:extLst>
              <a:ext uri="{FF2B5EF4-FFF2-40B4-BE49-F238E27FC236}">
                <a16:creationId xmlns:a16="http://schemas.microsoft.com/office/drawing/2014/main" id="{240D4F7A-D974-4608-8917-430F31162FF7}"/>
              </a:ext>
            </a:extLst>
          </p:cNvPr>
          <p:cNvSpPr txBox="1"/>
          <p:nvPr/>
        </p:nvSpPr>
        <p:spPr>
          <a:xfrm>
            <a:off x="6553200" y="3315540"/>
            <a:ext cx="3352800" cy="276999"/>
          </a:xfrm>
          <a:prstGeom prst="rect">
            <a:avLst/>
          </a:prstGeom>
          <a:noFill/>
        </p:spPr>
        <p:txBody>
          <a:bodyPr wrap="square" rtlCol="0">
            <a:spAutoFit/>
          </a:bodyPr>
          <a:lstStyle/>
          <a:p>
            <a:r>
              <a:rPr lang="en-US" sz="1200" dirty="0">
                <a:solidFill>
                  <a:schemeClr val="tx2"/>
                </a:solidFill>
              </a:rPr>
              <a:t>Featured multiple parties</a:t>
            </a:r>
          </a:p>
        </p:txBody>
      </p:sp>
      <p:sp>
        <p:nvSpPr>
          <p:cNvPr id="22" name="TextBox 21">
            <a:extLst>
              <a:ext uri="{FF2B5EF4-FFF2-40B4-BE49-F238E27FC236}">
                <a16:creationId xmlns:a16="http://schemas.microsoft.com/office/drawing/2014/main" id="{6AE1BD11-BFCC-4378-809C-A664835094E1}"/>
              </a:ext>
            </a:extLst>
          </p:cNvPr>
          <p:cNvSpPr txBox="1"/>
          <p:nvPr/>
        </p:nvSpPr>
        <p:spPr>
          <a:xfrm>
            <a:off x="6553200" y="4119011"/>
            <a:ext cx="3352800" cy="461665"/>
          </a:xfrm>
          <a:prstGeom prst="rect">
            <a:avLst/>
          </a:prstGeom>
          <a:noFill/>
        </p:spPr>
        <p:txBody>
          <a:bodyPr wrap="square" rtlCol="0">
            <a:spAutoFit/>
          </a:bodyPr>
          <a:lstStyle/>
          <a:p>
            <a:r>
              <a:rPr lang="en-US" sz="1200" dirty="0">
                <a:solidFill>
                  <a:schemeClr val="tx2"/>
                </a:solidFill>
              </a:rPr>
              <a:t>Breaches carried out by organized criminal groups</a:t>
            </a:r>
          </a:p>
        </p:txBody>
      </p:sp>
      <p:sp>
        <p:nvSpPr>
          <p:cNvPr id="23" name="TextBox 22">
            <a:extLst>
              <a:ext uri="{FF2B5EF4-FFF2-40B4-BE49-F238E27FC236}">
                <a16:creationId xmlns:a16="http://schemas.microsoft.com/office/drawing/2014/main" id="{C9B6AE45-314D-41CF-AE07-E23F5C3BE092}"/>
              </a:ext>
            </a:extLst>
          </p:cNvPr>
          <p:cNvSpPr txBox="1"/>
          <p:nvPr/>
        </p:nvSpPr>
        <p:spPr>
          <a:xfrm>
            <a:off x="6553200" y="5026836"/>
            <a:ext cx="3352800" cy="461665"/>
          </a:xfrm>
          <a:prstGeom prst="rect">
            <a:avLst/>
          </a:prstGeom>
          <a:noFill/>
        </p:spPr>
        <p:txBody>
          <a:bodyPr wrap="square" rtlCol="0">
            <a:spAutoFit/>
          </a:bodyPr>
          <a:lstStyle/>
          <a:p>
            <a:r>
              <a:rPr lang="en-US" sz="1200" dirty="0">
                <a:solidFill>
                  <a:schemeClr val="tx2"/>
                </a:solidFill>
              </a:rPr>
              <a:t>Breaches involved actors identified as nation-state or state affiliated</a:t>
            </a:r>
          </a:p>
        </p:txBody>
      </p:sp>
      <p:sp>
        <p:nvSpPr>
          <p:cNvPr id="24" name="Rectangle 23">
            <a:extLst>
              <a:ext uri="{FF2B5EF4-FFF2-40B4-BE49-F238E27FC236}">
                <a16:creationId xmlns:a16="http://schemas.microsoft.com/office/drawing/2014/main" id="{95F8E49B-74B5-40A6-8386-6F6663227E2D}"/>
              </a:ext>
            </a:extLst>
          </p:cNvPr>
          <p:cNvSpPr/>
          <p:nvPr/>
        </p:nvSpPr>
        <p:spPr>
          <a:xfrm>
            <a:off x="762000" y="3601622"/>
            <a:ext cx="35052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0A5A591-F4B7-4E1B-8A2E-DA736DC6B232}"/>
              </a:ext>
            </a:extLst>
          </p:cNvPr>
          <p:cNvSpPr/>
          <p:nvPr/>
        </p:nvSpPr>
        <p:spPr>
          <a:xfrm>
            <a:off x="762000" y="4579292"/>
            <a:ext cx="1524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A7BC251-EFDE-4D11-B6BE-840BA78CA0E5}"/>
              </a:ext>
            </a:extLst>
          </p:cNvPr>
          <p:cNvSpPr/>
          <p:nvPr/>
        </p:nvSpPr>
        <p:spPr>
          <a:xfrm>
            <a:off x="762000" y="5500770"/>
            <a:ext cx="762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664CC75-CEFF-47D9-A3FF-61767145BECB}"/>
              </a:ext>
            </a:extLst>
          </p:cNvPr>
          <p:cNvSpPr/>
          <p:nvPr/>
        </p:nvSpPr>
        <p:spPr>
          <a:xfrm>
            <a:off x="6553200" y="4579292"/>
            <a:ext cx="22098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EE431B5-2232-4112-AA58-6001B65324C4}"/>
              </a:ext>
            </a:extLst>
          </p:cNvPr>
          <p:cNvSpPr/>
          <p:nvPr/>
        </p:nvSpPr>
        <p:spPr>
          <a:xfrm>
            <a:off x="6553200" y="3601622"/>
            <a:ext cx="762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0783262-CB10-459E-AACB-5E2FF02AA5FE}"/>
              </a:ext>
            </a:extLst>
          </p:cNvPr>
          <p:cNvSpPr/>
          <p:nvPr/>
        </p:nvSpPr>
        <p:spPr>
          <a:xfrm>
            <a:off x="6553200" y="5500770"/>
            <a:ext cx="4191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2688015-24C9-492A-A363-ABCDE5115278}"/>
              </a:ext>
            </a:extLst>
          </p:cNvPr>
          <p:cNvSpPr txBox="1"/>
          <p:nvPr/>
        </p:nvSpPr>
        <p:spPr>
          <a:xfrm>
            <a:off x="5334000" y="3638234"/>
            <a:ext cx="609600" cy="307777"/>
          </a:xfrm>
          <a:prstGeom prst="rect">
            <a:avLst/>
          </a:prstGeom>
          <a:noFill/>
        </p:spPr>
        <p:txBody>
          <a:bodyPr wrap="square" rtlCol="0">
            <a:spAutoFit/>
          </a:bodyPr>
          <a:lstStyle/>
          <a:p>
            <a:r>
              <a:rPr lang="en-US" sz="1400" b="1" dirty="0">
                <a:solidFill>
                  <a:schemeClr val="accent1"/>
                </a:solidFill>
              </a:rPr>
              <a:t>73%</a:t>
            </a:r>
          </a:p>
        </p:txBody>
      </p:sp>
      <p:sp>
        <p:nvSpPr>
          <p:cNvPr id="31" name="TextBox 30">
            <a:extLst>
              <a:ext uri="{FF2B5EF4-FFF2-40B4-BE49-F238E27FC236}">
                <a16:creationId xmlns:a16="http://schemas.microsoft.com/office/drawing/2014/main" id="{E8C63CE2-6F23-4FF2-9544-0865B0A737AC}"/>
              </a:ext>
            </a:extLst>
          </p:cNvPr>
          <p:cNvSpPr txBox="1"/>
          <p:nvPr/>
        </p:nvSpPr>
        <p:spPr>
          <a:xfrm>
            <a:off x="5334000" y="4576316"/>
            <a:ext cx="609600" cy="307777"/>
          </a:xfrm>
          <a:prstGeom prst="rect">
            <a:avLst/>
          </a:prstGeom>
          <a:noFill/>
        </p:spPr>
        <p:txBody>
          <a:bodyPr wrap="square" rtlCol="0">
            <a:spAutoFit/>
          </a:bodyPr>
          <a:lstStyle/>
          <a:p>
            <a:r>
              <a:rPr lang="en-US" sz="1400" b="1" dirty="0">
                <a:solidFill>
                  <a:schemeClr val="accent1"/>
                </a:solidFill>
              </a:rPr>
              <a:t>28%</a:t>
            </a:r>
          </a:p>
        </p:txBody>
      </p:sp>
      <p:sp>
        <p:nvSpPr>
          <p:cNvPr id="32" name="TextBox 31">
            <a:extLst>
              <a:ext uri="{FF2B5EF4-FFF2-40B4-BE49-F238E27FC236}">
                <a16:creationId xmlns:a16="http://schemas.microsoft.com/office/drawing/2014/main" id="{1809AB64-1B12-4394-B3BF-1486C56B3CD4}"/>
              </a:ext>
            </a:extLst>
          </p:cNvPr>
          <p:cNvSpPr txBox="1"/>
          <p:nvPr/>
        </p:nvSpPr>
        <p:spPr>
          <a:xfrm>
            <a:off x="5334000" y="5500771"/>
            <a:ext cx="609600" cy="307777"/>
          </a:xfrm>
          <a:prstGeom prst="rect">
            <a:avLst/>
          </a:prstGeom>
          <a:noFill/>
        </p:spPr>
        <p:txBody>
          <a:bodyPr wrap="square" rtlCol="0">
            <a:spAutoFit/>
          </a:bodyPr>
          <a:lstStyle/>
          <a:p>
            <a:r>
              <a:rPr lang="en-US" sz="1400" b="1" dirty="0">
                <a:solidFill>
                  <a:schemeClr val="accent1"/>
                </a:solidFill>
              </a:rPr>
              <a:t>2%</a:t>
            </a:r>
          </a:p>
        </p:txBody>
      </p:sp>
      <p:sp>
        <p:nvSpPr>
          <p:cNvPr id="33" name="TextBox 32">
            <a:extLst>
              <a:ext uri="{FF2B5EF4-FFF2-40B4-BE49-F238E27FC236}">
                <a16:creationId xmlns:a16="http://schemas.microsoft.com/office/drawing/2014/main" id="{B5E1FD4E-0BA4-44EC-B23D-4D4C63A79304}"/>
              </a:ext>
            </a:extLst>
          </p:cNvPr>
          <p:cNvSpPr txBox="1"/>
          <p:nvPr/>
        </p:nvSpPr>
        <p:spPr>
          <a:xfrm>
            <a:off x="10934700" y="5491239"/>
            <a:ext cx="609600" cy="307777"/>
          </a:xfrm>
          <a:prstGeom prst="rect">
            <a:avLst/>
          </a:prstGeom>
          <a:noFill/>
        </p:spPr>
        <p:txBody>
          <a:bodyPr wrap="square" rtlCol="0">
            <a:spAutoFit/>
          </a:bodyPr>
          <a:lstStyle/>
          <a:p>
            <a:r>
              <a:rPr lang="en-US" sz="1400" b="1" dirty="0">
                <a:solidFill>
                  <a:schemeClr val="accent1"/>
                </a:solidFill>
              </a:rPr>
              <a:t>12%</a:t>
            </a:r>
          </a:p>
        </p:txBody>
      </p:sp>
      <p:sp>
        <p:nvSpPr>
          <p:cNvPr id="34" name="TextBox 33">
            <a:extLst>
              <a:ext uri="{FF2B5EF4-FFF2-40B4-BE49-F238E27FC236}">
                <a16:creationId xmlns:a16="http://schemas.microsoft.com/office/drawing/2014/main" id="{87499013-805A-475F-BAFC-CDDA1DE13FDC}"/>
              </a:ext>
            </a:extLst>
          </p:cNvPr>
          <p:cNvSpPr txBox="1"/>
          <p:nvPr/>
        </p:nvSpPr>
        <p:spPr>
          <a:xfrm>
            <a:off x="10934700" y="4576316"/>
            <a:ext cx="609600" cy="307777"/>
          </a:xfrm>
          <a:prstGeom prst="rect">
            <a:avLst/>
          </a:prstGeom>
          <a:noFill/>
        </p:spPr>
        <p:txBody>
          <a:bodyPr wrap="square" rtlCol="0">
            <a:spAutoFit/>
          </a:bodyPr>
          <a:lstStyle/>
          <a:p>
            <a:r>
              <a:rPr lang="en-US" sz="1400" b="1" dirty="0">
                <a:solidFill>
                  <a:schemeClr val="accent1"/>
                </a:solidFill>
              </a:rPr>
              <a:t>50%</a:t>
            </a:r>
          </a:p>
        </p:txBody>
      </p:sp>
      <p:sp>
        <p:nvSpPr>
          <p:cNvPr id="35" name="TextBox 34">
            <a:extLst>
              <a:ext uri="{FF2B5EF4-FFF2-40B4-BE49-F238E27FC236}">
                <a16:creationId xmlns:a16="http://schemas.microsoft.com/office/drawing/2014/main" id="{9E8A1B8B-A7FA-42B4-9726-55C56A33C3EC}"/>
              </a:ext>
            </a:extLst>
          </p:cNvPr>
          <p:cNvSpPr txBox="1"/>
          <p:nvPr/>
        </p:nvSpPr>
        <p:spPr>
          <a:xfrm>
            <a:off x="10934700" y="3592539"/>
            <a:ext cx="609600" cy="307777"/>
          </a:xfrm>
          <a:prstGeom prst="rect">
            <a:avLst/>
          </a:prstGeom>
          <a:noFill/>
        </p:spPr>
        <p:txBody>
          <a:bodyPr wrap="square" rtlCol="0">
            <a:spAutoFit/>
          </a:bodyPr>
          <a:lstStyle/>
          <a:p>
            <a:r>
              <a:rPr lang="en-US" sz="1400" b="1" dirty="0">
                <a:solidFill>
                  <a:schemeClr val="accent1"/>
                </a:solidFill>
              </a:rPr>
              <a:t>2%</a:t>
            </a:r>
          </a:p>
        </p:txBody>
      </p:sp>
    </p:spTree>
    <p:extLst>
      <p:ext uri="{BB962C8B-B14F-4D97-AF65-F5344CB8AC3E}">
        <p14:creationId xmlns:p14="http://schemas.microsoft.com/office/powerpoint/2010/main" val="273244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r>
              <a:rPr lang="en-US" dirty="0"/>
              <a:t>Rapidly evolving threats — Current Landscape </a:t>
            </a:r>
          </a:p>
        </p:txBody>
      </p:sp>
      <p:grpSp>
        <p:nvGrpSpPr>
          <p:cNvPr id="21" name="Group 20">
            <a:extLst>
              <a:ext uri="{FF2B5EF4-FFF2-40B4-BE49-F238E27FC236}">
                <a16:creationId xmlns:a16="http://schemas.microsoft.com/office/drawing/2014/main" id="{308876B4-32D3-4828-9C21-7A4424A6B0BB}"/>
              </a:ext>
            </a:extLst>
          </p:cNvPr>
          <p:cNvGrpSpPr/>
          <p:nvPr/>
        </p:nvGrpSpPr>
        <p:grpSpPr>
          <a:xfrm>
            <a:off x="1028608" y="1600200"/>
            <a:ext cx="10134784" cy="4492107"/>
            <a:chOff x="1147828" y="1828800"/>
            <a:chExt cx="6857999" cy="3435423"/>
          </a:xfrm>
        </p:grpSpPr>
        <p:sp>
          <p:nvSpPr>
            <p:cNvPr id="23" name="Rounded Rectangle 6">
              <a:extLst>
                <a:ext uri="{FF2B5EF4-FFF2-40B4-BE49-F238E27FC236}">
                  <a16:creationId xmlns:a16="http://schemas.microsoft.com/office/drawing/2014/main" id="{939CFC35-A030-4698-A273-F68E91081BF4}"/>
                </a:ext>
              </a:extLst>
            </p:cNvPr>
            <p:cNvSpPr/>
            <p:nvPr/>
          </p:nvSpPr>
          <p:spPr bwMode="auto">
            <a:xfrm>
              <a:off x="5638742" y="1828800"/>
              <a:ext cx="1929341" cy="2857442"/>
            </a:xfrm>
            <a:prstGeom prst="roundRect">
              <a:avLst>
                <a:gd name="adj" fmla="val 4928"/>
              </a:avLst>
            </a:prstGeom>
            <a:blipFill>
              <a:blip r:embed="rId3"/>
              <a:stretch>
                <a:fillRect/>
              </a:stretch>
            </a:blipFill>
            <a:ln w="25400" algn="ctr">
              <a:solidFill>
                <a:schemeClr val="accent1"/>
              </a:solidFill>
              <a:miter lim="800000"/>
              <a:headEnd/>
              <a:tailEnd/>
            </a:ln>
            <a:effectLst>
              <a:outerShdw blurRad="165100" dist="63500" dir="2700000" sx="101000" sy="101000" algn="tl" rotWithShape="0">
                <a:prstClr val="black">
                  <a:alpha val="37000"/>
                </a:prstClr>
              </a:outerShdw>
            </a:effectLst>
          </p:spPr>
          <p:txBody>
            <a:bodyPr rot="10800000"/>
            <a:lstStyle/>
            <a:p>
              <a:pPr>
                <a:lnSpc>
                  <a:spcPct val="150000"/>
                </a:lnSpc>
                <a:defRPr/>
              </a:pPr>
              <a:r>
                <a:rPr lang="en-US" sz="900" b="1" dirty="0">
                  <a:solidFill>
                    <a:srgbClr val="FFFFFF"/>
                  </a:solidFill>
                  <a:latin typeface="Calibri"/>
                  <a:cs typeface="Arial" charset="0"/>
                </a:rPr>
                <a:t> </a:t>
              </a:r>
            </a:p>
          </p:txBody>
        </p:sp>
        <p:sp>
          <p:nvSpPr>
            <p:cNvPr id="24" name="Rectangle 23">
              <a:extLst>
                <a:ext uri="{FF2B5EF4-FFF2-40B4-BE49-F238E27FC236}">
                  <a16:creationId xmlns:a16="http://schemas.microsoft.com/office/drawing/2014/main" id="{F6464EBF-8E04-4968-B95D-C2DD9ADFEF0A}"/>
                </a:ext>
              </a:extLst>
            </p:cNvPr>
            <p:cNvSpPr/>
            <p:nvPr/>
          </p:nvSpPr>
          <p:spPr>
            <a:xfrm>
              <a:off x="5638742" y="1946246"/>
              <a:ext cx="1929341" cy="276999"/>
            </a:xfrm>
            <a:prstGeom prst="rect">
              <a:avLst/>
            </a:prstGeom>
            <a:solidFill>
              <a:schemeClr val="bg1">
                <a:alpha val="50000"/>
              </a:schemeClr>
            </a:solidFill>
          </p:spPr>
          <p:txBody>
            <a:bodyPr wrap="square">
              <a:spAutoFit/>
            </a:bodyPr>
            <a:lstStyle/>
            <a:p>
              <a:pPr algn="ctr"/>
              <a:r>
                <a:rPr lang="en-US" sz="1200" b="1" dirty="0">
                  <a:solidFill>
                    <a:srgbClr val="0C2074"/>
                  </a:solidFill>
                  <a:cs typeface="Arial" panose="020B0604020202020204" pitchFamily="34" charset="0"/>
                </a:rPr>
                <a:t>Nation-states</a:t>
              </a:r>
            </a:p>
          </p:txBody>
        </p:sp>
        <p:grpSp>
          <p:nvGrpSpPr>
            <p:cNvPr id="25" name="Group 24">
              <a:extLst>
                <a:ext uri="{FF2B5EF4-FFF2-40B4-BE49-F238E27FC236}">
                  <a16:creationId xmlns:a16="http://schemas.microsoft.com/office/drawing/2014/main" id="{21C982CA-5F74-454A-BC4A-7B393DCE6569}"/>
                </a:ext>
              </a:extLst>
            </p:cNvPr>
            <p:cNvGrpSpPr/>
            <p:nvPr/>
          </p:nvGrpSpPr>
          <p:grpSpPr>
            <a:xfrm>
              <a:off x="1147828" y="4609158"/>
              <a:ext cx="6857999" cy="655065"/>
              <a:chOff x="0" y="5298780"/>
              <a:chExt cx="9143999" cy="873420"/>
            </a:xfrm>
          </p:grpSpPr>
          <p:sp>
            <p:nvSpPr>
              <p:cNvPr id="31" name="Right Arrow 9">
                <a:extLst>
                  <a:ext uri="{FF2B5EF4-FFF2-40B4-BE49-F238E27FC236}">
                    <a16:creationId xmlns:a16="http://schemas.microsoft.com/office/drawing/2014/main" id="{E4D1CEE8-846A-4C73-A2AD-9F37970D9B0A}"/>
                  </a:ext>
                </a:extLst>
              </p:cNvPr>
              <p:cNvSpPr/>
              <p:nvPr/>
            </p:nvSpPr>
            <p:spPr bwMode="auto">
              <a:xfrm>
                <a:off x="0" y="5298780"/>
                <a:ext cx="9143999" cy="873420"/>
              </a:xfrm>
              <a:prstGeom prst="rightArrow">
                <a:avLst>
                  <a:gd name="adj1" fmla="val 50000"/>
                  <a:gd name="adj2" fmla="val 56748"/>
                </a:avLst>
              </a:prstGeom>
              <a:solidFill>
                <a:schemeClr val="tx1"/>
              </a:solidFill>
              <a:ln>
                <a:solidFill>
                  <a:schemeClr val="accent1"/>
                </a:solidFill>
              </a:ln>
              <a:effectLst/>
              <a:extLst/>
            </p:spPr>
            <p:txBody>
              <a:bodyPr vert="horz" wrap="none" lIns="68580" tIns="34290" rIns="68580" bIns="34290" numCol="1" rtlCol="0" anchor="ctr" anchorCtr="0" compatLnSpc="1">
                <a:prstTxWarp prst="textNoShape">
                  <a:avLst/>
                </a:prstTxWarp>
              </a:bodyPr>
              <a:lstStyle/>
              <a:p>
                <a:pPr algn="ctr"/>
                <a:endParaRPr lang="en-US" sz="1350" dirty="0">
                  <a:solidFill>
                    <a:prstClr val="black"/>
                  </a:solidFill>
                  <a:latin typeface="Calibri"/>
                </a:endParaRPr>
              </a:p>
            </p:txBody>
          </p:sp>
          <p:sp>
            <p:nvSpPr>
              <p:cNvPr id="32" name="TextBox 31">
                <a:extLst>
                  <a:ext uri="{FF2B5EF4-FFF2-40B4-BE49-F238E27FC236}">
                    <a16:creationId xmlns:a16="http://schemas.microsoft.com/office/drawing/2014/main" id="{26A972A9-2646-4034-A7C6-C51BB99B3DA5}"/>
                  </a:ext>
                </a:extLst>
              </p:cNvPr>
              <p:cNvSpPr txBox="1"/>
              <p:nvPr/>
            </p:nvSpPr>
            <p:spPr>
              <a:xfrm>
                <a:off x="1649502" y="5545889"/>
                <a:ext cx="810479" cy="400109"/>
              </a:xfrm>
              <a:prstGeom prst="rect">
                <a:avLst/>
              </a:prstGeom>
              <a:noFill/>
            </p:spPr>
            <p:txBody>
              <a:bodyPr wrap="none" rtlCol="0">
                <a:spAutoFit/>
              </a:bodyPr>
              <a:lstStyle/>
              <a:p>
                <a:r>
                  <a:rPr lang="en-US" sz="1350" b="1" dirty="0">
                    <a:solidFill>
                      <a:prstClr val="white"/>
                    </a:solidFill>
                    <a:cs typeface="Arial" panose="020B0604020202020204" pitchFamily="34" charset="0"/>
                  </a:rPr>
                  <a:t>Theft</a:t>
                </a:r>
              </a:p>
            </p:txBody>
          </p:sp>
          <p:sp>
            <p:nvSpPr>
              <p:cNvPr id="34" name="TextBox 33">
                <a:extLst>
                  <a:ext uri="{FF2B5EF4-FFF2-40B4-BE49-F238E27FC236}">
                    <a16:creationId xmlns:a16="http://schemas.microsoft.com/office/drawing/2014/main" id="{C4C9EC5A-7DCA-4450-A719-70957CACCAE9}"/>
                  </a:ext>
                </a:extLst>
              </p:cNvPr>
              <p:cNvSpPr txBox="1"/>
              <p:nvPr/>
            </p:nvSpPr>
            <p:spPr>
              <a:xfrm>
                <a:off x="4125037" y="5545889"/>
                <a:ext cx="1400384" cy="400109"/>
              </a:xfrm>
              <a:prstGeom prst="rect">
                <a:avLst/>
              </a:prstGeom>
              <a:noFill/>
            </p:spPr>
            <p:txBody>
              <a:bodyPr wrap="none" rtlCol="0">
                <a:spAutoFit/>
              </a:bodyPr>
              <a:lstStyle>
                <a:defPPr>
                  <a:defRPr lang="en-US"/>
                </a:defPPr>
                <a:lvl1pPr>
                  <a:defRPr b="1">
                    <a:solidFill>
                      <a:prstClr val="white"/>
                    </a:solidFill>
                    <a:latin typeface="Arial" panose="020B0604020202020204" pitchFamily="34" charset="0"/>
                    <a:cs typeface="Arial" panose="020B0604020202020204" pitchFamily="34" charset="0"/>
                  </a:defRPr>
                </a:lvl1pPr>
              </a:lstStyle>
              <a:p>
                <a:r>
                  <a:rPr lang="en-US" sz="1350" dirty="0"/>
                  <a:t>Disruption</a:t>
                </a:r>
              </a:p>
            </p:txBody>
          </p:sp>
          <p:sp>
            <p:nvSpPr>
              <p:cNvPr id="36" name="TextBox 35">
                <a:extLst>
                  <a:ext uri="{FF2B5EF4-FFF2-40B4-BE49-F238E27FC236}">
                    <a16:creationId xmlns:a16="http://schemas.microsoft.com/office/drawing/2014/main" id="{C2C5E7A5-2ED1-47E0-8528-92ECE23C67A1}"/>
                  </a:ext>
                </a:extLst>
              </p:cNvPr>
              <p:cNvSpPr txBox="1"/>
              <p:nvPr/>
            </p:nvSpPr>
            <p:spPr>
              <a:xfrm>
                <a:off x="6806312" y="5552919"/>
                <a:ext cx="1528624" cy="400109"/>
              </a:xfrm>
              <a:prstGeom prst="rect">
                <a:avLst/>
              </a:prstGeom>
              <a:noFill/>
            </p:spPr>
            <p:txBody>
              <a:bodyPr wrap="none" rtlCol="0">
                <a:spAutoFit/>
              </a:bodyPr>
              <a:lstStyle/>
              <a:p>
                <a:r>
                  <a:rPr lang="en-US" sz="1350" b="1" dirty="0">
                    <a:solidFill>
                      <a:prstClr val="white"/>
                    </a:solidFill>
                    <a:cs typeface="Arial" panose="020B0604020202020204" pitchFamily="34" charset="0"/>
                  </a:rPr>
                  <a:t>Destruction</a:t>
                </a:r>
              </a:p>
            </p:txBody>
          </p:sp>
          <p:sp>
            <p:nvSpPr>
              <p:cNvPr id="38" name="Plus 13">
                <a:extLst>
                  <a:ext uri="{FF2B5EF4-FFF2-40B4-BE49-F238E27FC236}">
                    <a16:creationId xmlns:a16="http://schemas.microsoft.com/office/drawing/2014/main" id="{AF7C9D47-CEB0-4268-B1A1-BF38558D0D29}"/>
                  </a:ext>
                </a:extLst>
              </p:cNvPr>
              <p:cNvSpPr/>
              <p:nvPr/>
            </p:nvSpPr>
            <p:spPr>
              <a:xfrm>
                <a:off x="2992348" y="5560960"/>
                <a:ext cx="350960" cy="349060"/>
              </a:xfrm>
              <a:prstGeom prst="mathPlus">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Plus 14">
                <a:extLst>
                  <a:ext uri="{FF2B5EF4-FFF2-40B4-BE49-F238E27FC236}">
                    <a16:creationId xmlns:a16="http://schemas.microsoft.com/office/drawing/2014/main" id="{B41468AF-8290-4510-AAB0-1FA342944509}"/>
                  </a:ext>
                </a:extLst>
              </p:cNvPr>
              <p:cNvSpPr/>
              <p:nvPr/>
            </p:nvSpPr>
            <p:spPr>
              <a:xfrm>
                <a:off x="5743002" y="5560960"/>
                <a:ext cx="350960" cy="349060"/>
              </a:xfrm>
              <a:prstGeom prst="mathPlus">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26" name="Rounded Rectangle 15">
              <a:extLst>
                <a:ext uri="{FF2B5EF4-FFF2-40B4-BE49-F238E27FC236}">
                  <a16:creationId xmlns:a16="http://schemas.microsoft.com/office/drawing/2014/main" id="{42220B33-B823-4193-BFB1-00C68F341CB0}"/>
                </a:ext>
              </a:extLst>
            </p:cNvPr>
            <p:cNvSpPr/>
            <p:nvPr/>
          </p:nvSpPr>
          <p:spPr bwMode="auto">
            <a:xfrm>
              <a:off x="1529962" y="1828800"/>
              <a:ext cx="1929341" cy="2857442"/>
            </a:xfrm>
            <a:prstGeom prst="roundRect">
              <a:avLst>
                <a:gd name="adj" fmla="val 5039"/>
              </a:avLst>
            </a:prstGeom>
            <a:blipFill>
              <a:blip r:embed="rId4"/>
              <a:stretch>
                <a:fillRect/>
              </a:stretch>
            </a:blipFill>
            <a:ln w="25400" algn="ctr">
              <a:solidFill>
                <a:schemeClr val="tx1"/>
              </a:solidFill>
              <a:miter lim="800000"/>
              <a:headEnd/>
              <a:tailEnd/>
            </a:ln>
            <a:effectLst>
              <a:outerShdw blurRad="165100" dist="63500" dir="2700000" sx="101000" sy="101000" algn="tl" rotWithShape="0">
                <a:prstClr val="black">
                  <a:alpha val="37000"/>
                </a:prstClr>
              </a:outerShdw>
            </a:effectLst>
          </p:spPr>
          <p:txBody>
            <a:bodyPr rot="10800000"/>
            <a:lstStyle/>
            <a:p>
              <a:pPr>
                <a:lnSpc>
                  <a:spcPct val="150000"/>
                </a:lnSpc>
                <a:defRPr/>
              </a:pPr>
              <a:r>
                <a:rPr lang="en-US" sz="900" b="1" dirty="0">
                  <a:solidFill>
                    <a:srgbClr val="FFFFFF"/>
                  </a:solidFill>
                  <a:latin typeface="Calibri"/>
                  <a:cs typeface="Arial" charset="0"/>
                </a:rPr>
                <a:t> </a:t>
              </a:r>
            </a:p>
          </p:txBody>
        </p:sp>
        <p:sp>
          <p:nvSpPr>
            <p:cNvPr id="27" name="Rectangle 26">
              <a:extLst>
                <a:ext uri="{FF2B5EF4-FFF2-40B4-BE49-F238E27FC236}">
                  <a16:creationId xmlns:a16="http://schemas.microsoft.com/office/drawing/2014/main" id="{AD800355-440B-4D35-8F11-7942B4ABCD70}"/>
                </a:ext>
              </a:extLst>
            </p:cNvPr>
            <p:cNvSpPr/>
            <p:nvPr/>
          </p:nvSpPr>
          <p:spPr>
            <a:xfrm>
              <a:off x="1529961" y="1937048"/>
              <a:ext cx="1927556" cy="276999"/>
            </a:xfrm>
            <a:prstGeom prst="rect">
              <a:avLst/>
            </a:prstGeom>
            <a:solidFill>
              <a:schemeClr val="bg1">
                <a:alpha val="50000"/>
              </a:schemeClr>
            </a:solidFill>
          </p:spPr>
          <p:txBody>
            <a:bodyPr wrap="square">
              <a:spAutoFit/>
            </a:bodyPr>
            <a:lstStyle/>
            <a:p>
              <a:pPr algn="ctr"/>
              <a:r>
                <a:rPr lang="en-US" sz="1200" b="1" dirty="0">
                  <a:solidFill>
                    <a:srgbClr val="0C2074"/>
                  </a:solidFill>
                  <a:cs typeface="Arial" panose="020B0604020202020204" pitchFamily="34" charset="0"/>
                </a:rPr>
                <a:t>Fraudsters</a:t>
              </a:r>
            </a:p>
          </p:txBody>
        </p:sp>
        <p:sp>
          <p:nvSpPr>
            <p:cNvPr id="29" name="Rounded Rectangle 17">
              <a:extLst>
                <a:ext uri="{FF2B5EF4-FFF2-40B4-BE49-F238E27FC236}">
                  <a16:creationId xmlns:a16="http://schemas.microsoft.com/office/drawing/2014/main" id="{186EADC3-190C-401E-89F7-5FFCE7A88A72}"/>
                </a:ext>
              </a:extLst>
            </p:cNvPr>
            <p:cNvSpPr/>
            <p:nvPr/>
          </p:nvSpPr>
          <p:spPr bwMode="auto">
            <a:xfrm>
              <a:off x="3581401" y="1828800"/>
              <a:ext cx="1929341" cy="2857442"/>
            </a:xfrm>
            <a:prstGeom prst="roundRect">
              <a:avLst>
                <a:gd name="adj" fmla="val 4108"/>
              </a:avLst>
            </a:prstGeom>
            <a:blipFill>
              <a:blip r:embed="rId5"/>
              <a:stretch>
                <a:fillRect/>
              </a:stretch>
            </a:blipFill>
            <a:ln w="25400" algn="ctr">
              <a:solidFill>
                <a:schemeClr val="tx1"/>
              </a:solidFill>
              <a:miter lim="800000"/>
              <a:headEnd/>
              <a:tailEnd/>
            </a:ln>
            <a:effectLst>
              <a:outerShdw blurRad="165100" dist="63500" dir="2700000" sx="101000" sy="101000" algn="tl" rotWithShape="0">
                <a:prstClr val="black">
                  <a:alpha val="37000"/>
                </a:prstClr>
              </a:outerShdw>
            </a:effectLst>
          </p:spPr>
          <p:txBody>
            <a:bodyPr rot="10800000"/>
            <a:lstStyle/>
            <a:p>
              <a:pPr>
                <a:lnSpc>
                  <a:spcPct val="150000"/>
                </a:lnSpc>
                <a:defRPr/>
              </a:pPr>
              <a:r>
                <a:rPr lang="en-US" sz="900" b="1" dirty="0">
                  <a:solidFill>
                    <a:srgbClr val="FFFFFF"/>
                  </a:solidFill>
                  <a:latin typeface="Calibri"/>
                  <a:cs typeface="Arial" charset="0"/>
                </a:rPr>
                <a:t> </a:t>
              </a:r>
            </a:p>
          </p:txBody>
        </p:sp>
        <p:sp>
          <p:nvSpPr>
            <p:cNvPr id="30" name="Rectangle 29">
              <a:extLst>
                <a:ext uri="{FF2B5EF4-FFF2-40B4-BE49-F238E27FC236}">
                  <a16:creationId xmlns:a16="http://schemas.microsoft.com/office/drawing/2014/main" id="{B5B23770-971D-4B77-897F-526A2B338F7C}"/>
                </a:ext>
              </a:extLst>
            </p:cNvPr>
            <p:cNvSpPr/>
            <p:nvPr/>
          </p:nvSpPr>
          <p:spPr>
            <a:xfrm>
              <a:off x="3581400" y="1937048"/>
              <a:ext cx="1929340" cy="276999"/>
            </a:xfrm>
            <a:prstGeom prst="rect">
              <a:avLst/>
            </a:prstGeom>
            <a:solidFill>
              <a:schemeClr val="bg1">
                <a:alpha val="50000"/>
              </a:schemeClr>
            </a:solidFill>
          </p:spPr>
          <p:txBody>
            <a:bodyPr wrap="square">
              <a:spAutoFit/>
            </a:bodyPr>
            <a:lstStyle/>
            <a:p>
              <a:pPr algn="ctr"/>
              <a:r>
                <a:rPr lang="en-US" sz="1200" b="1" dirty="0" err="1">
                  <a:solidFill>
                    <a:srgbClr val="0C2074"/>
                  </a:solidFill>
                  <a:cs typeface="Arial" panose="020B0604020202020204" pitchFamily="34" charset="0"/>
                </a:rPr>
                <a:t>Hacktivists</a:t>
              </a:r>
              <a:endParaRPr lang="en-US" sz="1200" b="1" dirty="0">
                <a:solidFill>
                  <a:srgbClr val="0C2074"/>
                </a:solidFill>
                <a:cs typeface="Arial" panose="020B0604020202020204" pitchFamily="34" charset="0"/>
              </a:endParaRPr>
            </a:p>
          </p:txBody>
        </p:sp>
      </p:grpSp>
    </p:spTree>
    <p:extLst>
      <p:ext uri="{BB962C8B-B14F-4D97-AF65-F5344CB8AC3E}">
        <p14:creationId xmlns:p14="http://schemas.microsoft.com/office/powerpoint/2010/main" val="3979315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3200" dirty="0"/>
              <a:t>Workforce development</a:t>
            </a:r>
          </a:p>
        </p:txBody>
      </p:sp>
      <p:pic>
        <p:nvPicPr>
          <p:cNvPr id="5" name="Picture 16"/>
          <p:cNvPicPr>
            <a:picLocks/>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62400" y="3670965"/>
            <a:ext cx="7254240" cy="112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p:cNvSpPr>
          <p:nvPr/>
        </p:nvSpPr>
        <p:spPr>
          <a:xfrm>
            <a:off x="547057" y="3670965"/>
            <a:ext cx="10210102" cy="1124434"/>
          </a:xfrm>
          <a:prstGeom prst="rect">
            <a:avLst/>
          </a:prstGeom>
          <a:gradFill flip="none" rotWithShape="1">
            <a:gsLst>
              <a:gs pos="47000">
                <a:srgbClr val="E0B030"/>
              </a:gs>
              <a:gs pos="0">
                <a:srgbClr val="E0B03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7" name="Picture 15"/>
          <p:cNvPicPr>
            <a:picLocks/>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33401" y="4910434"/>
            <a:ext cx="5917224" cy="109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33400" y="2633537"/>
            <a:ext cx="5791199" cy="94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p:cNvPicPr>
          <p:nvPr/>
        </p:nvPicPr>
        <p:blipFill>
          <a:blip r:embed="rId9" cstate="screen">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645699" y="1317899"/>
            <a:ext cx="5570940" cy="119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p:cNvSpPr>
          <p:nvPr/>
        </p:nvSpPr>
        <p:spPr>
          <a:xfrm>
            <a:off x="533400" y="1318025"/>
            <a:ext cx="10324903" cy="1196494"/>
          </a:xfrm>
          <a:prstGeom prst="rect">
            <a:avLst/>
          </a:prstGeom>
          <a:gradFill flip="none" rotWithShape="1">
            <a:gsLst>
              <a:gs pos="33000">
                <a:srgbClr val="0C2074"/>
              </a:gs>
              <a:gs pos="0">
                <a:schemeClr val="accent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3" name="TextBox 2"/>
          <p:cNvSpPr txBox="1">
            <a:spLocks noChangeArrowheads="1"/>
          </p:cNvSpPr>
          <p:nvPr/>
        </p:nvSpPr>
        <p:spPr bwMode="auto">
          <a:xfrm>
            <a:off x="685800" y="1363318"/>
            <a:ext cx="4584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dirty="0">
                <a:solidFill>
                  <a:srgbClr val="FFFFFF"/>
                </a:solidFill>
              </a:rPr>
              <a:t>The cybersecurity profession is expected to </a:t>
            </a:r>
            <a:r>
              <a:rPr lang="en-US" altLang="en-US" sz="2000" b="1" dirty="0">
                <a:solidFill>
                  <a:srgbClr val="E0B030"/>
                </a:solidFill>
              </a:rPr>
              <a:t>grow at a rate of 36.5%</a:t>
            </a:r>
            <a:r>
              <a:rPr lang="en-US" altLang="en-US" sz="2000" dirty="0">
                <a:solidFill>
                  <a:srgbClr val="FFFFFF"/>
                </a:solidFill>
              </a:rPr>
              <a:t> through 2022.</a:t>
            </a:r>
          </a:p>
        </p:txBody>
      </p:sp>
      <p:sp>
        <p:nvSpPr>
          <p:cNvPr id="14" name="TextBox 4"/>
          <p:cNvSpPr txBox="1">
            <a:spLocks noChangeArrowheads="1"/>
          </p:cNvSpPr>
          <p:nvPr/>
        </p:nvSpPr>
        <p:spPr bwMode="auto">
          <a:xfrm>
            <a:off x="670699" y="3792879"/>
            <a:ext cx="52545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100" dirty="0">
                <a:solidFill>
                  <a:schemeClr val="bg1"/>
                </a:solidFill>
              </a:rPr>
              <a:t>The U.S. cyber workforce gap in 2019 was nearly </a:t>
            </a:r>
            <a:r>
              <a:rPr lang="en-US" sz="2100" b="1" dirty="0"/>
              <a:t>500,000.</a:t>
            </a:r>
            <a:endParaRPr lang="en-US" altLang="en-US" sz="2100" b="1" dirty="0"/>
          </a:p>
        </p:txBody>
      </p:sp>
      <p:sp>
        <p:nvSpPr>
          <p:cNvPr id="15" name="TextBox 6"/>
          <p:cNvSpPr txBox="1">
            <a:spLocks noChangeArrowheads="1"/>
          </p:cNvSpPr>
          <p:nvPr/>
        </p:nvSpPr>
        <p:spPr bwMode="auto">
          <a:xfrm>
            <a:off x="1852429" y="6240013"/>
            <a:ext cx="6224772" cy="58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20" tIns="45512" rIns="91020" bIns="4551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dirty="0">
                <a:solidFill>
                  <a:srgbClr val="4D4D4D"/>
                </a:solidFill>
                <a:cs typeface="Arial" panose="020B0604020202020204" pitchFamily="34" charset="0"/>
              </a:rPr>
              <a:t>SOURCES:  </a:t>
            </a:r>
            <a:r>
              <a:rPr lang="en-US" altLang="en-US" sz="800" dirty="0">
                <a:solidFill>
                  <a:srgbClr val="4D4D4D"/>
                </a:solidFill>
                <a:cs typeface="Arial" panose="020B0604020202020204" pitchFamily="34" charset="0"/>
                <a:hlinkClick r:id="rId11"/>
              </a:rPr>
              <a:t>http://www.forbes.com/sites/stevemorgan/2016/01/02/one-million-cybersecurity-job-openings-in-2016/</a:t>
            </a:r>
            <a:r>
              <a:rPr lang="en-US" altLang="en-US" sz="800" dirty="0">
                <a:solidFill>
                  <a:srgbClr val="4D4D4D"/>
                </a:solidFill>
                <a:cs typeface="Arial" panose="020B0604020202020204" pitchFamily="34" charset="0"/>
              </a:rPr>
              <a:t>; </a:t>
            </a:r>
            <a:r>
              <a:rPr lang="en-US" altLang="en-US" sz="800" dirty="0">
                <a:solidFill>
                  <a:srgbClr val="4D4D4D"/>
                </a:solidFill>
                <a:cs typeface="Arial" panose="020B0604020202020204" pitchFamily="34" charset="0"/>
                <a:hlinkClick r:id="rId12"/>
              </a:rPr>
              <a:t>http://cybersecurityventures.com/cybersecurity-market-report/</a:t>
            </a:r>
            <a:r>
              <a:rPr lang="en-US" altLang="en-US" sz="800" dirty="0">
                <a:solidFill>
                  <a:srgbClr val="4D4D4D"/>
                </a:solidFill>
                <a:cs typeface="Arial" panose="020B0604020202020204" pitchFamily="34" charset="0"/>
              </a:rPr>
              <a:t>; </a:t>
            </a:r>
            <a:r>
              <a:rPr lang="en-US" sz="800" dirty="0">
                <a:hlinkClick r:id="rId13"/>
              </a:rPr>
              <a:t>https://www.isc2.org/-/media/ISC2/Research/2019-Cybersecurity-Workforce-Study/ISC2-Cybersecurity-Workforce-Study-2019.ashx?la=en&amp;hash=D087F6468B4991E0BEFFC017BC1ADF59CD5A2EF7</a:t>
            </a:r>
            <a:endParaRPr lang="en-US" altLang="en-US" sz="800" dirty="0">
              <a:solidFill>
                <a:srgbClr val="4D4D4D"/>
              </a:solidFill>
              <a:cs typeface="Arial" panose="020B0604020202020204" pitchFamily="34" charset="0"/>
            </a:endParaRPr>
          </a:p>
        </p:txBody>
      </p:sp>
      <p:sp>
        <p:nvSpPr>
          <p:cNvPr id="16" name="Rectangle 15"/>
          <p:cNvSpPr>
            <a:spLocks/>
          </p:cNvSpPr>
          <p:nvPr/>
        </p:nvSpPr>
        <p:spPr>
          <a:xfrm rot="10800000">
            <a:off x="2325687" y="4887275"/>
            <a:ext cx="8890950" cy="1124433"/>
          </a:xfrm>
          <a:prstGeom prst="rect">
            <a:avLst/>
          </a:prstGeom>
          <a:gradFill flip="none" rotWithShape="1">
            <a:gsLst>
              <a:gs pos="47000">
                <a:srgbClr val="98B2A9"/>
              </a:gs>
              <a:gs pos="0">
                <a:srgbClr val="98B2A9"/>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7" name="Rectangle 16"/>
          <p:cNvSpPr>
            <a:spLocks/>
          </p:cNvSpPr>
          <p:nvPr/>
        </p:nvSpPr>
        <p:spPr>
          <a:xfrm rot="10800000">
            <a:off x="1676399" y="2623803"/>
            <a:ext cx="9540237" cy="955092"/>
          </a:xfrm>
          <a:prstGeom prst="rect">
            <a:avLst/>
          </a:prstGeom>
          <a:gradFill flip="none" rotWithShape="1">
            <a:gsLst>
              <a:gs pos="47000">
                <a:schemeClr val="accent2"/>
              </a:gs>
              <a:gs pos="0">
                <a:schemeClr val="accent2"/>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8" name="TextBox 3"/>
          <p:cNvSpPr txBox="1">
            <a:spLocks noChangeArrowheads="1"/>
          </p:cNvSpPr>
          <p:nvPr/>
        </p:nvSpPr>
        <p:spPr bwMode="auto">
          <a:xfrm>
            <a:off x="6287690" y="2680881"/>
            <a:ext cx="467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2000" dirty="0">
                <a:solidFill>
                  <a:srgbClr val="FFFFFF"/>
                </a:solidFill>
              </a:rPr>
              <a:t>The global cyber workforce gap in 2019 was estimated to be </a:t>
            </a:r>
            <a:r>
              <a:rPr lang="en-US" altLang="en-US" sz="2000" b="1" dirty="0"/>
              <a:t>4.07 million.</a:t>
            </a:r>
          </a:p>
        </p:txBody>
      </p:sp>
      <p:sp>
        <p:nvSpPr>
          <p:cNvPr id="19" name="TextBox 5"/>
          <p:cNvSpPr txBox="1">
            <a:spLocks noChangeArrowheads="1"/>
          </p:cNvSpPr>
          <p:nvPr/>
        </p:nvSpPr>
        <p:spPr bwMode="auto">
          <a:xfrm>
            <a:off x="5766582" y="5023703"/>
            <a:ext cx="509172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sz="2100" dirty="0">
                <a:solidFill>
                  <a:schemeClr val="bg1"/>
                </a:solidFill>
              </a:rPr>
              <a:t>The global cyber workforce needs to</a:t>
            </a:r>
          </a:p>
          <a:p>
            <a:pPr algn="r"/>
            <a:r>
              <a:rPr lang="en-US" sz="2100" b="1" dirty="0"/>
              <a:t>grow by 145%</a:t>
            </a:r>
            <a:r>
              <a:rPr lang="en-US" sz="2100" dirty="0">
                <a:solidFill>
                  <a:schemeClr val="bg1"/>
                </a:solidFill>
              </a:rPr>
              <a:t> to meet demand.</a:t>
            </a:r>
            <a:endParaRPr lang="en-US" altLang="en-US" sz="2100" b="1" dirty="0">
              <a:solidFill>
                <a:schemeClr val="bg1"/>
              </a:solidFill>
            </a:endParaRPr>
          </a:p>
        </p:txBody>
      </p:sp>
    </p:spTree>
    <p:extLst>
      <p:ext uri="{BB962C8B-B14F-4D97-AF65-F5344CB8AC3E}">
        <p14:creationId xmlns:p14="http://schemas.microsoft.com/office/powerpoint/2010/main" val="810259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8AC95D-571B-47DD-9A62-8629F3691F6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1447800"/>
            <a:ext cx="12192000" cy="4800600"/>
          </a:xfrm>
          <a:prstGeom prst="rect">
            <a:avLst/>
          </a:prstGeom>
        </p:spPr>
      </p:pic>
      <p:sp>
        <p:nvSpPr>
          <p:cNvPr id="8" name="Title 1">
            <a:extLst>
              <a:ext uri="{FF2B5EF4-FFF2-40B4-BE49-F238E27FC236}">
                <a16:creationId xmlns:a16="http://schemas.microsoft.com/office/drawing/2014/main" id="{BEABCB26-EB0C-4B95-8DB0-2FE40D2FC641}"/>
              </a:ext>
            </a:extLst>
          </p:cNvPr>
          <p:cNvSpPr>
            <a:spLocks noGrp="1"/>
          </p:cNvSpPr>
          <p:nvPr>
            <p:ph type="title"/>
          </p:nvPr>
        </p:nvSpPr>
        <p:spPr>
          <a:xfrm>
            <a:off x="609600" y="228600"/>
            <a:ext cx="10607040" cy="868362"/>
          </a:xfrm>
        </p:spPr>
        <p:txBody>
          <a:bodyPr/>
          <a:lstStyle/>
          <a:p>
            <a:r>
              <a:rPr lang="en-US" dirty="0"/>
              <a:t>The Cost of Information Security </a:t>
            </a:r>
          </a:p>
        </p:txBody>
      </p:sp>
      <p:pic>
        <p:nvPicPr>
          <p:cNvPr id="2" name="Picture 1">
            <a:extLst>
              <a:ext uri="{FF2B5EF4-FFF2-40B4-BE49-F238E27FC236}">
                <a16:creationId xmlns:a16="http://schemas.microsoft.com/office/drawing/2014/main" id="{CAE886E1-00E9-4058-8F35-25E5A80E31B4}"/>
              </a:ext>
            </a:extLst>
          </p:cNvPr>
          <p:cNvPicPr>
            <a:picLocks noChangeAspect="1"/>
          </p:cNvPicPr>
          <p:nvPr/>
        </p:nvPicPr>
        <p:blipFill>
          <a:blip r:embed="rId3"/>
          <a:stretch>
            <a:fillRect/>
          </a:stretch>
        </p:blipFill>
        <p:spPr>
          <a:xfrm>
            <a:off x="3124200" y="5114488"/>
            <a:ext cx="6150240" cy="1133912"/>
          </a:xfrm>
          <a:prstGeom prst="rect">
            <a:avLst/>
          </a:prstGeom>
        </p:spPr>
      </p:pic>
    </p:spTree>
    <p:extLst>
      <p:ext uri="{BB962C8B-B14F-4D97-AF65-F5344CB8AC3E}">
        <p14:creationId xmlns:p14="http://schemas.microsoft.com/office/powerpoint/2010/main" val="189400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129B313-FE6C-4709-A6BC-2B0F7D87B671}"/>
              </a:ext>
            </a:extLst>
          </p:cNvPr>
          <p:cNvSpPr>
            <a:spLocks noGrp="1"/>
          </p:cNvSpPr>
          <p:nvPr>
            <p:ph type="title"/>
          </p:nvPr>
        </p:nvSpPr>
        <p:spPr/>
        <p:txBody>
          <a:bodyPr>
            <a:normAutofit/>
          </a:bodyPr>
          <a:lstStyle/>
          <a:p>
            <a:r>
              <a:rPr lang="en-US" dirty="0"/>
              <a:t>Security Awareness for Everyone (S.A.F.E.)</a:t>
            </a:r>
          </a:p>
        </p:txBody>
      </p:sp>
      <p:pic>
        <p:nvPicPr>
          <p:cNvPr id="5" name="Picture 4">
            <a:extLst>
              <a:ext uri="{FF2B5EF4-FFF2-40B4-BE49-F238E27FC236}">
                <a16:creationId xmlns:a16="http://schemas.microsoft.com/office/drawing/2014/main" id="{BF1AE930-702E-4C14-BF6D-EE997B4AB05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3320" r="10339" b="21052"/>
          <a:stretch/>
        </p:blipFill>
        <p:spPr>
          <a:xfrm>
            <a:off x="-1" y="-5316"/>
            <a:ext cx="12192001" cy="6863316"/>
          </a:xfrm>
          <a:prstGeom prst="rect">
            <a:avLst/>
          </a:prstGeom>
        </p:spPr>
      </p:pic>
      <p:sp>
        <p:nvSpPr>
          <p:cNvPr id="6" name="Rectangle 5">
            <a:extLst>
              <a:ext uri="{FF2B5EF4-FFF2-40B4-BE49-F238E27FC236}">
                <a16:creationId xmlns:a16="http://schemas.microsoft.com/office/drawing/2014/main" id="{66D3A3C4-A08E-4E28-9377-BBB593DF4CB5}"/>
              </a:ext>
            </a:extLst>
          </p:cNvPr>
          <p:cNvSpPr/>
          <p:nvPr/>
        </p:nvSpPr>
        <p:spPr>
          <a:xfrm>
            <a:off x="10632" y="0"/>
            <a:ext cx="12181367" cy="6858000"/>
          </a:xfrm>
          <a:prstGeom prst="rect">
            <a:avLst/>
          </a:prstGeom>
          <a:gradFill flip="none" rotWithShape="1">
            <a:gsLst>
              <a:gs pos="0">
                <a:srgbClr val="0C2074">
                  <a:alpha val="26000"/>
                </a:srgbClr>
              </a:gs>
              <a:gs pos="40000">
                <a:srgbClr val="0C2074">
                  <a:alpha val="50000"/>
                </a:srgbClr>
              </a:gs>
              <a:gs pos="73000">
                <a:srgbClr val="0C2074">
                  <a:alpha val="78000"/>
                </a:srgbClr>
              </a:gs>
              <a:gs pos="100000">
                <a:srgbClr val="0C2074"/>
              </a:gs>
            </a:gsLst>
            <a:lin ang="10800000" scaled="1"/>
            <a:tileRect/>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014FC8A-BAC0-42F3-B0EC-5D07DFC7DA68}"/>
              </a:ext>
            </a:extLst>
          </p:cNvPr>
          <p:cNvSpPr txBox="1"/>
          <p:nvPr/>
        </p:nvSpPr>
        <p:spPr>
          <a:xfrm>
            <a:off x="736482" y="914400"/>
            <a:ext cx="7340718" cy="3046988"/>
          </a:xfrm>
          <a:prstGeom prst="rect">
            <a:avLst/>
          </a:prstGeom>
          <a:noFill/>
        </p:spPr>
        <p:txBody>
          <a:bodyPr wrap="square" rtlCol="0">
            <a:spAutoFit/>
          </a:bodyPr>
          <a:lstStyle/>
          <a:p>
            <a:r>
              <a:rPr lang="en-US" sz="3200" dirty="0">
                <a:solidFill>
                  <a:schemeClr val="bg1"/>
                </a:solidFill>
              </a:rPr>
              <a:t>The </a:t>
            </a:r>
            <a:r>
              <a:rPr lang="en-US" sz="3200" b="1" u="sng" dirty="0">
                <a:solidFill>
                  <a:schemeClr val="bg1"/>
                </a:solidFill>
              </a:rPr>
              <a:t>largest</a:t>
            </a:r>
            <a:r>
              <a:rPr lang="en-US" sz="3200" dirty="0">
                <a:solidFill>
                  <a:schemeClr val="bg1"/>
                </a:solidFill>
              </a:rPr>
              <a:t> areas of Cyber Security compromise are caused by a lack of security minded </a:t>
            </a:r>
            <a:r>
              <a:rPr lang="en-US" sz="3200" b="1" dirty="0">
                <a:solidFill>
                  <a:srgbClr val="FF0000"/>
                </a:solidFill>
              </a:rPr>
              <a:t>HUMAN BEHAVIORS</a:t>
            </a:r>
            <a:r>
              <a:rPr lang="en-US" sz="3200" dirty="0">
                <a:solidFill>
                  <a:schemeClr val="bg1"/>
                </a:solidFill>
              </a:rPr>
              <a:t>. </a:t>
            </a:r>
          </a:p>
          <a:p>
            <a:endParaRPr lang="en-US" sz="3200" dirty="0">
              <a:solidFill>
                <a:schemeClr val="bg1"/>
              </a:solidFill>
            </a:endParaRPr>
          </a:p>
          <a:p>
            <a:r>
              <a:rPr lang="en-US" sz="3200" dirty="0">
                <a:solidFill>
                  <a:schemeClr val="bg1"/>
                </a:solidFill>
              </a:rPr>
              <a:t>Which Cyber Security exploit takes  advantage of this the most? </a:t>
            </a:r>
          </a:p>
        </p:txBody>
      </p:sp>
    </p:spTree>
    <p:extLst>
      <p:ext uri="{BB962C8B-B14F-4D97-AF65-F5344CB8AC3E}">
        <p14:creationId xmlns:p14="http://schemas.microsoft.com/office/powerpoint/2010/main" val="2999412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87065"/>
            <a:ext cx="9144000" cy="5181235"/>
          </a:xfrm>
          <a:prstGeom prst="rect">
            <a:avLst/>
          </a:prstGeom>
        </p:spPr>
      </p:pic>
      <p:grpSp>
        <p:nvGrpSpPr>
          <p:cNvPr id="2" name="Group 1">
            <a:extLst>
              <a:ext uri="{FF2B5EF4-FFF2-40B4-BE49-F238E27FC236}">
                <a16:creationId xmlns:a16="http://schemas.microsoft.com/office/drawing/2014/main" id="{73B0EFDE-198B-46D7-81F0-31011DA3066D}"/>
              </a:ext>
            </a:extLst>
          </p:cNvPr>
          <p:cNvGrpSpPr/>
          <p:nvPr/>
        </p:nvGrpSpPr>
        <p:grpSpPr>
          <a:xfrm>
            <a:off x="3237910" y="489847"/>
            <a:ext cx="5716178" cy="5716177"/>
            <a:chOff x="3237910" y="489845"/>
            <a:chExt cx="5716177" cy="5716177"/>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7910" y="489845"/>
              <a:ext cx="5716177" cy="5716177"/>
            </a:xfrm>
            <a:prstGeom prst="rect">
              <a:avLst/>
            </a:prstGeom>
            <a:effectLst>
              <a:outerShdw blurRad="406400" dist="38100" dir="3600000" sx="102000" sy="102000" algn="tl" rotWithShape="0">
                <a:prstClr val="black">
                  <a:alpha val="40000"/>
                </a:prstClr>
              </a:outerShdw>
            </a:effectLst>
          </p:spPr>
        </p:pic>
        <p:sp>
          <p:nvSpPr>
            <p:cNvPr id="14" name="Title 3"/>
            <p:cNvSpPr txBox="1">
              <a:spLocks/>
            </p:cNvSpPr>
            <p:nvPr/>
          </p:nvSpPr>
          <p:spPr>
            <a:xfrm>
              <a:off x="3505200" y="1249351"/>
              <a:ext cx="5181599" cy="2098583"/>
            </a:xfrm>
            <a:prstGeom prst="rect">
              <a:avLst/>
            </a:prstGeom>
          </p:spPr>
          <p:txBody>
            <a:bodyPr vert="horz" lIns="0" tIns="0" rIns="0" bIns="0" rtlCol="0" anchor="b" anchorCtr="0">
              <a:no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pPr algn="ctr"/>
              <a:r>
                <a:rPr lang="en-US" dirty="0"/>
                <a:t>         </a:t>
              </a:r>
            </a:p>
            <a:p>
              <a:pPr algn="ctr"/>
              <a:r>
                <a:rPr lang="en-US" dirty="0"/>
                <a:t>The Results of  </a:t>
              </a:r>
            </a:p>
            <a:p>
              <a:pPr algn="ctr"/>
              <a:r>
                <a:rPr lang="en-US" dirty="0"/>
                <a:t>Business Email Compromise </a:t>
              </a:r>
            </a:p>
          </p:txBody>
        </p:sp>
        <p:sp>
          <p:nvSpPr>
            <p:cNvPr id="10" name="TextBox 9"/>
            <p:cNvSpPr txBox="1"/>
            <p:nvPr/>
          </p:nvSpPr>
          <p:spPr>
            <a:xfrm>
              <a:off x="3899025" y="3750932"/>
              <a:ext cx="4495800" cy="738664"/>
            </a:xfrm>
            <a:prstGeom prst="rect">
              <a:avLst/>
            </a:prstGeom>
            <a:noFill/>
          </p:spPr>
          <p:txBody>
            <a:bodyPr wrap="square" rtlCol="0">
              <a:spAutoFit/>
            </a:bodyPr>
            <a:lstStyle/>
            <a:p>
              <a:pPr algn="ctr"/>
              <a:r>
                <a:rPr lang="en-US" sz="2400" b="1" dirty="0">
                  <a:solidFill>
                    <a:srgbClr val="0C2074"/>
                  </a:solidFill>
                  <a:latin typeface="+mj-lt"/>
                  <a:cs typeface="Calibri" panose="020F0502020204030204" pitchFamily="34" charset="0"/>
                </a:rPr>
                <a:t>66% of malware </a:t>
              </a:r>
              <a:r>
                <a:rPr lang="en-US" sz="1850" dirty="0">
                  <a:solidFill>
                    <a:srgbClr val="0C2074"/>
                  </a:solidFill>
                  <a:latin typeface="+mj-lt"/>
                  <a:cs typeface="Calibri" panose="020F0502020204030204" pitchFamily="34" charset="0"/>
                </a:rPr>
                <a:t>is</a:t>
              </a:r>
              <a:r>
                <a:rPr lang="en-US" dirty="0">
                  <a:solidFill>
                    <a:srgbClr val="0C2074"/>
                  </a:solidFill>
                  <a:latin typeface="+mj-lt"/>
                  <a:cs typeface="Calibri" panose="020F0502020204030204" pitchFamily="34" charset="0"/>
                </a:rPr>
                <a:t> installed via </a:t>
              </a:r>
              <a:r>
                <a:rPr lang="en-US" dirty="0">
                  <a:solidFill>
                    <a:srgbClr val="FF0000"/>
                  </a:solidFill>
                  <a:latin typeface="+mj-lt"/>
                  <a:cs typeface="Calibri" panose="020F0502020204030204" pitchFamily="34" charset="0"/>
                </a:rPr>
                <a:t>malicious email attachments</a:t>
              </a:r>
              <a:r>
                <a:rPr lang="en-US" dirty="0">
                  <a:solidFill>
                    <a:srgbClr val="0C2074"/>
                  </a:solidFill>
                  <a:latin typeface="+mj-lt"/>
                  <a:cs typeface="Calibri" panose="020F0502020204030204" pitchFamily="34" charset="0"/>
                </a:rPr>
                <a:t>*. </a:t>
              </a:r>
              <a:endParaRPr lang="en-US" sz="2400" dirty="0">
                <a:solidFill>
                  <a:srgbClr val="0C2074"/>
                </a:solidFill>
                <a:latin typeface="+mj-lt"/>
                <a:cs typeface="Calibri" panose="020F0502020204030204" pitchFamily="34" charset="0"/>
              </a:endParaRPr>
            </a:p>
          </p:txBody>
        </p:sp>
        <p:pic>
          <p:nvPicPr>
            <p:cNvPr id="11" name="Picture 1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10577084">
              <a:off x="5442370" y="1243134"/>
              <a:ext cx="1307258" cy="730015"/>
            </a:xfrm>
            <a:prstGeom prst="rect">
              <a:avLst/>
            </a:prstGeom>
          </p:spPr>
        </p:pic>
      </p:grpSp>
      <p:sp>
        <p:nvSpPr>
          <p:cNvPr id="13" name="object 4"/>
          <p:cNvSpPr txBox="1"/>
          <p:nvPr/>
        </p:nvSpPr>
        <p:spPr>
          <a:xfrm>
            <a:off x="152400" y="6468313"/>
            <a:ext cx="7086600" cy="369332"/>
          </a:xfrm>
          <a:prstGeom prst="rect">
            <a:avLst/>
          </a:prstGeom>
        </p:spPr>
        <p:txBody>
          <a:bodyPr vert="horz" wrap="square" lIns="0" tIns="0" rIns="0" bIns="0" rtlCol="0">
            <a:spAutoFit/>
          </a:bodyPr>
          <a:lstStyle/>
          <a:p>
            <a:pPr marL="111123" indent="-98423"/>
            <a:r>
              <a:rPr lang="en-US" sz="900" baseline="30000" dirty="0">
                <a:solidFill>
                  <a:schemeClr val="tx2"/>
                </a:solidFill>
                <a:latin typeface="Arial"/>
                <a:cs typeface="Arial"/>
              </a:rPr>
              <a:t>*</a:t>
            </a:r>
            <a:r>
              <a:rPr lang="en-US" sz="900" dirty="0">
                <a:solidFill>
                  <a:schemeClr val="tx2"/>
                </a:solidFill>
                <a:latin typeface="Arial"/>
                <a:cs typeface="Arial"/>
              </a:rPr>
              <a:t>Verizon’s </a:t>
            </a:r>
            <a:r>
              <a:rPr lang="en-US" sz="900" dirty="0">
                <a:solidFill>
                  <a:schemeClr val="tx2"/>
                </a:solidFill>
                <a:cs typeface="Arial"/>
                <a:hlinkClick r:id="rId6"/>
              </a:rPr>
              <a:t>2017  Data Breach Investigations Report</a:t>
            </a:r>
            <a:r>
              <a:rPr lang="en-US" sz="900" dirty="0">
                <a:solidFill>
                  <a:srgbClr val="000000"/>
                </a:solidFill>
                <a:cs typeface="Arial"/>
                <a:hlinkClick r:id="rId6"/>
              </a:rPr>
              <a:t>   </a:t>
            </a:r>
            <a:endParaRPr lang="en-US" sz="900" dirty="0">
              <a:solidFill>
                <a:srgbClr val="000000"/>
              </a:solidFill>
              <a:cs typeface="Arial"/>
            </a:endParaRPr>
          </a:p>
          <a:p>
            <a:pPr marL="111123" indent="-98423"/>
            <a:endParaRPr lang="en-US" sz="900" dirty="0">
              <a:solidFill>
                <a:srgbClr val="000000"/>
              </a:solidFill>
              <a:cs typeface="Arial"/>
            </a:endParaRPr>
          </a:p>
          <a:p>
            <a:pPr marL="111123" indent="-98423"/>
            <a:endParaRPr sz="900" baseline="30000" dirty="0">
              <a:latin typeface="Arial"/>
              <a:cs typeface="Arial"/>
            </a:endParaRPr>
          </a:p>
        </p:txBody>
      </p:sp>
    </p:spTree>
    <p:extLst>
      <p:ext uri="{BB962C8B-B14F-4D97-AF65-F5344CB8AC3E}">
        <p14:creationId xmlns:p14="http://schemas.microsoft.com/office/powerpoint/2010/main" val="2723000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E45E24AF-24C8-45D4-87C8-004ED8E164AC}"/>
              </a:ext>
            </a:extLst>
          </p:cNvPr>
          <p:cNvGrpSpPr/>
          <p:nvPr/>
        </p:nvGrpSpPr>
        <p:grpSpPr>
          <a:xfrm>
            <a:off x="6434760" y="1359385"/>
            <a:ext cx="5147639" cy="4865690"/>
            <a:chOff x="4800594" y="1323473"/>
            <a:chExt cx="4343404" cy="4848477"/>
          </a:xfrm>
        </p:grpSpPr>
        <p:pic>
          <p:nvPicPr>
            <p:cNvPr id="4" name="Picture 3">
              <a:extLst>
                <a:ext uri="{FF2B5EF4-FFF2-40B4-BE49-F238E27FC236}">
                  <a16:creationId xmlns:a16="http://schemas.microsoft.com/office/drawing/2014/main" id="{8E64D66F-6FA8-4CD7-AEDF-F0F85E04A57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0134" t="977" r="26429" b="-977"/>
            <a:stretch/>
          </p:blipFill>
          <p:spPr>
            <a:xfrm flipH="1">
              <a:off x="4800599" y="1323473"/>
              <a:ext cx="4343399" cy="4848477"/>
            </a:xfrm>
            <a:prstGeom prst="rect">
              <a:avLst/>
            </a:prstGeom>
          </p:spPr>
        </p:pic>
        <p:pic>
          <p:nvPicPr>
            <p:cNvPr id="39" name="Picture 38">
              <a:extLst>
                <a:ext uri="{FF2B5EF4-FFF2-40B4-BE49-F238E27FC236}">
                  <a16:creationId xmlns:a16="http://schemas.microsoft.com/office/drawing/2014/main" id="{C2E21661-4F23-48A6-A888-CC45CCF1A264}"/>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58491" t="977" r="28543" b="85261"/>
            <a:stretch/>
          </p:blipFill>
          <p:spPr>
            <a:xfrm flipH="1">
              <a:off x="4800594" y="1984165"/>
              <a:ext cx="1070816" cy="960115"/>
            </a:xfrm>
            <a:prstGeom prst="rect">
              <a:avLst/>
            </a:prstGeom>
          </p:spPr>
        </p:pic>
        <p:pic>
          <p:nvPicPr>
            <p:cNvPr id="62" name="Picture 61">
              <a:extLst>
                <a:ext uri="{FF2B5EF4-FFF2-40B4-BE49-F238E27FC236}">
                  <a16:creationId xmlns:a16="http://schemas.microsoft.com/office/drawing/2014/main" id="{5BB28F55-0BCB-4AAD-A62B-ADBF9F943137}"/>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l="58491" t="977" r="28543" b="85261"/>
            <a:stretch/>
          </p:blipFill>
          <p:spPr>
            <a:xfrm flipH="1">
              <a:off x="4800594" y="4023110"/>
              <a:ext cx="240647" cy="960115"/>
            </a:xfrm>
            <a:prstGeom prst="rect">
              <a:avLst/>
            </a:prstGeom>
          </p:spPr>
        </p:pic>
      </p:grpSp>
      <p:grpSp>
        <p:nvGrpSpPr>
          <p:cNvPr id="44" name="Group 43">
            <a:extLst>
              <a:ext uri="{FF2B5EF4-FFF2-40B4-BE49-F238E27FC236}">
                <a16:creationId xmlns:a16="http://schemas.microsoft.com/office/drawing/2014/main" id="{583ADF61-2824-4C82-B9BB-E1D4D4609F39}"/>
              </a:ext>
            </a:extLst>
          </p:cNvPr>
          <p:cNvGrpSpPr/>
          <p:nvPr/>
        </p:nvGrpSpPr>
        <p:grpSpPr>
          <a:xfrm>
            <a:off x="762000" y="1359477"/>
            <a:ext cx="7204593" cy="960132"/>
            <a:chOff x="-1" y="1371585"/>
            <a:chExt cx="7130128" cy="914416"/>
          </a:xfrm>
        </p:grpSpPr>
        <p:sp>
          <p:nvSpPr>
            <p:cNvPr id="41" name="Rectangle 40">
              <a:extLst>
                <a:ext uri="{FF2B5EF4-FFF2-40B4-BE49-F238E27FC236}">
                  <a16:creationId xmlns:a16="http://schemas.microsoft.com/office/drawing/2014/main" id="{F83EF91E-A0E6-49C7-B08E-157F349E1977}"/>
                </a:ext>
              </a:extLst>
            </p:cNvPr>
            <p:cNvSpPr/>
            <p:nvPr/>
          </p:nvSpPr>
          <p:spPr>
            <a:xfrm>
              <a:off x="-1" y="1371601"/>
              <a:ext cx="4102761"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01E75052-D6E8-4858-B4F5-C926C5B5BAE3}"/>
                </a:ext>
              </a:extLst>
            </p:cNvPr>
            <p:cNvSpPr/>
            <p:nvPr/>
          </p:nvSpPr>
          <p:spPr>
            <a:xfrm rot="10800000">
              <a:off x="4102761" y="1371585"/>
              <a:ext cx="3027366" cy="914399"/>
            </a:xfrm>
            <a:prstGeom prst="rect">
              <a:avLst/>
            </a:prstGeom>
            <a:gradFill>
              <a:gsLst>
                <a:gs pos="66000">
                  <a:srgbClr val="BAC27A"/>
                </a:gs>
                <a:gs pos="0">
                  <a:schemeClr val="bg1">
                    <a:alpha val="0"/>
                  </a:schemeClr>
                </a:gs>
                <a:gs pos="100000">
                  <a:schemeClr val="accent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grpSp>
      <p:grpSp>
        <p:nvGrpSpPr>
          <p:cNvPr id="49" name="Group 48">
            <a:extLst>
              <a:ext uri="{FF2B5EF4-FFF2-40B4-BE49-F238E27FC236}">
                <a16:creationId xmlns:a16="http://schemas.microsoft.com/office/drawing/2014/main" id="{5BD81107-5A68-4AC0-B36B-B59320B6F4EA}"/>
              </a:ext>
            </a:extLst>
          </p:cNvPr>
          <p:cNvGrpSpPr/>
          <p:nvPr/>
        </p:nvGrpSpPr>
        <p:grpSpPr>
          <a:xfrm>
            <a:off x="761999" y="2319684"/>
            <a:ext cx="7174831" cy="960132"/>
            <a:chOff x="-1" y="1371585"/>
            <a:chExt cx="7130125" cy="914416"/>
          </a:xfrm>
        </p:grpSpPr>
        <p:sp>
          <p:nvSpPr>
            <p:cNvPr id="50" name="Rectangle 49">
              <a:extLst>
                <a:ext uri="{FF2B5EF4-FFF2-40B4-BE49-F238E27FC236}">
                  <a16:creationId xmlns:a16="http://schemas.microsoft.com/office/drawing/2014/main" id="{7E0664F2-76D8-49DC-AAF0-5DD3DD595F7F}"/>
                </a:ext>
              </a:extLst>
            </p:cNvPr>
            <p:cNvSpPr/>
            <p:nvPr/>
          </p:nvSpPr>
          <p:spPr>
            <a:xfrm>
              <a:off x="-1" y="1371601"/>
              <a:ext cx="4102761"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B7185341-69A8-462B-93F0-CAD6C4A6B700}"/>
                </a:ext>
              </a:extLst>
            </p:cNvPr>
            <p:cNvSpPr/>
            <p:nvPr/>
          </p:nvSpPr>
          <p:spPr>
            <a:xfrm rot="10800000">
              <a:off x="4102761" y="1371585"/>
              <a:ext cx="3027363" cy="914399"/>
            </a:xfrm>
            <a:prstGeom prst="rect">
              <a:avLst/>
            </a:prstGeom>
            <a:gradFill>
              <a:gsLst>
                <a:gs pos="66000">
                  <a:schemeClr val="accent2"/>
                </a:gs>
                <a:gs pos="0">
                  <a:schemeClr val="bg1">
                    <a:alpha val="0"/>
                  </a:schemeClr>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grpSp>
      <p:grpSp>
        <p:nvGrpSpPr>
          <p:cNvPr id="52" name="Group 51">
            <a:extLst>
              <a:ext uri="{FF2B5EF4-FFF2-40B4-BE49-F238E27FC236}">
                <a16:creationId xmlns:a16="http://schemas.microsoft.com/office/drawing/2014/main" id="{0B67CDB2-7CBF-4389-8601-90354C25CC36}"/>
              </a:ext>
            </a:extLst>
          </p:cNvPr>
          <p:cNvGrpSpPr/>
          <p:nvPr/>
        </p:nvGrpSpPr>
        <p:grpSpPr>
          <a:xfrm>
            <a:off x="761999" y="3279763"/>
            <a:ext cx="7174831" cy="960132"/>
            <a:chOff x="513318" y="1371585"/>
            <a:chExt cx="6686683" cy="914416"/>
          </a:xfrm>
        </p:grpSpPr>
        <p:sp>
          <p:nvSpPr>
            <p:cNvPr id="53" name="Rectangle 52">
              <a:extLst>
                <a:ext uri="{FF2B5EF4-FFF2-40B4-BE49-F238E27FC236}">
                  <a16:creationId xmlns:a16="http://schemas.microsoft.com/office/drawing/2014/main" id="{3CBB5B50-16C0-473D-8888-BC886EB8E478}"/>
                </a:ext>
              </a:extLst>
            </p:cNvPr>
            <p:cNvSpPr/>
            <p:nvPr/>
          </p:nvSpPr>
          <p:spPr>
            <a:xfrm>
              <a:off x="513318" y="1371601"/>
              <a:ext cx="3589443"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B329188-6982-4767-A58A-234722A10EF3}"/>
                </a:ext>
              </a:extLst>
            </p:cNvPr>
            <p:cNvSpPr/>
            <p:nvPr/>
          </p:nvSpPr>
          <p:spPr>
            <a:xfrm rot="10800000">
              <a:off x="4102762" y="1371585"/>
              <a:ext cx="3097239" cy="914399"/>
            </a:xfrm>
            <a:prstGeom prst="rect">
              <a:avLst/>
            </a:prstGeom>
            <a:gradFill>
              <a:gsLst>
                <a:gs pos="66000">
                  <a:schemeClr val="accent1"/>
                </a:gs>
                <a:gs pos="0">
                  <a:schemeClr val="bg1">
                    <a:alpha val="0"/>
                  </a:schemeClr>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grpSp>
      <p:grpSp>
        <p:nvGrpSpPr>
          <p:cNvPr id="55" name="Group 54">
            <a:extLst>
              <a:ext uri="{FF2B5EF4-FFF2-40B4-BE49-F238E27FC236}">
                <a16:creationId xmlns:a16="http://schemas.microsoft.com/office/drawing/2014/main" id="{0147EC45-F5C3-44AA-BB41-EB923F2E7293}"/>
              </a:ext>
            </a:extLst>
          </p:cNvPr>
          <p:cNvGrpSpPr/>
          <p:nvPr/>
        </p:nvGrpSpPr>
        <p:grpSpPr>
          <a:xfrm>
            <a:off x="771174" y="4239923"/>
            <a:ext cx="7165655" cy="960132"/>
            <a:chOff x="513318" y="1371585"/>
            <a:chExt cx="6686683" cy="914416"/>
          </a:xfrm>
        </p:grpSpPr>
        <p:sp>
          <p:nvSpPr>
            <p:cNvPr id="56" name="Rectangle 55">
              <a:extLst>
                <a:ext uri="{FF2B5EF4-FFF2-40B4-BE49-F238E27FC236}">
                  <a16:creationId xmlns:a16="http://schemas.microsoft.com/office/drawing/2014/main" id="{CDFA1E94-959A-4939-8C53-689B2A6DE6E2}"/>
                </a:ext>
              </a:extLst>
            </p:cNvPr>
            <p:cNvSpPr/>
            <p:nvPr/>
          </p:nvSpPr>
          <p:spPr>
            <a:xfrm>
              <a:off x="513318" y="1371601"/>
              <a:ext cx="3589443"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E7172018-A59B-4348-9336-3838D6B7CAAE}"/>
                </a:ext>
              </a:extLst>
            </p:cNvPr>
            <p:cNvSpPr/>
            <p:nvPr/>
          </p:nvSpPr>
          <p:spPr>
            <a:xfrm rot="10800000">
              <a:off x="4102762" y="1371585"/>
              <a:ext cx="3097239" cy="914399"/>
            </a:xfrm>
            <a:prstGeom prst="rect">
              <a:avLst/>
            </a:prstGeom>
            <a:gradFill>
              <a:gsLst>
                <a:gs pos="66000">
                  <a:schemeClr val="accent4"/>
                </a:gs>
                <a:gs pos="0">
                  <a:schemeClr val="bg1">
                    <a:alpha val="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grpSp>
      <p:grpSp>
        <p:nvGrpSpPr>
          <p:cNvPr id="58" name="Group 57">
            <a:extLst>
              <a:ext uri="{FF2B5EF4-FFF2-40B4-BE49-F238E27FC236}">
                <a16:creationId xmlns:a16="http://schemas.microsoft.com/office/drawing/2014/main" id="{9E0DA174-F3CA-4DF7-A90E-8FB89106DF48}"/>
              </a:ext>
            </a:extLst>
          </p:cNvPr>
          <p:cNvGrpSpPr/>
          <p:nvPr/>
        </p:nvGrpSpPr>
        <p:grpSpPr>
          <a:xfrm>
            <a:off x="771174" y="5200038"/>
            <a:ext cx="7165656" cy="960132"/>
            <a:chOff x="513317" y="1371585"/>
            <a:chExt cx="6686682" cy="914416"/>
          </a:xfrm>
        </p:grpSpPr>
        <p:sp>
          <p:nvSpPr>
            <p:cNvPr id="59" name="Rectangle 58">
              <a:extLst>
                <a:ext uri="{FF2B5EF4-FFF2-40B4-BE49-F238E27FC236}">
                  <a16:creationId xmlns:a16="http://schemas.microsoft.com/office/drawing/2014/main" id="{08329087-5BCC-495B-B326-B0D6C9C28C7C}"/>
                </a:ext>
              </a:extLst>
            </p:cNvPr>
            <p:cNvSpPr/>
            <p:nvPr/>
          </p:nvSpPr>
          <p:spPr>
            <a:xfrm>
              <a:off x="513317" y="1371601"/>
              <a:ext cx="3589444" cy="9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40F889D-C953-495D-8F6C-917B9AE890AD}"/>
                </a:ext>
              </a:extLst>
            </p:cNvPr>
            <p:cNvSpPr/>
            <p:nvPr/>
          </p:nvSpPr>
          <p:spPr>
            <a:xfrm rot="10800000">
              <a:off x="4102761" y="1371585"/>
              <a:ext cx="3097238" cy="914399"/>
            </a:xfrm>
            <a:prstGeom prst="rect">
              <a:avLst/>
            </a:prstGeom>
            <a:gradFill>
              <a:gsLst>
                <a:gs pos="66000">
                  <a:schemeClr val="accent6"/>
                </a:gs>
                <a:gs pos="0">
                  <a:schemeClr val="bg1">
                    <a:alpha val="0"/>
                  </a:schemeClr>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grpSp>
      <p:sp>
        <p:nvSpPr>
          <p:cNvPr id="2" name="Title 1">
            <a:extLst>
              <a:ext uri="{FF2B5EF4-FFF2-40B4-BE49-F238E27FC236}">
                <a16:creationId xmlns:a16="http://schemas.microsoft.com/office/drawing/2014/main" id="{0481096E-F814-4E3E-83A1-340C9FE24611}"/>
              </a:ext>
            </a:extLst>
          </p:cNvPr>
          <p:cNvSpPr>
            <a:spLocks noGrp="1"/>
          </p:cNvSpPr>
          <p:nvPr>
            <p:ph type="title"/>
          </p:nvPr>
        </p:nvSpPr>
        <p:spPr>
          <a:xfrm>
            <a:off x="533401" y="216449"/>
            <a:ext cx="9296400" cy="868362"/>
          </a:xfrm>
        </p:spPr>
        <p:txBody>
          <a:bodyPr/>
          <a:lstStyle/>
          <a:p>
            <a:r>
              <a:rPr lang="en-US" dirty="0"/>
              <a:t>  Business email compromise (BEC) is on the rise</a:t>
            </a:r>
          </a:p>
        </p:txBody>
      </p:sp>
      <p:sp>
        <p:nvSpPr>
          <p:cNvPr id="64" name="TextBox 63">
            <a:extLst>
              <a:ext uri="{FF2B5EF4-FFF2-40B4-BE49-F238E27FC236}">
                <a16:creationId xmlns:a16="http://schemas.microsoft.com/office/drawing/2014/main" id="{06A62606-D503-40EB-BD75-54A9571D171E}"/>
              </a:ext>
            </a:extLst>
          </p:cNvPr>
          <p:cNvSpPr txBox="1"/>
          <p:nvPr/>
        </p:nvSpPr>
        <p:spPr>
          <a:xfrm>
            <a:off x="1000001" y="1376065"/>
            <a:ext cx="1564105" cy="960115"/>
          </a:xfrm>
          <a:prstGeom prst="rect">
            <a:avLst/>
          </a:prstGeom>
          <a:noFill/>
        </p:spPr>
        <p:txBody>
          <a:bodyPr wrap="none" rtlCol="0" anchor="ctr" anchorCtr="0">
            <a:noAutofit/>
          </a:bodyPr>
          <a:lstStyle/>
          <a:p>
            <a:pPr algn="ctr"/>
            <a:r>
              <a:rPr lang="en-US" sz="4800" dirty="0">
                <a:solidFill>
                  <a:schemeClr val="bg1"/>
                </a:solidFill>
              </a:rPr>
              <a:t>$12.5B</a:t>
            </a:r>
          </a:p>
        </p:txBody>
      </p:sp>
      <p:sp>
        <p:nvSpPr>
          <p:cNvPr id="65" name="TextBox 64">
            <a:extLst>
              <a:ext uri="{FF2B5EF4-FFF2-40B4-BE49-F238E27FC236}">
                <a16:creationId xmlns:a16="http://schemas.microsoft.com/office/drawing/2014/main" id="{2ECCE087-9838-484F-B7B7-7C17CCB32FAC}"/>
              </a:ext>
            </a:extLst>
          </p:cNvPr>
          <p:cNvSpPr txBox="1"/>
          <p:nvPr/>
        </p:nvSpPr>
        <p:spPr>
          <a:xfrm>
            <a:off x="657471" y="2300827"/>
            <a:ext cx="1564105" cy="960115"/>
          </a:xfrm>
          <a:prstGeom prst="rect">
            <a:avLst/>
          </a:prstGeom>
          <a:noFill/>
        </p:spPr>
        <p:txBody>
          <a:bodyPr wrap="none" rtlCol="0" anchor="ctr" anchorCtr="0">
            <a:noAutofit/>
          </a:bodyPr>
          <a:lstStyle/>
          <a:p>
            <a:pPr algn="ctr"/>
            <a:r>
              <a:rPr lang="en-US" sz="4800" dirty="0">
                <a:solidFill>
                  <a:schemeClr val="bg1"/>
                </a:solidFill>
              </a:rPr>
              <a:t>24K</a:t>
            </a:r>
          </a:p>
        </p:txBody>
      </p:sp>
      <p:sp>
        <p:nvSpPr>
          <p:cNvPr id="66" name="TextBox 65">
            <a:extLst>
              <a:ext uri="{FF2B5EF4-FFF2-40B4-BE49-F238E27FC236}">
                <a16:creationId xmlns:a16="http://schemas.microsoft.com/office/drawing/2014/main" id="{B63A462B-D922-4384-B507-283C4C54CFF2}"/>
              </a:ext>
            </a:extLst>
          </p:cNvPr>
          <p:cNvSpPr txBox="1"/>
          <p:nvPr/>
        </p:nvSpPr>
        <p:spPr>
          <a:xfrm>
            <a:off x="946971" y="3250115"/>
            <a:ext cx="1564105" cy="960115"/>
          </a:xfrm>
          <a:prstGeom prst="rect">
            <a:avLst/>
          </a:prstGeom>
          <a:noFill/>
        </p:spPr>
        <p:txBody>
          <a:bodyPr wrap="none" rtlCol="0" anchor="ctr" anchorCtr="0">
            <a:noAutofit/>
          </a:bodyPr>
          <a:lstStyle/>
          <a:p>
            <a:pPr algn="ctr"/>
            <a:r>
              <a:rPr lang="en-US" sz="4800" dirty="0">
                <a:solidFill>
                  <a:schemeClr val="bg1"/>
                </a:solidFill>
              </a:rPr>
              <a:t>$1.7B</a:t>
            </a:r>
          </a:p>
        </p:txBody>
      </p:sp>
      <p:sp>
        <p:nvSpPr>
          <p:cNvPr id="67" name="TextBox 66">
            <a:extLst>
              <a:ext uri="{FF2B5EF4-FFF2-40B4-BE49-F238E27FC236}">
                <a16:creationId xmlns:a16="http://schemas.microsoft.com/office/drawing/2014/main" id="{BAC7A3CE-ECE5-4584-B5C4-2DE9BB9A727F}"/>
              </a:ext>
            </a:extLst>
          </p:cNvPr>
          <p:cNvSpPr txBox="1"/>
          <p:nvPr/>
        </p:nvSpPr>
        <p:spPr>
          <a:xfrm>
            <a:off x="706457" y="4180529"/>
            <a:ext cx="1564105" cy="960115"/>
          </a:xfrm>
          <a:prstGeom prst="rect">
            <a:avLst/>
          </a:prstGeom>
          <a:noFill/>
        </p:spPr>
        <p:txBody>
          <a:bodyPr wrap="none" rtlCol="0" anchor="ctr" anchorCtr="0">
            <a:noAutofit/>
          </a:bodyPr>
          <a:lstStyle/>
          <a:p>
            <a:pPr algn="ctr"/>
            <a:r>
              <a:rPr lang="en-US" sz="4800" dirty="0">
                <a:solidFill>
                  <a:schemeClr val="bg1"/>
                </a:solidFill>
              </a:rPr>
              <a:t>1/3</a:t>
            </a:r>
            <a:r>
              <a:rPr lang="en-US" sz="4800" baseline="30000" dirty="0">
                <a:solidFill>
                  <a:schemeClr val="bg1"/>
                </a:solidFill>
              </a:rPr>
              <a:t>rd</a:t>
            </a:r>
            <a:endParaRPr lang="en-US" sz="4800" dirty="0">
              <a:solidFill>
                <a:schemeClr val="bg1"/>
              </a:solidFill>
            </a:endParaRPr>
          </a:p>
        </p:txBody>
      </p:sp>
      <p:sp>
        <p:nvSpPr>
          <p:cNvPr id="68" name="TextBox 67">
            <a:extLst>
              <a:ext uri="{FF2B5EF4-FFF2-40B4-BE49-F238E27FC236}">
                <a16:creationId xmlns:a16="http://schemas.microsoft.com/office/drawing/2014/main" id="{90E85B85-90B8-4F00-BDDB-5F844B53F184}"/>
              </a:ext>
            </a:extLst>
          </p:cNvPr>
          <p:cNvSpPr txBox="1"/>
          <p:nvPr/>
        </p:nvSpPr>
        <p:spPr>
          <a:xfrm>
            <a:off x="771174" y="5219888"/>
            <a:ext cx="1564105" cy="960115"/>
          </a:xfrm>
          <a:prstGeom prst="rect">
            <a:avLst/>
          </a:prstGeom>
          <a:noFill/>
        </p:spPr>
        <p:txBody>
          <a:bodyPr wrap="none" rtlCol="0" anchor="ctr" anchorCtr="0">
            <a:noAutofit/>
          </a:bodyPr>
          <a:lstStyle/>
          <a:p>
            <a:pPr algn="ctr"/>
            <a:r>
              <a:rPr lang="en-US" sz="4800" dirty="0">
                <a:solidFill>
                  <a:schemeClr val="bg1"/>
                </a:solidFill>
              </a:rPr>
              <a:t>11%</a:t>
            </a:r>
          </a:p>
        </p:txBody>
      </p:sp>
      <p:sp>
        <p:nvSpPr>
          <p:cNvPr id="69" name="TextBox 68">
            <a:extLst>
              <a:ext uri="{FF2B5EF4-FFF2-40B4-BE49-F238E27FC236}">
                <a16:creationId xmlns:a16="http://schemas.microsoft.com/office/drawing/2014/main" id="{1E130AB4-B704-4ADC-9591-C52DD7DB36E9}"/>
              </a:ext>
            </a:extLst>
          </p:cNvPr>
          <p:cNvSpPr txBox="1"/>
          <p:nvPr/>
        </p:nvSpPr>
        <p:spPr>
          <a:xfrm>
            <a:off x="2731484" y="1376065"/>
            <a:ext cx="3697403" cy="960115"/>
          </a:xfrm>
          <a:prstGeom prst="rect">
            <a:avLst/>
          </a:prstGeom>
          <a:noFill/>
        </p:spPr>
        <p:txBody>
          <a:bodyPr wrap="square" rtlCol="0" anchor="ctr" anchorCtr="0">
            <a:noAutofit/>
          </a:bodyPr>
          <a:lstStyle>
            <a:defPPr>
              <a:defRPr lang="en-US"/>
            </a:defPPr>
            <a:lvl1pPr algn="ctr">
              <a:defRPr sz="4800">
                <a:solidFill>
                  <a:schemeClr val="bg1"/>
                </a:solidFill>
              </a:defRPr>
            </a:lvl1pPr>
          </a:lstStyle>
          <a:p>
            <a:r>
              <a:rPr lang="en-US" sz="1600" dirty="0"/>
              <a:t>total and potential losses globally since 2013</a:t>
            </a:r>
          </a:p>
        </p:txBody>
      </p:sp>
      <p:sp>
        <p:nvSpPr>
          <p:cNvPr id="70" name="TextBox 69">
            <a:extLst>
              <a:ext uri="{FF2B5EF4-FFF2-40B4-BE49-F238E27FC236}">
                <a16:creationId xmlns:a16="http://schemas.microsoft.com/office/drawing/2014/main" id="{CE8E2312-B69E-4260-95EB-034EE3806F7D}"/>
              </a:ext>
            </a:extLst>
          </p:cNvPr>
          <p:cNvSpPr txBox="1"/>
          <p:nvPr/>
        </p:nvSpPr>
        <p:spPr>
          <a:xfrm>
            <a:off x="2426248" y="2316923"/>
            <a:ext cx="4014566" cy="960115"/>
          </a:xfrm>
          <a:prstGeom prst="rect">
            <a:avLst/>
          </a:prstGeom>
          <a:noFill/>
        </p:spPr>
        <p:txBody>
          <a:bodyPr wrap="square" rtlCol="0" anchor="ctr" anchorCtr="0">
            <a:noAutofit/>
          </a:bodyPr>
          <a:lstStyle>
            <a:defPPr>
              <a:defRPr lang="en-US"/>
            </a:defPPr>
            <a:lvl1pPr algn="ctr">
              <a:defRPr sz="4800">
                <a:solidFill>
                  <a:schemeClr val="bg1"/>
                </a:solidFill>
              </a:defRPr>
            </a:lvl1pPr>
          </a:lstStyle>
          <a:p>
            <a:r>
              <a:rPr lang="en-US" sz="1600" dirty="0"/>
              <a:t>complaints reported to the FBI in 2019</a:t>
            </a:r>
          </a:p>
        </p:txBody>
      </p:sp>
      <p:sp>
        <p:nvSpPr>
          <p:cNvPr id="71" name="TextBox 70">
            <a:extLst>
              <a:ext uri="{FF2B5EF4-FFF2-40B4-BE49-F238E27FC236}">
                <a16:creationId xmlns:a16="http://schemas.microsoft.com/office/drawing/2014/main" id="{315283BD-BB36-46AB-9455-92671E9D3CF7}"/>
              </a:ext>
            </a:extLst>
          </p:cNvPr>
          <p:cNvSpPr txBox="1"/>
          <p:nvPr/>
        </p:nvSpPr>
        <p:spPr>
          <a:xfrm>
            <a:off x="2511076" y="3276507"/>
            <a:ext cx="3929738" cy="960115"/>
          </a:xfrm>
          <a:prstGeom prst="rect">
            <a:avLst/>
          </a:prstGeom>
          <a:noFill/>
        </p:spPr>
        <p:txBody>
          <a:bodyPr wrap="square" rtlCol="0" anchor="ctr" anchorCtr="0">
            <a:noAutofit/>
          </a:bodyPr>
          <a:lstStyle>
            <a:defPPr>
              <a:defRPr lang="en-US"/>
            </a:defPPr>
            <a:lvl1pPr algn="ctr">
              <a:defRPr sz="4800">
                <a:solidFill>
                  <a:schemeClr val="bg1"/>
                </a:solidFill>
              </a:defRPr>
            </a:lvl1pPr>
          </a:lstStyle>
          <a:p>
            <a:r>
              <a:rPr lang="en-US" sz="1600" dirty="0"/>
              <a:t>adjusted losses during 2019</a:t>
            </a:r>
          </a:p>
        </p:txBody>
      </p:sp>
      <p:sp>
        <p:nvSpPr>
          <p:cNvPr id="72" name="TextBox 71">
            <a:extLst>
              <a:ext uri="{FF2B5EF4-FFF2-40B4-BE49-F238E27FC236}">
                <a16:creationId xmlns:a16="http://schemas.microsoft.com/office/drawing/2014/main" id="{B4971431-4ED3-4248-B450-1CA361B009DB}"/>
              </a:ext>
            </a:extLst>
          </p:cNvPr>
          <p:cNvSpPr txBox="1"/>
          <p:nvPr/>
        </p:nvSpPr>
        <p:spPr>
          <a:xfrm>
            <a:off x="2592452" y="4220107"/>
            <a:ext cx="3848362" cy="960115"/>
          </a:xfrm>
          <a:prstGeom prst="rect">
            <a:avLst/>
          </a:prstGeom>
          <a:noFill/>
        </p:spPr>
        <p:txBody>
          <a:bodyPr wrap="square" rtlCol="0" anchor="ctr" anchorCtr="0">
            <a:noAutofit/>
          </a:bodyPr>
          <a:lstStyle>
            <a:defPPr>
              <a:defRPr lang="en-US"/>
            </a:defPPr>
            <a:lvl1pPr algn="ctr">
              <a:defRPr sz="4800">
                <a:solidFill>
                  <a:schemeClr val="bg1"/>
                </a:solidFill>
              </a:defRPr>
            </a:lvl1pPr>
          </a:lstStyle>
          <a:p>
            <a:r>
              <a:rPr lang="en-US" sz="1600" dirty="0"/>
              <a:t>of cases highlight a payment through wire transfer</a:t>
            </a:r>
          </a:p>
        </p:txBody>
      </p:sp>
      <p:sp>
        <p:nvSpPr>
          <p:cNvPr id="73" name="TextBox 72">
            <a:extLst>
              <a:ext uri="{FF2B5EF4-FFF2-40B4-BE49-F238E27FC236}">
                <a16:creationId xmlns:a16="http://schemas.microsoft.com/office/drawing/2014/main" id="{5B84427B-1CCF-4316-A5F5-D4A4758EBF9C}"/>
              </a:ext>
            </a:extLst>
          </p:cNvPr>
          <p:cNvSpPr txBox="1"/>
          <p:nvPr/>
        </p:nvSpPr>
        <p:spPr>
          <a:xfrm>
            <a:off x="2524822" y="5215694"/>
            <a:ext cx="3793970" cy="944459"/>
          </a:xfrm>
          <a:prstGeom prst="rect">
            <a:avLst/>
          </a:prstGeom>
          <a:noFill/>
        </p:spPr>
        <p:txBody>
          <a:bodyPr wrap="square" rtlCol="0" anchor="ctr" anchorCtr="0">
            <a:noAutofit/>
          </a:bodyPr>
          <a:lstStyle>
            <a:defPPr>
              <a:defRPr lang="en-US"/>
            </a:defPPr>
            <a:lvl1pPr algn="ctr">
              <a:defRPr sz="4800">
                <a:solidFill>
                  <a:schemeClr val="bg1"/>
                </a:solidFill>
              </a:defRPr>
            </a:lvl1pPr>
          </a:lstStyle>
          <a:p>
            <a:r>
              <a:rPr lang="en-US" sz="1600" dirty="0"/>
              <a:t>of all email fraud attacks use ‘fake email chain’ messages</a:t>
            </a:r>
          </a:p>
        </p:txBody>
      </p:sp>
      <p:sp>
        <p:nvSpPr>
          <p:cNvPr id="33" name="Rectangle 32">
            <a:extLst>
              <a:ext uri="{FF2B5EF4-FFF2-40B4-BE49-F238E27FC236}">
                <a16:creationId xmlns:a16="http://schemas.microsoft.com/office/drawing/2014/main" id="{40CFA471-2ECA-4FC1-8780-117669D6BB9D}"/>
              </a:ext>
            </a:extLst>
          </p:cNvPr>
          <p:cNvSpPr/>
          <p:nvPr/>
        </p:nvSpPr>
        <p:spPr>
          <a:xfrm>
            <a:off x="1828800" y="6629400"/>
            <a:ext cx="5955628" cy="128016"/>
          </a:xfrm>
          <a:prstGeom prst="rect">
            <a:avLst/>
          </a:prstGeom>
        </p:spPr>
        <p:txBody>
          <a:bodyPr wrap="none" anchor="b" anchorCtr="0">
            <a:noAutofit/>
          </a:bodyPr>
          <a:lstStyle/>
          <a:p>
            <a:r>
              <a:rPr lang="en-US" sz="1000" dirty="0">
                <a:solidFill>
                  <a:schemeClr val="tx2"/>
                </a:solidFill>
              </a:rPr>
              <a:t>2019 Internet Crime Report, FBI: </a:t>
            </a:r>
            <a:r>
              <a:rPr lang="en-US" sz="1000" dirty="0">
                <a:hlinkClick r:id="rId6"/>
              </a:rPr>
              <a:t>https://pdf.ic3.gov/2019_IC3Report.pdf</a:t>
            </a:r>
            <a:r>
              <a:rPr lang="en-US" sz="1000" dirty="0"/>
              <a:t>;</a:t>
            </a:r>
          </a:p>
          <a:p>
            <a:r>
              <a:rPr lang="en-US" sz="1000" dirty="0">
                <a:solidFill>
                  <a:schemeClr val="tx2"/>
                </a:solidFill>
              </a:rPr>
              <a:t>Source: InfoSec Magazine - </a:t>
            </a:r>
            <a:r>
              <a:rPr lang="en-US" sz="1000" dirty="0">
                <a:hlinkClick r:id="rId7"/>
              </a:rPr>
              <a:t>https://www.infosecurity-magazine.com/news/bec-attacks-jumped-17-last-year/</a:t>
            </a:r>
            <a:r>
              <a:rPr lang="en-US" sz="1000" dirty="0"/>
              <a:t> </a:t>
            </a:r>
          </a:p>
        </p:txBody>
      </p:sp>
    </p:spTree>
    <p:extLst>
      <p:ext uri="{BB962C8B-B14F-4D97-AF65-F5344CB8AC3E}">
        <p14:creationId xmlns:p14="http://schemas.microsoft.com/office/powerpoint/2010/main" val="2579957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a:t>Recognizing phishing</a:t>
            </a:r>
            <a:endParaRPr lang="en-US" altLang="en-US" dirty="0"/>
          </a:p>
        </p:txBody>
      </p:sp>
      <p:sp>
        <p:nvSpPr>
          <p:cNvPr id="11" name="Rectangle 10"/>
          <p:cNvSpPr/>
          <p:nvPr/>
        </p:nvSpPr>
        <p:spPr>
          <a:xfrm>
            <a:off x="1752600" y="4724409"/>
            <a:ext cx="8763000" cy="1219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5400000">
            <a:off x="2783451" y="3223249"/>
            <a:ext cx="39242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675700" y="5220878"/>
            <a:ext cx="4312632" cy="7620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Know how to report suspicious emails within the company.</a:t>
            </a:r>
          </a:p>
        </p:txBody>
      </p:sp>
      <p:sp>
        <p:nvSpPr>
          <p:cNvPr id="27" name="Rounded Rectangle 26"/>
          <p:cNvSpPr/>
          <p:nvPr/>
        </p:nvSpPr>
        <p:spPr>
          <a:xfrm>
            <a:off x="5362999" y="5220878"/>
            <a:ext cx="6153301" cy="7620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rPr>
              <a:t>Don’t delete suspicious emails before reporting them. It’s important to investigate potential threats. </a:t>
            </a:r>
            <a:endParaRPr lang="en-US" dirty="0">
              <a:solidFill>
                <a:schemeClr val="bg1"/>
              </a:solidFill>
            </a:endParaRPr>
          </a:p>
        </p:txBody>
      </p:sp>
      <p:grpSp>
        <p:nvGrpSpPr>
          <p:cNvPr id="13" name="Group 12">
            <a:extLst>
              <a:ext uri="{FF2B5EF4-FFF2-40B4-BE49-F238E27FC236}">
                <a16:creationId xmlns:a16="http://schemas.microsoft.com/office/drawing/2014/main" id="{2C138FB2-190D-459C-B2C1-10C6DF52F232}"/>
              </a:ext>
            </a:extLst>
          </p:cNvPr>
          <p:cNvGrpSpPr/>
          <p:nvPr/>
        </p:nvGrpSpPr>
        <p:grpSpPr>
          <a:xfrm>
            <a:off x="611903" y="1382758"/>
            <a:ext cx="10968192" cy="3611292"/>
            <a:chOff x="611903" y="1382758"/>
            <a:chExt cx="10968192" cy="3611292"/>
          </a:xfrm>
        </p:grpSpPr>
        <p:sp>
          <p:nvSpPr>
            <p:cNvPr id="14" name="Freeform: Shape 13">
              <a:extLst>
                <a:ext uri="{FF2B5EF4-FFF2-40B4-BE49-F238E27FC236}">
                  <a16:creationId xmlns:a16="http://schemas.microsoft.com/office/drawing/2014/main" id="{D9B57196-3BB1-48F4-AAE7-4FD699519F40}"/>
                </a:ext>
              </a:extLst>
            </p:cNvPr>
            <p:cNvSpPr/>
            <p:nvPr/>
          </p:nvSpPr>
          <p:spPr>
            <a:xfrm>
              <a:off x="611903" y="1382758"/>
              <a:ext cx="3584376" cy="3611292"/>
            </a:xfrm>
            <a:custGeom>
              <a:avLst/>
              <a:gdLst>
                <a:gd name="connsiteX0" fmla="*/ 0 w 3584376"/>
                <a:gd name="connsiteY0" fmla="*/ 358438 h 4560849"/>
                <a:gd name="connsiteX1" fmla="*/ 358438 w 3584376"/>
                <a:gd name="connsiteY1" fmla="*/ 0 h 4560849"/>
                <a:gd name="connsiteX2" fmla="*/ 3225938 w 3584376"/>
                <a:gd name="connsiteY2" fmla="*/ 0 h 4560849"/>
                <a:gd name="connsiteX3" fmla="*/ 3584376 w 3584376"/>
                <a:gd name="connsiteY3" fmla="*/ 358438 h 4560849"/>
                <a:gd name="connsiteX4" fmla="*/ 3584376 w 3584376"/>
                <a:gd name="connsiteY4" fmla="*/ 4202411 h 4560849"/>
                <a:gd name="connsiteX5" fmla="*/ 3225938 w 3584376"/>
                <a:gd name="connsiteY5" fmla="*/ 4560849 h 4560849"/>
                <a:gd name="connsiteX6" fmla="*/ 358438 w 3584376"/>
                <a:gd name="connsiteY6" fmla="*/ 4560849 h 4560849"/>
                <a:gd name="connsiteX7" fmla="*/ 0 w 3584376"/>
                <a:gd name="connsiteY7" fmla="*/ 4202411 h 4560849"/>
                <a:gd name="connsiteX8" fmla="*/ 0 w 3584376"/>
                <a:gd name="connsiteY8" fmla="*/ 358438 h 456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4376" h="4560849">
                  <a:moveTo>
                    <a:pt x="0" y="358438"/>
                  </a:moveTo>
                  <a:cubicBezTo>
                    <a:pt x="0" y="160478"/>
                    <a:pt x="160478" y="0"/>
                    <a:pt x="358438" y="0"/>
                  </a:cubicBezTo>
                  <a:lnTo>
                    <a:pt x="3225938" y="0"/>
                  </a:lnTo>
                  <a:cubicBezTo>
                    <a:pt x="3423898" y="0"/>
                    <a:pt x="3584376" y="160478"/>
                    <a:pt x="3584376" y="358438"/>
                  </a:cubicBezTo>
                  <a:lnTo>
                    <a:pt x="3584376" y="4202411"/>
                  </a:lnTo>
                  <a:cubicBezTo>
                    <a:pt x="3584376" y="4400371"/>
                    <a:pt x="3423898" y="4560849"/>
                    <a:pt x="3225938" y="4560849"/>
                  </a:cubicBezTo>
                  <a:lnTo>
                    <a:pt x="358438" y="4560849"/>
                  </a:lnTo>
                  <a:cubicBezTo>
                    <a:pt x="160478" y="4560849"/>
                    <a:pt x="0" y="4400371"/>
                    <a:pt x="0" y="4202411"/>
                  </a:cubicBezTo>
                  <a:lnTo>
                    <a:pt x="0" y="3584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952355" rIns="128016" bIns="1040187" numCol="1" spcCol="1270" anchor="t" anchorCtr="1">
              <a:noAutofit/>
            </a:bodyPr>
            <a:lstStyle/>
            <a:p>
              <a:pPr marL="0" lvl="0" indent="0" algn="l" defTabSz="800100">
                <a:lnSpc>
                  <a:spcPct val="90000"/>
                </a:lnSpc>
                <a:spcBef>
                  <a:spcPct val="0"/>
                </a:spcBef>
                <a:spcAft>
                  <a:spcPct val="35000"/>
                </a:spcAft>
                <a:buNone/>
              </a:pPr>
              <a:r>
                <a:rPr lang="en-US" sz="1800" b="1" kern="1200" dirty="0"/>
                <a:t>Look at overall email message</a:t>
              </a:r>
              <a:endParaRPr lang="en-US" sz="1800" kern="1200" dirty="0"/>
            </a:p>
            <a:p>
              <a:pPr marL="114300" lvl="1" indent="-114300" algn="l" defTabSz="622300">
                <a:lnSpc>
                  <a:spcPct val="90000"/>
                </a:lnSpc>
                <a:spcBef>
                  <a:spcPct val="0"/>
                </a:spcBef>
                <a:spcAft>
                  <a:spcPct val="15000"/>
                </a:spcAft>
                <a:buChar char="•"/>
              </a:pPr>
              <a:r>
                <a:rPr lang="en-US" sz="1400" kern="1200" dirty="0"/>
                <a:t>Is it from an </a:t>
              </a:r>
              <a:r>
                <a:rPr lang="en-US" sz="1400" b="1" kern="1200" dirty="0"/>
                <a:t>external email</a:t>
              </a:r>
              <a:r>
                <a:rPr lang="en-US" sz="1400" kern="1200" dirty="0"/>
                <a:t> address? Is it </a:t>
              </a:r>
              <a:r>
                <a:rPr lang="en-US" sz="1400" b="1" kern="1200" dirty="0"/>
                <a:t>unsolicited</a:t>
              </a:r>
              <a:r>
                <a:rPr lang="en-US" sz="1400" kern="1200" dirty="0"/>
                <a:t>? Does the email address look legit, but is slightly “off” (ex: linkedin.com)? Does it require urgent or immediate action? </a:t>
              </a:r>
            </a:p>
          </p:txBody>
        </p:sp>
        <p:sp>
          <p:nvSpPr>
            <p:cNvPr id="15" name="Oval 14">
              <a:extLst>
                <a:ext uri="{FF2B5EF4-FFF2-40B4-BE49-F238E27FC236}">
                  <a16:creationId xmlns:a16="http://schemas.microsoft.com/office/drawing/2014/main" id="{4FE430F1-8850-4BCC-89BA-2EE6D0183499}"/>
                </a:ext>
              </a:extLst>
            </p:cNvPr>
            <p:cNvSpPr/>
            <p:nvPr/>
          </p:nvSpPr>
          <p:spPr>
            <a:xfrm>
              <a:off x="1644710" y="1656407"/>
              <a:ext cx="1518762" cy="1518762"/>
            </a:xfrm>
            <a:prstGeom prst="ellipse">
              <a:avLst/>
            </a:prstGeom>
            <a:solidFill>
              <a:schemeClr val="bg2"/>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Shape 15">
              <a:extLst>
                <a:ext uri="{FF2B5EF4-FFF2-40B4-BE49-F238E27FC236}">
                  <a16:creationId xmlns:a16="http://schemas.microsoft.com/office/drawing/2014/main" id="{9C97CC98-2031-4581-AC8B-0E4AC498A7E5}"/>
                </a:ext>
              </a:extLst>
            </p:cNvPr>
            <p:cNvSpPr/>
            <p:nvPr/>
          </p:nvSpPr>
          <p:spPr>
            <a:xfrm>
              <a:off x="4303811" y="1382758"/>
              <a:ext cx="3584376" cy="3611292"/>
            </a:xfrm>
            <a:custGeom>
              <a:avLst/>
              <a:gdLst>
                <a:gd name="connsiteX0" fmla="*/ 0 w 3584376"/>
                <a:gd name="connsiteY0" fmla="*/ 358438 h 4560849"/>
                <a:gd name="connsiteX1" fmla="*/ 358438 w 3584376"/>
                <a:gd name="connsiteY1" fmla="*/ 0 h 4560849"/>
                <a:gd name="connsiteX2" fmla="*/ 3225938 w 3584376"/>
                <a:gd name="connsiteY2" fmla="*/ 0 h 4560849"/>
                <a:gd name="connsiteX3" fmla="*/ 3584376 w 3584376"/>
                <a:gd name="connsiteY3" fmla="*/ 358438 h 4560849"/>
                <a:gd name="connsiteX4" fmla="*/ 3584376 w 3584376"/>
                <a:gd name="connsiteY4" fmla="*/ 4202411 h 4560849"/>
                <a:gd name="connsiteX5" fmla="*/ 3225938 w 3584376"/>
                <a:gd name="connsiteY5" fmla="*/ 4560849 h 4560849"/>
                <a:gd name="connsiteX6" fmla="*/ 358438 w 3584376"/>
                <a:gd name="connsiteY6" fmla="*/ 4560849 h 4560849"/>
                <a:gd name="connsiteX7" fmla="*/ 0 w 3584376"/>
                <a:gd name="connsiteY7" fmla="*/ 4202411 h 4560849"/>
                <a:gd name="connsiteX8" fmla="*/ 0 w 3584376"/>
                <a:gd name="connsiteY8" fmla="*/ 358438 h 456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4376" h="4560849">
                  <a:moveTo>
                    <a:pt x="0" y="358438"/>
                  </a:moveTo>
                  <a:cubicBezTo>
                    <a:pt x="0" y="160478"/>
                    <a:pt x="160478" y="0"/>
                    <a:pt x="358438" y="0"/>
                  </a:cubicBezTo>
                  <a:lnTo>
                    <a:pt x="3225938" y="0"/>
                  </a:lnTo>
                  <a:cubicBezTo>
                    <a:pt x="3423898" y="0"/>
                    <a:pt x="3584376" y="160478"/>
                    <a:pt x="3584376" y="358438"/>
                  </a:cubicBezTo>
                  <a:lnTo>
                    <a:pt x="3584376" y="4202411"/>
                  </a:lnTo>
                  <a:cubicBezTo>
                    <a:pt x="3584376" y="4400371"/>
                    <a:pt x="3423898" y="4560849"/>
                    <a:pt x="3225938" y="4560849"/>
                  </a:cubicBezTo>
                  <a:lnTo>
                    <a:pt x="358438" y="4560849"/>
                  </a:lnTo>
                  <a:cubicBezTo>
                    <a:pt x="160478" y="4560849"/>
                    <a:pt x="0" y="4400371"/>
                    <a:pt x="0" y="4202411"/>
                  </a:cubicBezTo>
                  <a:lnTo>
                    <a:pt x="0" y="3584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952355" rIns="128016" bIns="1040187" numCol="1" spcCol="1270" anchor="t" anchorCtr="1">
              <a:noAutofit/>
            </a:bodyPr>
            <a:lstStyle/>
            <a:p>
              <a:pPr marL="0" lvl="0" indent="0" algn="l" defTabSz="800100">
                <a:lnSpc>
                  <a:spcPct val="90000"/>
                </a:lnSpc>
                <a:spcBef>
                  <a:spcPct val="0"/>
                </a:spcBef>
                <a:spcAft>
                  <a:spcPct val="35000"/>
                </a:spcAft>
                <a:buNone/>
              </a:pPr>
              <a:r>
                <a:rPr lang="en-US" sz="1800" b="1" kern="1200"/>
                <a:t>Look at links</a:t>
              </a:r>
              <a:endParaRPr lang="en-US" sz="1800" kern="1200"/>
            </a:p>
            <a:p>
              <a:pPr marL="114300" lvl="1" indent="-114300" algn="l" defTabSz="622300">
                <a:lnSpc>
                  <a:spcPct val="90000"/>
                </a:lnSpc>
                <a:spcBef>
                  <a:spcPct val="0"/>
                </a:spcBef>
                <a:spcAft>
                  <a:spcPct val="15000"/>
                </a:spcAft>
                <a:buChar char="•"/>
              </a:pPr>
              <a:r>
                <a:rPr lang="en-US" sz="1400" kern="1200"/>
                <a:t>Look out </a:t>
              </a:r>
              <a:r>
                <a:rPr lang="en-US" sz="1400" b="1" kern="1200"/>
                <a:t>for spoofed links </a:t>
              </a:r>
              <a:r>
                <a:rPr lang="en-US" sz="1400" kern="1200"/>
                <a:t>to seemingly legit sites. Hover over links to see the actual destination – does it match the link? Check the </a:t>
              </a:r>
              <a:r>
                <a:rPr lang="en-US" sz="1400" b="1" kern="1200"/>
                <a:t>country code </a:t>
              </a:r>
              <a:r>
                <a:rPr lang="en-US" sz="1400" kern="1200"/>
                <a:t>in the domain – does it match the sender’s info?</a:t>
              </a:r>
            </a:p>
          </p:txBody>
        </p:sp>
        <p:sp>
          <p:nvSpPr>
            <p:cNvPr id="17" name="Oval 16">
              <a:extLst>
                <a:ext uri="{FF2B5EF4-FFF2-40B4-BE49-F238E27FC236}">
                  <a16:creationId xmlns:a16="http://schemas.microsoft.com/office/drawing/2014/main" id="{7B25FC37-CFE4-44E5-B4C4-E7C52B1A83E4}"/>
                </a:ext>
              </a:extLst>
            </p:cNvPr>
            <p:cNvSpPr/>
            <p:nvPr/>
          </p:nvSpPr>
          <p:spPr>
            <a:xfrm>
              <a:off x="5336618" y="1656407"/>
              <a:ext cx="1518762" cy="1518762"/>
            </a:xfrm>
            <a:prstGeom prst="ellipse">
              <a:avLst/>
            </a:prstGeom>
            <a:solidFill>
              <a:schemeClr val="bg2"/>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Freeform: Shape 17">
              <a:extLst>
                <a:ext uri="{FF2B5EF4-FFF2-40B4-BE49-F238E27FC236}">
                  <a16:creationId xmlns:a16="http://schemas.microsoft.com/office/drawing/2014/main" id="{5C95BBC6-5263-4D0C-9FEE-55D0E9DDEB5C}"/>
                </a:ext>
              </a:extLst>
            </p:cNvPr>
            <p:cNvSpPr/>
            <p:nvPr/>
          </p:nvSpPr>
          <p:spPr>
            <a:xfrm>
              <a:off x="7995719" y="1382758"/>
              <a:ext cx="3584376" cy="3611292"/>
            </a:xfrm>
            <a:custGeom>
              <a:avLst/>
              <a:gdLst>
                <a:gd name="connsiteX0" fmla="*/ 0 w 3584376"/>
                <a:gd name="connsiteY0" fmla="*/ 358438 h 4560849"/>
                <a:gd name="connsiteX1" fmla="*/ 358438 w 3584376"/>
                <a:gd name="connsiteY1" fmla="*/ 0 h 4560849"/>
                <a:gd name="connsiteX2" fmla="*/ 3225938 w 3584376"/>
                <a:gd name="connsiteY2" fmla="*/ 0 h 4560849"/>
                <a:gd name="connsiteX3" fmla="*/ 3584376 w 3584376"/>
                <a:gd name="connsiteY3" fmla="*/ 358438 h 4560849"/>
                <a:gd name="connsiteX4" fmla="*/ 3584376 w 3584376"/>
                <a:gd name="connsiteY4" fmla="*/ 4202411 h 4560849"/>
                <a:gd name="connsiteX5" fmla="*/ 3225938 w 3584376"/>
                <a:gd name="connsiteY5" fmla="*/ 4560849 h 4560849"/>
                <a:gd name="connsiteX6" fmla="*/ 358438 w 3584376"/>
                <a:gd name="connsiteY6" fmla="*/ 4560849 h 4560849"/>
                <a:gd name="connsiteX7" fmla="*/ 0 w 3584376"/>
                <a:gd name="connsiteY7" fmla="*/ 4202411 h 4560849"/>
                <a:gd name="connsiteX8" fmla="*/ 0 w 3584376"/>
                <a:gd name="connsiteY8" fmla="*/ 358438 h 456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4376" h="4560849">
                  <a:moveTo>
                    <a:pt x="0" y="358438"/>
                  </a:moveTo>
                  <a:cubicBezTo>
                    <a:pt x="0" y="160478"/>
                    <a:pt x="160478" y="0"/>
                    <a:pt x="358438" y="0"/>
                  </a:cubicBezTo>
                  <a:lnTo>
                    <a:pt x="3225938" y="0"/>
                  </a:lnTo>
                  <a:cubicBezTo>
                    <a:pt x="3423898" y="0"/>
                    <a:pt x="3584376" y="160478"/>
                    <a:pt x="3584376" y="358438"/>
                  </a:cubicBezTo>
                  <a:lnTo>
                    <a:pt x="3584376" y="4202411"/>
                  </a:lnTo>
                  <a:cubicBezTo>
                    <a:pt x="3584376" y="4400371"/>
                    <a:pt x="3423898" y="4560849"/>
                    <a:pt x="3225938" y="4560849"/>
                  </a:cubicBezTo>
                  <a:lnTo>
                    <a:pt x="358438" y="4560849"/>
                  </a:lnTo>
                  <a:cubicBezTo>
                    <a:pt x="160478" y="4560849"/>
                    <a:pt x="0" y="4400371"/>
                    <a:pt x="0" y="4202411"/>
                  </a:cubicBezTo>
                  <a:lnTo>
                    <a:pt x="0" y="3584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952355" rIns="128016" bIns="1040187" numCol="1" spcCol="1270" anchor="t" anchorCtr="1">
              <a:noAutofit/>
            </a:bodyPr>
            <a:lstStyle/>
            <a:p>
              <a:pPr marL="0" lvl="0" indent="0" algn="l" defTabSz="800100">
                <a:lnSpc>
                  <a:spcPct val="90000"/>
                </a:lnSpc>
                <a:spcBef>
                  <a:spcPct val="0"/>
                </a:spcBef>
                <a:spcAft>
                  <a:spcPct val="35000"/>
                </a:spcAft>
                <a:buNone/>
              </a:pPr>
              <a:r>
                <a:rPr lang="en-US" sz="1800" b="1" kern="1200"/>
                <a:t>Look at attachments/files</a:t>
              </a:r>
              <a:endParaRPr lang="en-US" sz="1800" kern="1200"/>
            </a:p>
            <a:p>
              <a:pPr marL="114300" lvl="1" indent="-114300" algn="l" defTabSz="622300">
                <a:lnSpc>
                  <a:spcPct val="90000"/>
                </a:lnSpc>
                <a:spcBef>
                  <a:spcPct val="0"/>
                </a:spcBef>
                <a:spcAft>
                  <a:spcPct val="15000"/>
                </a:spcAft>
                <a:buChar char="•"/>
              </a:pPr>
              <a:r>
                <a:rPr lang="en-US" sz="1400" kern="1200"/>
                <a:t>Beware of attachments which can contain embedded malware or launch malware. Don’t open or download! </a:t>
              </a:r>
            </a:p>
          </p:txBody>
        </p:sp>
        <p:sp>
          <p:nvSpPr>
            <p:cNvPr id="19" name="Oval 18">
              <a:extLst>
                <a:ext uri="{FF2B5EF4-FFF2-40B4-BE49-F238E27FC236}">
                  <a16:creationId xmlns:a16="http://schemas.microsoft.com/office/drawing/2014/main" id="{CECCFF6D-662A-4A23-9859-B021B5F77D89}"/>
                </a:ext>
              </a:extLst>
            </p:cNvPr>
            <p:cNvSpPr/>
            <p:nvPr/>
          </p:nvSpPr>
          <p:spPr>
            <a:xfrm>
              <a:off x="9028526" y="1656407"/>
              <a:ext cx="1518762" cy="1518762"/>
            </a:xfrm>
            <a:prstGeom prst="ellipse">
              <a:avLst/>
            </a:prstGeom>
            <a:solidFill>
              <a:schemeClr val="bg2"/>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802067" y="2003236"/>
            <a:ext cx="1204048" cy="794379"/>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563359" y="1845406"/>
            <a:ext cx="1065279" cy="1065279"/>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528241" y="1789969"/>
            <a:ext cx="519331" cy="1220911"/>
          </a:xfrm>
          <a:prstGeom prst="rect">
            <a:avLst/>
          </a:prstGeom>
        </p:spPr>
      </p:pic>
    </p:spTree>
    <p:extLst>
      <p:ext uri="{BB962C8B-B14F-4D97-AF65-F5344CB8AC3E}">
        <p14:creationId xmlns:p14="http://schemas.microsoft.com/office/powerpoint/2010/main" val="1677231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412465"/>
            <a:ext cx="9174480" cy="382156"/>
          </a:xfrm>
          <a:prstGeom prst="rect">
            <a:avLst/>
          </a:prstGeom>
        </p:spPr>
        <p:txBody>
          <a:bodyPr vert="horz" wrap="square" lIns="0" tIns="12700" rIns="0" bIns="0" rtlCol="0" anchor="b" anchorCtr="0">
            <a:spAutoFit/>
          </a:bodyPr>
          <a:lstStyle/>
          <a:p>
            <a:pPr marL="12700">
              <a:spcBef>
                <a:spcPts val="100"/>
              </a:spcBef>
            </a:pPr>
            <a:r>
              <a:rPr lang="en-US" sz="2400" spc="-5" dirty="0"/>
              <a:t>What does a strong Information &amp; Cyber Security strategy look like?</a:t>
            </a:r>
            <a:endParaRPr sz="2400" dirty="0"/>
          </a:p>
        </p:txBody>
      </p:sp>
      <p:sp>
        <p:nvSpPr>
          <p:cNvPr id="3" name="object 3"/>
          <p:cNvSpPr/>
          <p:nvPr/>
        </p:nvSpPr>
        <p:spPr>
          <a:xfrm>
            <a:off x="2281427" y="4082794"/>
            <a:ext cx="429895" cy="428625"/>
          </a:xfrm>
          <a:custGeom>
            <a:avLst/>
            <a:gdLst/>
            <a:ahLst/>
            <a:cxnLst/>
            <a:rect l="l" t="t" r="r" b="b"/>
            <a:pathLst>
              <a:path w="429894" h="428625">
                <a:moveTo>
                  <a:pt x="168173" y="66890"/>
                </a:moveTo>
                <a:lnTo>
                  <a:pt x="115329" y="81292"/>
                </a:lnTo>
                <a:lnTo>
                  <a:pt x="85086" y="105263"/>
                </a:lnTo>
                <a:lnTo>
                  <a:pt x="67132" y="145503"/>
                </a:lnTo>
                <a:lnTo>
                  <a:pt x="67219" y="204038"/>
                </a:lnTo>
                <a:lnTo>
                  <a:pt x="77520" y="255498"/>
                </a:lnTo>
                <a:lnTo>
                  <a:pt x="99261" y="293172"/>
                </a:lnTo>
                <a:lnTo>
                  <a:pt x="108991" y="302742"/>
                </a:lnTo>
                <a:lnTo>
                  <a:pt x="22847" y="349631"/>
                </a:lnTo>
                <a:lnTo>
                  <a:pt x="12853" y="354733"/>
                </a:lnTo>
                <a:lnTo>
                  <a:pt x="5713" y="360189"/>
                </a:lnTo>
                <a:lnTo>
                  <a:pt x="1428" y="365966"/>
                </a:lnTo>
                <a:lnTo>
                  <a:pt x="0" y="372033"/>
                </a:lnTo>
                <a:lnTo>
                  <a:pt x="0" y="411695"/>
                </a:lnTo>
                <a:lnTo>
                  <a:pt x="2425" y="416864"/>
                </a:lnTo>
                <a:lnTo>
                  <a:pt x="6921" y="421347"/>
                </a:lnTo>
                <a:lnTo>
                  <a:pt x="11087" y="425831"/>
                </a:lnTo>
                <a:lnTo>
                  <a:pt x="16611" y="428244"/>
                </a:lnTo>
                <a:lnTo>
                  <a:pt x="319379" y="428244"/>
                </a:lnTo>
                <a:lnTo>
                  <a:pt x="324573" y="425831"/>
                </a:lnTo>
                <a:lnTo>
                  <a:pt x="333565" y="416864"/>
                </a:lnTo>
                <a:lnTo>
                  <a:pt x="335661" y="411695"/>
                </a:lnTo>
                <a:lnTo>
                  <a:pt x="335661" y="401345"/>
                </a:lnTo>
                <a:lnTo>
                  <a:pt x="27000" y="401345"/>
                </a:lnTo>
                <a:lnTo>
                  <a:pt x="27000" y="377901"/>
                </a:lnTo>
                <a:lnTo>
                  <a:pt x="29070" y="376186"/>
                </a:lnTo>
                <a:lnTo>
                  <a:pt x="31496" y="374789"/>
                </a:lnTo>
                <a:lnTo>
                  <a:pt x="34264" y="373430"/>
                </a:lnTo>
                <a:lnTo>
                  <a:pt x="34607" y="373075"/>
                </a:lnTo>
                <a:lnTo>
                  <a:pt x="35293" y="373075"/>
                </a:lnTo>
                <a:lnTo>
                  <a:pt x="122504" y="326186"/>
                </a:lnTo>
                <a:lnTo>
                  <a:pt x="128065" y="322313"/>
                </a:lnTo>
                <a:lnTo>
                  <a:pt x="132267" y="317438"/>
                </a:lnTo>
                <a:lnTo>
                  <a:pt x="135045" y="311593"/>
                </a:lnTo>
                <a:lnTo>
                  <a:pt x="136334" y="304812"/>
                </a:lnTo>
                <a:lnTo>
                  <a:pt x="136265" y="297949"/>
                </a:lnTo>
                <a:lnTo>
                  <a:pt x="134512" y="291833"/>
                </a:lnTo>
                <a:lnTo>
                  <a:pt x="131073" y="286431"/>
                </a:lnTo>
                <a:lnTo>
                  <a:pt x="125945" y="281711"/>
                </a:lnTo>
                <a:lnTo>
                  <a:pt x="118816" y="274785"/>
                </a:lnTo>
                <a:lnTo>
                  <a:pt x="98795" y="233875"/>
                </a:lnTo>
                <a:lnTo>
                  <a:pt x="94107" y="145503"/>
                </a:lnTo>
                <a:lnTo>
                  <a:pt x="95599" y="137807"/>
                </a:lnTo>
                <a:lnTo>
                  <a:pt x="130122" y="104112"/>
                </a:lnTo>
                <a:lnTo>
                  <a:pt x="168859" y="93776"/>
                </a:lnTo>
                <a:lnTo>
                  <a:pt x="238897" y="93776"/>
                </a:lnTo>
                <a:lnTo>
                  <a:pt x="237032" y="92049"/>
                </a:lnTo>
                <a:lnTo>
                  <a:pt x="220871" y="80992"/>
                </a:lnTo>
                <a:lnTo>
                  <a:pt x="204027" y="73136"/>
                </a:lnTo>
                <a:lnTo>
                  <a:pt x="186471" y="68446"/>
                </a:lnTo>
                <a:lnTo>
                  <a:pt x="168173" y="66890"/>
                </a:lnTo>
                <a:close/>
              </a:path>
              <a:path w="429894" h="428625">
                <a:moveTo>
                  <a:pt x="238897" y="93776"/>
                </a:moveTo>
                <a:lnTo>
                  <a:pt x="168859" y="93776"/>
                </a:lnTo>
                <a:lnTo>
                  <a:pt x="181903" y="94882"/>
                </a:lnTo>
                <a:lnTo>
                  <a:pt x="194556" y="98220"/>
                </a:lnTo>
                <a:lnTo>
                  <a:pt x="228736" y="120582"/>
                </a:lnTo>
                <a:lnTo>
                  <a:pt x="241884" y="145503"/>
                </a:lnTo>
                <a:lnTo>
                  <a:pt x="241812" y="204038"/>
                </a:lnTo>
                <a:lnTo>
                  <a:pt x="234607" y="245846"/>
                </a:lnTo>
                <a:lnTo>
                  <a:pt x="211416" y="281711"/>
                </a:lnTo>
                <a:lnTo>
                  <a:pt x="206747" y="286431"/>
                </a:lnTo>
                <a:lnTo>
                  <a:pt x="203596" y="291833"/>
                </a:lnTo>
                <a:lnTo>
                  <a:pt x="201937" y="297949"/>
                </a:lnTo>
                <a:lnTo>
                  <a:pt x="201739" y="304812"/>
                </a:lnTo>
                <a:lnTo>
                  <a:pt x="203166" y="311593"/>
                </a:lnTo>
                <a:lnTo>
                  <a:pt x="205927" y="317438"/>
                </a:lnTo>
                <a:lnTo>
                  <a:pt x="210054" y="322313"/>
                </a:lnTo>
                <a:lnTo>
                  <a:pt x="215582" y="326186"/>
                </a:lnTo>
                <a:lnTo>
                  <a:pt x="300355" y="373075"/>
                </a:lnTo>
                <a:lnTo>
                  <a:pt x="301040" y="373075"/>
                </a:lnTo>
                <a:lnTo>
                  <a:pt x="301739" y="373430"/>
                </a:lnTo>
                <a:lnTo>
                  <a:pt x="303123" y="373761"/>
                </a:lnTo>
                <a:lnTo>
                  <a:pt x="304863" y="374789"/>
                </a:lnTo>
                <a:lnTo>
                  <a:pt x="306590" y="376186"/>
                </a:lnTo>
                <a:lnTo>
                  <a:pt x="308991" y="377215"/>
                </a:lnTo>
                <a:lnTo>
                  <a:pt x="308991" y="401345"/>
                </a:lnTo>
                <a:lnTo>
                  <a:pt x="335661" y="401345"/>
                </a:lnTo>
                <a:lnTo>
                  <a:pt x="335661" y="369277"/>
                </a:lnTo>
                <a:lnTo>
                  <a:pt x="334962" y="366522"/>
                </a:lnTo>
                <a:lnTo>
                  <a:pt x="333235" y="364109"/>
                </a:lnTo>
                <a:lnTo>
                  <a:pt x="331495" y="361353"/>
                </a:lnTo>
                <a:lnTo>
                  <a:pt x="329768" y="359625"/>
                </a:lnTo>
                <a:lnTo>
                  <a:pt x="327698" y="357898"/>
                </a:lnTo>
                <a:lnTo>
                  <a:pt x="325970" y="356184"/>
                </a:lnTo>
                <a:lnTo>
                  <a:pt x="323875" y="354812"/>
                </a:lnTo>
                <a:lnTo>
                  <a:pt x="321475" y="353428"/>
                </a:lnTo>
                <a:lnTo>
                  <a:pt x="319379" y="352056"/>
                </a:lnTo>
                <a:lnTo>
                  <a:pt x="317309" y="351002"/>
                </a:lnTo>
                <a:lnTo>
                  <a:pt x="315582" y="350329"/>
                </a:lnTo>
                <a:lnTo>
                  <a:pt x="313156" y="349631"/>
                </a:lnTo>
                <a:lnTo>
                  <a:pt x="228371" y="302742"/>
                </a:lnTo>
                <a:lnTo>
                  <a:pt x="253395" y="270935"/>
                </a:lnTo>
                <a:lnTo>
                  <a:pt x="266145" y="229033"/>
                </a:lnTo>
                <a:lnTo>
                  <a:pt x="268528" y="145503"/>
                </a:lnTo>
                <a:lnTo>
                  <a:pt x="266527" y="131486"/>
                </a:lnTo>
                <a:lnTo>
                  <a:pt x="260567" y="117881"/>
                </a:lnTo>
                <a:lnTo>
                  <a:pt x="250714" y="104723"/>
                </a:lnTo>
                <a:lnTo>
                  <a:pt x="238897" y="93776"/>
                </a:lnTo>
                <a:close/>
              </a:path>
              <a:path w="429894" h="428625">
                <a:moveTo>
                  <a:pt x="332310" y="26911"/>
                </a:moveTo>
                <a:lnTo>
                  <a:pt x="260908" y="26911"/>
                </a:lnTo>
                <a:lnTo>
                  <a:pt x="274601" y="28067"/>
                </a:lnTo>
                <a:lnTo>
                  <a:pt x="287678" y="31516"/>
                </a:lnTo>
                <a:lnTo>
                  <a:pt x="322512" y="54281"/>
                </a:lnTo>
                <a:lnTo>
                  <a:pt x="335661" y="79311"/>
                </a:lnTo>
                <a:lnTo>
                  <a:pt x="335558" y="137807"/>
                </a:lnTo>
                <a:lnTo>
                  <a:pt x="328041" y="178955"/>
                </a:lnTo>
                <a:lnTo>
                  <a:pt x="304495" y="214820"/>
                </a:lnTo>
                <a:lnTo>
                  <a:pt x="299573" y="219788"/>
                </a:lnTo>
                <a:lnTo>
                  <a:pt x="296203" y="225374"/>
                </a:lnTo>
                <a:lnTo>
                  <a:pt x="294388" y="231540"/>
                </a:lnTo>
                <a:lnTo>
                  <a:pt x="294132" y="238252"/>
                </a:lnTo>
                <a:lnTo>
                  <a:pt x="295173" y="247904"/>
                </a:lnTo>
                <a:lnTo>
                  <a:pt x="299669" y="254812"/>
                </a:lnTo>
                <a:lnTo>
                  <a:pt x="336575" y="274791"/>
                </a:lnTo>
                <a:lnTo>
                  <a:pt x="394474" y="306171"/>
                </a:lnTo>
                <a:lnTo>
                  <a:pt x="395871" y="306870"/>
                </a:lnTo>
                <a:lnTo>
                  <a:pt x="396900" y="306870"/>
                </a:lnTo>
                <a:lnTo>
                  <a:pt x="398627" y="307898"/>
                </a:lnTo>
                <a:lnTo>
                  <a:pt x="400697" y="309283"/>
                </a:lnTo>
                <a:lnTo>
                  <a:pt x="402767" y="311010"/>
                </a:lnTo>
                <a:lnTo>
                  <a:pt x="402767" y="334467"/>
                </a:lnTo>
                <a:lnTo>
                  <a:pt x="348449" y="334467"/>
                </a:lnTo>
                <a:lnTo>
                  <a:pt x="352468" y="338669"/>
                </a:lnTo>
                <a:lnTo>
                  <a:pt x="356195" y="344552"/>
                </a:lnTo>
                <a:lnTo>
                  <a:pt x="359595" y="352114"/>
                </a:lnTo>
                <a:lnTo>
                  <a:pt x="362635" y="361353"/>
                </a:lnTo>
                <a:lnTo>
                  <a:pt x="413156" y="361353"/>
                </a:lnTo>
                <a:lnTo>
                  <a:pt x="418680" y="358940"/>
                </a:lnTo>
                <a:lnTo>
                  <a:pt x="422846" y="354457"/>
                </a:lnTo>
                <a:lnTo>
                  <a:pt x="427342" y="349973"/>
                </a:lnTo>
                <a:lnTo>
                  <a:pt x="429768" y="344792"/>
                </a:lnTo>
                <a:lnTo>
                  <a:pt x="429768" y="301358"/>
                </a:lnTo>
                <a:lnTo>
                  <a:pt x="406933" y="282740"/>
                </a:lnTo>
                <a:lnTo>
                  <a:pt x="321475" y="235851"/>
                </a:lnTo>
                <a:lnTo>
                  <a:pt x="346769" y="204038"/>
                </a:lnTo>
                <a:lnTo>
                  <a:pt x="360087" y="162140"/>
                </a:lnTo>
                <a:lnTo>
                  <a:pt x="362635" y="79311"/>
                </a:lnTo>
                <a:lnTo>
                  <a:pt x="360631" y="65426"/>
                </a:lnTo>
                <a:lnTo>
                  <a:pt x="354637" y="51765"/>
                </a:lnTo>
                <a:lnTo>
                  <a:pt x="344687" y="38427"/>
                </a:lnTo>
                <a:lnTo>
                  <a:pt x="332310" y="26911"/>
                </a:lnTo>
                <a:close/>
              </a:path>
              <a:path w="429894" h="428625">
                <a:moveTo>
                  <a:pt x="260908" y="0"/>
                </a:moveTo>
                <a:lnTo>
                  <a:pt x="214541" y="11379"/>
                </a:lnTo>
                <a:lnTo>
                  <a:pt x="176123" y="40347"/>
                </a:lnTo>
                <a:lnTo>
                  <a:pt x="188135" y="41185"/>
                </a:lnTo>
                <a:lnTo>
                  <a:pt x="197712" y="42154"/>
                </a:lnTo>
                <a:lnTo>
                  <a:pt x="204886" y="43251"/>
                </a:lnTo>
                <a:lnTo>
                  <a:pt x="209689" y="44475"/>
                </a:lnTo>
                <a:lnTo>
                  <a:pt x="221441" y="36785"/>
                </a:lnTo>
                <a:lnTo>
                  <a:pt x="233875" y="31297"/>
                </a:lnTo>
                <a:lnTo>
                  <a:pt x="247021" y="28007"/>
                </a:lnTo>
                <a:lnTo>
                  <a:pt x="260908" y="26911"/>
                </a:lnTo>
                <a:lnTo>
                  <a:pt x="332310" y="26911"/>
                </a:lnTo>
                <a:lnTo>
                  <a:pt x="330809" y="25514"/>
                </a:lnTo>
                <a:lnTo>
                  <a:pt x="314390" y="14401"/>
                </a:lnTo>
                <a:lnTo>
                  <a:pt x="297287" y="6423"/>
                </a:lnTo>
                <a:lnTo>
                  <a:pt x="279471" y="1611"/>
                </a:lnTo>
                <a:lnTo>
                  <a:pt x="260908" y="0"/>
                </a:lnTo>
                <a:close/>
              </a:path>
            </a:pathLst>
          </a:custGeom>
          <a:solidFill>
            <a:srgbClr val="000000"/>
          </a:solidFill>
        </p:spPr>
        <p:txBody>
          <a:bodyPr wrap="square" lIns="0" tIns="0" rIns="0" bIns="0" rtlCol="0"/>
          <a:lstStyle/>
          <a:p>
            <a:endParaRPr/>
          </a:p>
        </p:txBody>
      </p:sp>
      <p:sp>
        <p:nvSpPr>
          <p:cNvPr id="4" name="object 4"/>
          <p:cNvSpPr/>
          <p:nvPr/>
        </p:nvSpPr>
        <p:spPr>
          <a:xfrm>
            <a:off x="2209807" y="4871211"/>
            <a:ext cx="490855" cy="490220"/>
          </a:xfrm>
          <a:custGeom>
            <a:avLst/>
            <a:gdLst/>
            <a:ahLst/>
            <a:cxnLst/>
            <a:rect l="l" t="t" r="r" b="b"/>
            <a:pathLst>
              <a:path w="490855" h="490220">
                <a:moveTo>
                  <a:pt x="218717" y="408940"/>
                </a:moveTo>
                <a:lnTo>
                  <a:pt x="160007" y="408940"/>
                </a:lnTo>
                <a:lnTo>
                  <a:pt x="167423" y="412750"/>
                </a:lnTo>
                <a:lnTo>
                  <a:pt x="190042" y="420370"/>
                </a:lnTo>
                <a:lnTo>
                  <a:pt x="199529" y="459740"/>
                </a:lnTo>
                <a:lnTo>
                  <a:pt x="201510" y="468630"/>
                </a:lnTo>
                <a:lnTo>
                  <a:pt x="205054" y="476250"/>
                </a:lnTo>
                <a:lnTo>
                  <a:pt x="210604" y="481330"/>
                </a:lnTo>
                <a:lnTo>
                  <a:pt x="215734" y="487680"/>
                </a:lnTo>
                <a:lnTo>
                  <a:pt x="222440" y="490220"/>
                </a:lnTo>
                <a:lnTo>
                  <a:pt x="269049" y="490220"/>
                </a:lnTo>
                <a:lnTo>
                  <a:pt x="276186" y="487680"/>
                </a:lnTo>
                <a:lnTo>
                  <a:pt x="282498" y="481330"/>
                </a:lnTo>
                <a:lnTo>
                  <a:pt x="288429" y="476250"/>
                </a:lnTo>
                <a:lnTo>
                  <a:pt x="291973" y="468630"/>
                </a:lnTo>
                <a:lnTo>
                  <a:pt x="292985" y="461010"/>
                </a:lnTo>
                <a:lnTo>
                  <a:pt x="231927" y="461010"/>
                </a:lnTo>
                <a:lnTo>
                  <a:pt x="230746" y="458470"/>
                </a:lnTo>
                <a:lnTo>
                  <a:pt x="229158" y="453390"/>
                </a:lnTo>
                <a:lnTo>
                  <a:pt x="218717" y="408940"/>
                </a:lnTo>
                <a:close/>
              </a:path>
              <a:path w="490855" h="490220">
                <a:moveTo>
                  <a:pt x="331482" y="373380"/>
                </a:moveTo>
                <a:lnTo>
                  <a:pt x="315290" y="382270"/>
                </a:lnTo>
                <a:lnTo>
                  <a:pt x="308178" y="384810"/>
                </a:lnTo>
                <a:lnTo>
                  <a:pt x="300672" y="388620"/>
                </a:lnTo>
                <a:lnTo>
                  <a:pt x="276186" y="396240"/>
                </a:lnTo>
                <a:lnTo>
                  <a:pt x="263537" y="453390"/>
                </a:lnTo>
                <a:lnTo>
                  <a:pt x="263144" y="457200"/>
                </a:lnTo>
                <a:lnTo>
                  <a:pt x="261556" y="458470"/>
                </a:lnTo>
                <a:lnTo>
                  <a:pt x="259969" y="461010"/>
                </a:lnTo>
                <a:lnTo>
                  <a:pt x="292985" y="461010"/>
                </a:lnTo>
                <a:lnTo>
                  <a:pt x="293154" y="459740"/>
                </a:lnTo>
                <a:lnTo>
                  <a:pt x="301866" y="420370"/>
                </a:lnTo>
                <a:lnTo>
                  <a:pt x="323031" y="412750"/>
                </a:lnTo>
                <a:lnTo>
                  <a:pt x="329920" y="408940"/>
                </a:lnTo>
                <a:lnTo>
                  <a:pt x="429031" y="408940"/>
                </a:lnTo>
                <a:lnTo>
                  <a:pt x="430263" y="407670"/>
                </a:lnTo>
                <a:lnTo>
                  <a:pt x="384835" y="407670"/>
                </a:lnTo>
                <a:lnTo>
                  <a:pt x="382854" y="406400"/>
                </a:lnTo>
                <a:lnTo>
                  <a:pt x="381673" y="405130"/>
                </a:lnTo>
                <a:lnTo>
                  <a:pt x="331482" y="373380"/>
                </a:lnTo>
                <a:close/>
              </a:path>
              <a:path w="490855" h="490220">
                <a:moveTo>
                  <a:pt x="109842" y="53340"/>
                </a:moveTo>
                <a:lnTo>
                  <a:pt x="93230" y="53340"/>
                </a:lnTo>
                <a:lnTo>
                  <a:pt x="86118" y="55880"/>
                </a:lnTo>
                <a:lnTo>
                  <a:pt x="58470" y="83820"/>
                </a:lnTo>
                <a:lnTo>
                  <a:pt x="52034" y="92710"/>
                </a:lnTo>
                <a:lnTo>
                  <a:pt x="49888" y="102870"/>
                </a:lnTo>
                <a:lnTo>
                  <a:pt x="52034" y="114300"/>
                </a:lnTo>
                <a:lnTo>
                  <a:pt x="58470" y="127000"/>
                </a:lnTo>
                <a:lnTo>
                  <a:pt x="80606" y="163830"/>
                </a:lnTo>
                <a:lnTo>
                  <a:pt x="77495" y="171450"/>
                </a:lnTo>
                <a:lnTo>
                  <a:pt x="74675" y="177800"/>
                </a:lnTo>
                <a:lnTo>
                  <a:pt x="72152" y="184150"/>
                </a:lnTo>
                <a:lnTo>
                  <a:pt x="69926" y="190500"/>
                </a:lnTo>
                <a:lnTo>
                  <a:pt x="30822" y="199390"/>
                </a:lnTo>
                <a:lnTo>
                  <a:pt x="0" y="223520"/>
                </a:lnTo>
                <a:lnTo>
                  <a:pt x="0" y="270510"/>
                </a:lnTo>
                <a:lnTo>
                  <a:pt x="30822" y="292100"/>
                </a:lnTo>
                <a:lnTo>
                  <a:pt x="71107" y="303530"/>
                </a:lnTo>
                <a:lnTo>
                  <a:pt x="73041" y="308610"/>
                </a:lnTo>
                <a:lnTo>
                  <a:pt x="75266" y="314960"/>
                </a:lnTo>
                <a:lnTo>
                  <a:pt x="77786" y="321310"/>
                </a:lnTo>
                <a:lnTo>
                  <a:pt x="80606" y="326390"/>
                </a:lnTo>
                <a:lnTo>
                  <a:pt x="58470" y="364490"/>
                </a:lnTo>
                <a:lnTo>
                  <a:pt x="52034" y="377190"/>
                </a:lnTo>
                <a:lnTo>
                  <a:pt x="49888" y="388620"/>
                </a:lnTo>
                <a:lnTo>
                  <a:pt x="52034" y="398780"/>
                </a:lnTo>
                <a:lnTo>
                  <a:pt x="58470" y="407670"/>
                </a:lnTo>
                <a:lnTo>
                  <a:pt x="86118" y="435610"/>
                </a:lnTo>
                <a:lnTo>
                  <a:pt x="93230" y="438150"/>
                </a:lnTo>
                <a:lnTo>
                  <a:pt x="109842" y="438150"/>
                </a:lnTo>
                <a:lnTo>
                  <a:pt x="117741" y="435610"/>
                </a:lnTo>
                <a:lnTo>
                  <a:pt x="124853" y="430530"/>
                </a:lnTo>
                <a:lnTo>
                  <a:pt x="160007" y="408940"/>
                </a:lnTo>
                <a:lnTo>
                  <a:pt x="218717" y="408940"/>
                </a:lnTo>
                <a:lnTo>
                  <a:pt x="218419" y="407670"/>
                </a:lnTo>
                <a:lnTo>
                  <a:pt x="101549" y="407670"/>
                </a:lnTo>
                <a:lnTo>
                  <a:pt x="81394" y="387350"/>
                </a:lnTo>
                <a:lnTo>
                  <a:pt x="82969" y="383540"/>
                </a:lnTo>
                <a:lnTo>
                  <a:pt x="84556" y="381000"/>
                </a:lnTo>
                <a:lnTo>
                  <a:pt x="116154" y="328930"/>
                </a:lnTo>
                <a:lnTo>
                  <a:pt x="108254" y="313690"/>
                </a:lnTo>
                <a:lnTo>
                  <a:pt x="104711" y="307340"/>
                </a:lnTo>
                <a:lnTo>
                  <a:pt x="101549" y="299720"/>
                </a:lnTo>
                <a:lnTo>
                  <a:pt x="99961" y="293370"/>
                </a:lnTo>
                <a:lnTo>
                  <a:pt x="94818" y="276860"/>
                </a:lnTo>
                <a:lnTo>
                  <a:pt x="35166" y="261620"/>
                </a:lnTo>
                <a:lnTo>
                  <a:pt x="32778" y="261620"/>
                </a:lnTo>
                <a:lnTo>
                  <a:pt x="30822" y="260350"/>
                </a:lnTo>
                <a:lnTo>
                  <a:pt x="30822" y="231140"/>
                </a:lnTo>
                <a:lnTo>
                  <a:pt x="31597" y="231140"/>
                </a:lnTo>
                <a:lnTo>
                  <a:pt x="33578" y="229870"/>
                </a:lnTo>
                <a:lnTo>
                  <a:pt x="35547" y="229870"/>
                </a:lnTo>
                <a:lnTo>
                  <a:pt x="94030" y="217170"/>
                </a:lnTo>
                <a:lnTo>
                  <a:pt x="98780" y="199390"/>
                </a:lnTo>
                <a:lnTo>
                  <a:pt x="101549" y="193040"/>
                </a:lnTo>
                <a:lnTo>
                  <a:pt x="104711" y="185420"/>
                </a:lnTo>
                <a:lnTo>
                  <a:pt x="108254" y="177800"/>
                </a:lnTo>
                <a:lnTo>
                  <a:pt x="116154" y="162560"/>
                </a:lnTo>
                <a:lnTo>
                  <a:pt x="84556" y="110490"/>
                </a:lnTo>
                <a:lnTo>
                  <a:pt x="82969" y="107950"/>
                </a:lnTo>
                <a:lnTo>
                  <a:pt x="82168" y="105410"/>
                </a:lnTo>
                <a:lnTo>
                  <a:pt x="81394" y="104140"/>
                </a:lnTo>
                <a:lnTo>
                  <a:pt x="101549" y="83820"/>
                </a:lnTo>
                <a:lnTo>
                  <a:pt x="217547" y="83820"/>
                </a:lnTo>
                <a:lnTo>
                  <a:pt x="217874" y="82550"/>
                </a:lnTo>
                <a:lnTo>
                  <a:pt x="160007" y="82550"/>
                </a:lnTo>
                <a:lnTo>
                  <a:pt x="124853" y="60960"/>
                </a:lnTo>
                <a:lnTo>
                  <a:pt x="117741" y="55880"/>
                </a:lnTo>
                <a:lnTo>
                  <a:pt x="109842" y="53340"/>
                </a:lnTo>
                <a:close/>
              </a:path>
              <a:path w="490855" h="490220">
                <a:moveTo>
                  <a:pt x="429031" y="408940"/>
                </a:moveTo>
                <a:lnTo>
                  <a:pt x="329920" y="408940"/>
                </a:lnTo>
                <a:lnTo>
                  <a:pt x="364286" y="430530"/>
                </a:lnTo>
                <a:lnTo>
                  <a:pt x="371398" y="435610"/>
                </a:lnTo>
                <a:lnTo>
                  <a:pt x="378904" y="438150"/>
                </a:lnTo>
                <a:lnTo>
                  <a:pt x="394716" y="438150"/>
                </a:lnTo>
                <a:lnTo>
                  <a:pt x="402209" y="435610"/>
                </a:lnTo>
                <a:lnTo>
                  <a:pt x="409320" y="429260"/>
                </a:lnTo>
                <a:lnTo>
                  <a:pt x="429031" y="408940"/>
                </a:lnTo>
                <a:close/>
              </a:path>
              <a:path w="490855" h="490220">
                <a:moveTo>
                  <a:pt x="158051" y="373380"/>
                </a:moveTo>
                <a:lnTo>
                  <a:pt x="107454" y="405130"/>
                </a:lnTo>
                <a:lnTo>
                  <a:pt x="103530" y="407670"/>
                </a:lnTo>
                <a:lnTo>
                  <a:pt x="218419" y="407670"/>
                </a:lnTo>
                <a:lnTo>
                  <a:pt x="215734" y="396240"/>
                </a:lnTo>
                <a:lnTo>
                  <a:pt x="199529" y="392430"/>
                </a:lnTo>
                <a:lnTo>
                  <a:pt x="192863" y="389890"/>
                </a:lnTo>
                <a:lnTo>
                  <a:pt x="186488" y="387350"/>
                </a:lnTo>
                <a:lnTo>
                  <a:pt x="180411" y="384810"/>
                </a:lnTo>
                <a:lnTo>
                  <a:pt x="174637" y="382270"/>
                </a:lnTo>
                <a:lnTo>
                  <a:pt x="158051" y="373380"/>
                </a:lnTo>
                <a:close/>
              </a:path>
              <a:path w="490855" h="490220">
                <a:moveTo>
                  <a:pt x="430263" y="83820"/>
                </a:moveTo>
                <a:lnTo>
                  <a:pt x="387197" y="83820"/>
                </a:lnTo>
                <a:lnTo>
                  <a:pt x="407339" y="104140"/>
                </a:lnTo>
                <a:lnTo>
                  <a:pt x="406577" y="105410"/>
                </a:lnTo>
                <a:lnTo>
                  <a:pt x="405777" y="107950"/>
                </a:lnTo>
                <a:lnTo>
                  <a:pt x="404596" y="110490"/>
                </a:lnTo>
                <a:lnTo>
                  <a:pt x="373761" y="161290"/>
                </a:lnTo>
                <a:lnTo>
                  <a:pt x="381673" y="176530"/>
                </a:lnTo>
                <a:lnTo>
                  <a:pt x="386016" y="184150"/>
                </a:lnTo>
                <a:lnTo>
                  <a:pt x="389572" y="191770"/>
                </a:lnTo>
                <a:lnTo>
                  <a:pt x="391934" y="199390"/>
                </a:lnTo>
                <a:lnTo>
                  <a:pt x="396684" y="217170"/>
                </a:lnTo>
                <a:lnTo>
                  <a:pt x="453186" y="229870"/>
                </a:lnTo>
                <a:lnTo>
                  <a:pt x="457149" y="229870"/>
                </a:lnTo>
                <a:lnTo>
                  <a:pt x="459511" y="231140"/>
                </a:lnTo>
                <a:lnTo>
                  <a:pt x="459892" y="233680"/>
                </a:lnTo>
                <a:lnTo>
                  <a:pt x="459892" y="260350"/>
                </a:lnTo>
                <a:lnTo>
                  <a:pt x="458330" y="261620"/>
                </a:lnTo>
                <a:lnTo>
                  <a:pt x="455968" y="261620"/>
                </a:lnTo>
                <a:lnTo>
                  <a:pt x="453186" y="262890"/>
                </a:lnTo>
                <a:lnTo>
                  <a:pt x="396684" y="276860"/>
                </a:lnTo>
                <a:lnTo>
                  <a:pt x="391147" y="293370"/>
                </a:lnTo>
                <a:lnTo>
                  <a:pt x="388391" y="300990"/>
                </a:lnTo>
                <a:lnTo>
                  <a:pt x="385241" y="307340"/>
                </a:lnTo>
                <a:lnTo>
                  <a:pt x="381673" y="314960"/>
                </a:lnTo>
                <a:lnTo>
                  <a:pt x="373761" y="330200"/>
                </a:lnTo>
                <a:lnTo>
                  <a:pt x="404596" y="381000"/>
                </a:lnTo>
                <a:lnTo>
                  <a:pt x="405777" y="383540"/>
                </a:lnTo>
                <a:lnTo>
                  <a:pt x="406577" y="384810"/>
                </a:lnTo>
                <a:lnTo>
                  <a:pt x="407339" y="387350"/>
                </a:lnTo>
                <a:lnTo>
                  <a:pt x="387197" y="407670"/>
                </a:lnTo>
                <a:lnTo>
                  <a:pt x="430263" y="407670"/>
                </a:lnTo>
                <a:lnTo>
                  <a:pt x="436706" y="398780"/>
                </a:lnTo>
                <a:lnTo>
                  <a:pt x="438854" y="388620"/>
                </a:lnTo>
                <a:lnTo>
                  <a:pt x="436706" y="377190"/>
                </a:lnTo>
                <a:lnTo>
                  <a:pt x="430263" y="364490"/>
                </a:lnTo>
                <a:lnTo>
                  <a:pt x="409320" y="328930"/>
                </a:lnTo>
                <a:lnTo>
                  <a:pt x="412436" y="322580"/>
                </a:lnTo>
                <a:lnTo>
                  <a:pt x="415251" y="316230"/>
                </a:lnTo>
                <a:lnTo>
                  <a:pt x="417772" y="309880"/>
                </a:lnTo>
                <a:lnTo>
                  <a:pt x="420001" y="303530"/>
                </a:lnTo>
                <a:lnTo>
                  <a:pt x="459892" y="292100"/>
                </a:lnTo>
                <a:lnTo>
                  <a:pt x="468210" y="290830"/>
                </a:lnTo>
                <a:lnTo>
                  <a:pt x="475703" y="287020"/>
                </a:lnTo>
                <a:lnTo>
                  <a:pt x="487565" y="276860"/>
                </a:lnTo>
                <a:lnTo>
                  <a:pt x="490728" y="270510"/>
                </a:lnTo>
                <a:lnTo>
                  <a:pt x="490728" y="223520"/>
                </a:lnTo>
                <a:lnTo>
                  <a:pt x="487565" y="217170"/>
                </a:lnTo>
                <a:lnTo>
                  <a:pt x="475703" y="204470"/>
                </a:lnTo>
                <a:lnTo>
                  <a:pt x="468210" y="200660"/>
                </a:lnTo>
                <a:lnTo>
                  <a:pt x="459892" y="199390"/>
                </a:lnTo>
                <a:lnTo>
                  <a:pt x="420789" y="190500"/>
                </a:lnTo>
                <a:lnTo>
                  <a:pt x="418716" y="182880"/>
                </a:lnTo>
                <a:lnTo>
                  <a:pt x="412943" y="168910"/>
                </a:lnTo>
                <a:lnTo>
                  <a:pt x="409320" y="162560"/>
                </a:lnTo>
                <a:lnTo>
                  <a:pt x="430263" y="127000"/>
                </a:lnTo>
                <a:lnTo>
                  <a:pt x="436706" y="114300"/>
                </a:lnTo>
                <a:lnTo>
                  <a:pt x="438854" y="102870"/>
                </a:lnTo>
                <a:lnTo>
                  <a:pt x="436706" y="92710"/>
                </a:lnTo>
                <a:lnTo>
                  <a:pt x="430263" y="83820"/>
                </a:lnTo>
                <a:close/>
              </a:path>
              <a:path w="490855" h="490220">
                <a:moveTo>
                  <a:pt x="245364" y="153670"/>
                </a:moveTo>
                <a:lnTo>
                  <a:pt x="194400" y="168910"/>
                </a:lnTo>
                <a:lnTo>
                  <a:pt x="160067" y="210820"/>
                </a:lnTo>
                <a:lnTo>
                  <a:pt x="153301" y="245110"/>
                </a:lnTo>
                <a:lnTo>
                  <a:pt x="154999" y="264160"/>
                </a:lnTo>
                <a:lnTo>
                  <a:pt x="180149" y="311150"/>
                </a:lnTo>
                <a:lnTo>
                  <a:pt x="226898" y="335280"/>
                </a:lnTo>
                <a:lnTo>
                  <a:pt x="245364" y="337820"/>
                </a:lnTo>
                <a:lnTo>
                  <a:pt x="263883" y="335280"/>
                </a:lnTo>
                <a:lnTo>
                  <a:pt x="280965" y="330200"/>
                </a:lnTo>
                <a:lnTo>
                  <a:pt x="296641" y="322580"/>
                </a:lnTo>
                <a:lnTo>
                  <a:pt x="310946" y="311150"/>
                </a:lnTo>
                <a:lnTo>
                  <a:pt x="314199" y="307340"/>
                </a:lnTo>
                <a:lnTo>
                  <a:pt x="245364" y="307340"/>
                </a:lnTo>
                <a:lnTo>
                  <a:pt x="233357" y="306070"/>
                </a:lnTo>
                <a:lnTo>
                  <a:pt x="194281" y="279400"/>
                </a:lnTo>
                <a:lnTo>
                  <a:pt x="184111" y="245110"/>
                </a:lnTo>
                <a:lnTo>
                  <a:pt x="185229" y="233680"/>
                </a:lnTo>
                <a:lnTo>
                  <a:pt x="211849" y="194310"/>
                </a:lnTo>
                <a:lnTo>
                  <a:pt x="245364" y="184150"/>
                </a:lnTo>
                <a:lnTo>
                  <a:pt x="314199" y="184150"/>
                </a:lnTo>
                <a:lnTo>
                  <a:pt x="310946" y="180340"/>
                </a:lnTo>
                <a:lnTo>
                  <a:pt x="296641" y="168910"/>
                </a:lnTo>
                <a:lnTo>
                  <a:pt x="280965" y="160020"/>
                </a:lnTo>
                <a:lnTo>
                  <a:pt x="263883" y="154940"/>
                </a:lnTo>
                <a:lnTo>
                  <a:pt x="245364" y="153670"/>
                </a:lnTo>
                <a:close/>
              </a:path>
              <a:path w="490855" h="490220">
                <a:moveTo>
                  <a:pt x="314199" y="184150"/>
                </a:moveTo>
                <a:lnTo>
                  <a:pt x="245364" y="184150"/>
                </a:lnTo>
                <a:lnTo>
                  <a:pt x="257416" y="185420"/>
                </a:lnTo>
                <a:lnTo>
                  <a:pt x="268663" y="189230"/>
                </a:lnTo>
                <a:lnTo>
                  <a:pt x="302107" y="222250"/>
                </a:lnTo>
                <a:lnTo>
                  <a:pt x="306603" y="245110"/>
                </a:lnTo>
                <a:lnTo>
                  <a:pt x="305485" y="257810"/>
                </a:lnTo>
                <a:lnTo>
                  <a:pt x="279027" y="295910"/>
                </a:lnTo>
                <a:lnTo>
                  <a:pt x="245364" y="307340"/>
                </a:lnTo>
                <a:lnTo>
                  <a:pt x="314199" y="307340"/>
                </a:lnTo>
                <a:lnTo>
                  <a:pt x="322874" y="297180"/>
                </a:lnTo>
                <a:lnTo>
                  <a:pt x="331395" y="280670"/>
                </a:lnTo>
                <a:lnTo>
                  <a:pt x="336508" y="264160"/>
                </a:lnTo>
                <a:lnTo>
                  <a:pt x="338213" y="245110"/>
                </a:lnTo>
                <a:lnTo>
                  <a:pt x="336508" y="227330"/>
                </a:lnTo>
                <a:lnTo>
                  <a:pt x="331395" y="210820"/>
                </a:lnTo>
                <a:lnTo>
                  <a:pt x="322874" y="194310"/>
                </a:lnTo>
                <a:lnTo>
                  <a:pt x="314199" y="184150"/>
                </a:lnTo>
                <a:close/>
              </a:path>
              <a:path w="490855" h="490220">
                <a:moveTo>
                  <a:pt x="217547" y="83820"/>
                </a:moveTo>
                <a:lnTo>
                  <a:pt x="104292" y="83820"/>
                </a:lnTo>
                <a:lnTo>
                  <a:pt x="105892" y="85090"/>
                </a:lnTo>
                <a:lnTo>
                  <a:pt x="106273" y="85090"/>
                </a:lnTo>
                <a:lnTo>
                  <a:pt x="158051" y="118110"/>
                </a:lnTo>
                <a:lnTo>
                  <a:pt x="198335" y="100330"/>
                </a:lnTo>
                <a:lnTo>
                  <a:pt x="214934" y="93980"/>
                </a:lnTo>
                <a:lnTo>
                  <a:pt x="217547" y="83820"/>
                </a:lnTo>
                <a:close/>
              </a:path>
              <a:path w="490855" h="490220">
                <a:moveTo>
                  <a:pt x="293154" y="30480"/>
                </a:moveTo>
                <a:lnTo>
                  <a:pt x="260756" y="30480"/>
                </a:lnTo>
                <a:lnTo>
                  <a:pt x="261556" y="31750"/>
                </a:lnTo>
                <a:lnTo>
                  <a:pt x="262737" y="35560"/>
                </a:lnTo>
                <a:lnTo>
                  <a:pt x="276186" y="93980"/>
                </a:lnTo>
                <a:lnTo>
                  <a:pt x="292392" y="100330"/>
                </a:lnTo>
                <a:lnTo>
                  <a:pt x="299885" y="102870"/>
                </a:lnTo>
                <a:lnTo>
                  <a:pt x="307784" y="105410"/>
                </a:lnTo>
                <a:lnTo>
                  <a:pt x="315290" y="109220"/>
                </a:lnTo>
                <a:lnTo>
                  <a:pt x="331482" y="116840"/>
                </a:lnTo>
                <a:lnTo>
                  <a:pt x="380492" y="86360"/>
                </a:lnTo>
                <a:lnTo>
                  <a:pt x="383260" y="85090"/>
                </a:lnTo>
                <a:lnTo>
                  <a:pt x="385241" y="83820"/>
                </a:lnTo>
                <a:lnTo>
                  <a:pt x="430263" y="83820"/>
                </a:lnTo>
                <a:lnTo>
                  <a:pt x="429031" y="82550"/>
                </a:lnTo>
                <a:lnTo>
                  <a:pt x="329920" y="82550"/>
                </a:lnTo>
                <a:lnTo>
                  <a:pt x="323031" y="78740"/>
                </a:lnTo>
                <a:lnTo>
                  <a:pt x="316031" y="76200"/>
                </a:lnTo>
                <a:lnTo>
                  <a:pt x="308962" y="72390"/>
                </a:lnTo>
                <a:lnTo>
                  <a:pt x="301866" y="69850"/>
                </a:lnTo>
                <a:lnTo>
                  <a:pt x="293154" y="30480"/>
                </a:lnTo>
                <a:close/>
              </a:path>
              <a:path w="490855" h="490220">
                <a:moveTo>
                  <a:pt x="269049" y="0"/>
                </a:moveTo>
                <a:lnTo>
                  <a:pt x="229958" y="0"/>
                </a:lnTo>
                <a:lnTo>
                  <a:pt x="219144" y="2540"/>
                </a:lnTo>
                <a:lnTo>
                  <a:pt x="210443" y="7620"/>
                </a:lnTo>
                <a:lnTo>
                  <a:pt x="203893" y="17780"/>
                </a:lnTo>
                <a:lnTo>
                  <a:pt x="199529" y="30480"/>
                </a:lnTo>
                <a:lnTo>
                  <a:pt x="190042" y="69850"/>
                </a:lnTo>
                <a:lnTo>
                  <a:pt x="182404" y="72390"/>
                </a:lnTo>
                <a:lnTo>
                  <a:pt x="174877" y="76200"/>
                </a:lnTo>
                <a:lnTo>
                  <a:pt x="167423" y="78740"/>
                </a:lnTo>
                <a:lnTo>
                  <a:pt x="160007" y="82550"/>
                </a:lnTo>
                <a:lnTo>
                  <a:pt x="217874" y="82550"/>
                </a:lnTo>
                <a:lnTo>
                  <a:pt x="229958" y="35560"/>
                </a:lnTo>
                <a:lnTo>
                  <a:pt x="230746" y="33020"/>
                </a:lnTo>
                <a:lnTo>
                  <a:pt x="231927" y="30480"/>
                </a:lnTo>
                <a:lnTo>
                  <a:pt x="293154" y="30480"/>
                </a:lnTo>
                <a:lnTo>
                  <a:pt x="291973" y="22860"/>
                </a:lnTo>
                <a:lnTo>
                  <a:pt x="288429" y="15240"/>
                </a:lnTo>
                <a:lnTo>
                  <a:pt x="282498" y="8890"/>
                </a:lnTo>
                <a:lnTo>
                  <a:pt x="276186" y="3810"/>
                </a:lnTo>
                <a:lnTo>
                  <a:pt x="269049" y="0"/>
                </a:lnTo>
                <a:close/>
              </a:path>
              <a:path w="490855" h="490220">
                <a:moveTo>
                  <a:pt x="394716" y="53340"/>
                </a:moveTo>
                <a:lnTo>
                  <a:pt x="378904" y="53340"/>
                </a:lnTo>
                <a:lnTo>
                  <a:pt x="371398" y="55880"/>
                </a:lnTo>
                <a:lnTo>
                  <a:pt x="364286" y="60960"/>
                </a:lnTo>
                <a:lnTo>
                  <a:pt x="329920" y="82550"/>
                </a:lnTo>
                <a:lnTo>
                  <a:pt x="429031" y="82550"/>
                </a:lnTo>
                <a:lnTo>
                  <a:pt x="409320" y="62230"/>
                </a:lnTo>
                <a:lnTo>
                  <a:pt x="402209" y="55880"/>
                </a:lnTo>
                <a:lnTo>
                  <a:pt x="394716" y="53340"/>
                </a:lnTo>
                <a:close/>
              </a:path>
            </a:pathLst>
          </a:custGeom>
          <a:solidFill>
            <a:srgbClr val="000000"/>
          </a:solidFill>
        </p:spPr>
        <p:txBody>
          <a:bodyPr wrap="square" lIns="0" tIns="0" rIns="0" bIns="0" rtlCol="0"/>
          <a:lstStyle/>
          <a:p>
            <a:endParaRPr/>
          </a:p>
        </p:txBody>
      </p:sp>
      <p:sp>
        <p:nvSpPr>
          <p:cNvPr id="5" name="object 5"/>
          <p:cNvSpPr/>
          <p:nvPr/>
        </p:nvSpPr>
        <p:spPr>
          <a:xfrm>
            <a:off x="2209800" y="3208018"/>
            <a:ext cx="462280" cy="317500"/>
          </a:xfrm>
          <a:custGeom>
            <a:avLst/>
            <a:gdLst/>
            <a:ahLst/>
            <a:cxnLst/>
            <a:rect l="l" t="t" r="r" b="b"/>
            <a:pathLst>
              <a:path w="462280" h="317500">
                <a:moveTo>
                  <a:pt x="232003" y="0"/>
                </a:moveTo>
                <a:lnTo>
                  <a:pt x="160797" y="10026"/>
                </a:lnTo>
                <a:lnTo>
                  <a:pt x="95173" y="40093"/>
                </a:lnTo>
                <a:lnTo>
                  <a:pt x="40335" y="87698"/>
                </a:lnTo>
                <a:lnTo>
                  <a:pt x="1117" y="150342"/>
                </a:lnTo>
                <a:lnTo>
                  <a:pt x="1117" y="152933"/>
                </a:lnTo>
                <a:lnTo>
                  <a:pt x="749" y="153301"/>
                </a:lnTo>
                <a:lnTo>
                  <a:pt x="0" y="153301"/>
                </a:lnTo>
                <a:lnTo>
                  <a:pt x="0" y="164807"/>
                </a:lnTo>
                <a:lnTo>
                  <a:pt x="749" y="164807"/>
                </a:lnTo>
                <a:lnTo>
                  <a:pt x="1117" y="165176"/>
                </a:lnTo>
                <a:lnTo>
                  <a:pt x="1117" y="166662"/>
                </a:lnTo>
                <a:lnTo>
                  <a:pt x="18733" y="200283"/>
                </a:lnTo>
                <a:lnTo>
                  <a:pt x="65686" y="255558"/>
                </a:lnTo>
                <a:lnTo>
                  <a:pt x="126692" y="294757"/>
                </a:lnTo>
                <a:lnTo>
                  <a:pt x="194618" y="314544"/>
                </a:lnTo>
                <a:lnTo>
                  <a:pt x="230886" y="316992"/>
                </a:lnTo>
                <a:lnTo>
                  <a:pt x="267059" y="314544"/>
                </a:lnTo>
                <a:lnTo>
                  <a:pt x="301907" y="307155"/>
                </a:lnTo>
                <a:lnTo>
                  <a:pt x="335359" y="294757"/>
                </a:lnTo>
                <a:lnTo>
                  <a:pt x="346986" y="288404"/>
                </a:lnTo>
                <a:lnTo>
                  <a:pt x="230886" y="288404"/>
                </a:lnTo>
                <a:lnTo>
                  <a:pt x="199595" y="286317"/>
                </a:lnTo>
                <a:lnTo>
                  <a:pt x="140228" y="269619"/>
                </a:lnTo>
                <a:lnTo>
                  <a:pt x="86771" y="236430"/>
                </a:lnTo>
                <a:lnTo>
                  <a:pt x="45100" y="188141"/>
                </a:lnTo>
                <a:lnTo>
                  <a:pt x="29006" y="158496"/>
                </a:lnTo>
                <a:lnTo>
                  <a:pt x="45112" y="129335"/>
                </a:lnTo>
                <a:lnTo>
                  <a:pt x="87087" y="81448"/>
                </a:lnTo>
                <a:lnTo>
                  <a:pt x="140972" y="47901"/>
                </a:lnTo>
                <a:lnTo>
                  <a:pt x="200496" y="31049"/>
                </a:lnTo>
                <a:lnTo>
                  <a:pt x="232003" y="28956"/>
                </a:lnTo>
                <a:lnTo>
                  <a:pt x="347564" y="28956"/>
                </a:lnTo>
                <a:lnTo>
                  <a:pt x="335993" y="22556"/>
                </a:lnTo>
                <a:lnTo>
                  <a:pt x="302782" y="10026"/>
                </a:lnTo>
                <a:lnTo>
                  <a:pt x="268106" y="2507"/>
                </a:lnTo>
                <a:lnTo>
                  <a:pt x="232003" y="0"/>
                </a:lnTo>
                <a:close/>
              </a:path>
              <a:path w="462280" h="317500">
                <a:moveTo>
                  <a:pt x="347564" y="28956"/>
                </a:moveTo>
                <a:lnTo>
                  <a:pt x="232003" y="28956"/>
                </a:lnTo>
                <a:lnTo>
                  <a:pt x="263440" y="31049"/>
                </a:lnTo>
                <a:lnTo>
                  <a:pt x="293627" y="37353"/>
                </a:lnTo>
                <a:lnTo>
                  <a:pt x="350240" y="62725"/>
                </a:lnTo>
                <a:lnTo>
                  <a:pt x="397970" y="103930"/>
                </a:lnTo>
                <a:lnTo>
                  <a:pt x="433146" y="159613"/>
                </a:lnTo>
                <a:lnTo>
                  <a:pt x="417044" y="188768"/>
                </a:lnTo>
                <a:lnTo>
                  <a:pt x="375215" y="236499"/>
                </a:lnTo>
                <a:lnTo>
                  <a:pt x="321595" y="269619"/>
                </a:lnTo>
                <a:lnTo>
                  <a:pt x="262332" y="286317"/>
                </a:lnTo>
                <a:lnTo>
                  <a:pt x="230886" y="288404"/>
                </a:lnTo>
                <a:lnTo>
                  <a:pt x="346986" y="288404"/>
                </a:lnTo>
                <a:lnTo>
                  <a:pt x="396412" y="255627"/>
                </a:lnTo>
                <a:lnTo>
                  <a:pt x="443251" y="200905"/>
                </a:lnTo>
                <a:lnTo>
                  <a:pt x="461022" y="167767"/>
                </a:lnTo>
                <a:lnTo>
                  <a:pt x="461022" y="165176"/>
                </a:lnTo>
                <a:lnTo>
                  <a:pt x="461403" y="164807"/>
                </a:lnTo>
                <a:lnTo>
                  <a:pt x="461772" y="164807"/>
                </a:lnTo>
                <a:lnTo>
                  <a:pt x="461772" y="153670"/>
                </a:lnTo>
                <a:lnTo>
                  <a:pt x="461403" y="153301"/>
                </a:lnTo>
                <a:lnTo>
                  <a:pt x="461022" y="153301"/>
                </a:lnTo>
                <a:lnTo>
                  <a:pt x="461022" y="151434"/>
                </a:lnTo>
                <a:lnTo>
                  <a:pt x="443307" y="117757"/>
                </a:lnTo>
                <a:lnTo>
                  <a:pt x="421892" y="87972"/>
                </a:lnTo>
                <a:lnTo>
                  <a:pt x="396712" y="62084"/>
                </a:lnTo>
                <a:lnTo>
                  <a:pt x="367703" y="40093"/>
                </a:lnTo>
                <a:lnTo>
                  <a:pt x="347564" y="28956"/>
                </a:lnTo>
                <a:close/>
              </a:path>
              <a:path w="462280" h="317500">
                <a:moveTo>
                  <a:pt x="232384" y="73126"/>
                </a:moveTo>
                <a:lnTo>
                  <a:pt x="184787" y="87378"/>
                </a:lnTo>
                <a:lnTo>
                  <a:pt x="152488" y="126114"/>
                </a:lnTo>
                <a:lnTo>
                  <a:pt x="146160" y="158496"/>
                </a:lnTo>
                <a:lnTo>
                  <a:pt x="146195" y="159613"/>
                </a:lnTo>
                <a:lnTo>
                  <a:pt x="160388" y="206680"/>
                </a:lnTo>
                <a:lnTo>
                  <a:pt x="199375" y="239509"/>
                </a:lnTo>
                <a:lnTo>
                  <a:pt x="232384" y="246100"/>
                </a:lnTo>
                <a:lnTo>
                  <a:pt x="249598" y="244440"/>
                </a:lnTo>
                <a:lnTo>
                  <a:pt x="265558" y="239509"/>
                </a:lnTo>
                <a:lnTo>
                  <a:pt x="280263" y="231377"/>
                </a:lnTo>
                <a:lnTo>
                  <a:pt x="293712" y="220116"/>
                </a:lnTo>
                <a:lnTo>
                  <a:pt x="296195" y="217144"/>
                </a:lnTo>
                <a:lnTo>
                  <a:pt x="232384" y="217144"/>
                </a:lnTo>
                <a:lnTo>
                  <a:pt x="220815" y="216037"/>
                </a:lnTo>
                <a:lnTo>
                  <a:pt x="183947" y="190439"/>
                </a:lnTo>
                <a:lnTo>
                  <a:pt x="174383" y="158496"/>
                </a:lnTo>
                <a:lnTo>
                  <a:pt x="175433" y="147217"/>
                </a:lnTo>
                <a:lnTo>
                  <a:pt x="200324" y="110512"/>
                </a:lnTo>
                <a:lnTo>
                  <a:pt x="232003" y="100965"/>
                </a:lnTo>
                <a:lnTo>
                  <a:pt x="295914" y="100965"/>
                </a:lnTo>
                <a:lnTo>
                  <a:pt x="293712" y="98374"/>
                </a:lnTo>
                <a:lnTo>
                  <a:pt x="280263" y="87378"/>
                </a:lnTo>
                <a:lnTo>
                  <a:pt x="265558" y="79482"/>
                </a:lnTo>
                <a:lnTo>
                  <a:pt x="249598" y="74721"/>
                </a:lnTo>
                <a:lnTo>
                  <a:pt x="232384" y="73126"/>
                </a:lnTo>
                <a:close/>
              </a:path>
              <a:path w="462280" h="317500">
                <a:moveTo>
                  <a:pt x="295914" y="100965"/>
                </a:moveTo>
                <a:lnTo>
                  <a:pt x="232003" y="100965"/>
                </a:lnTo>
                <a:lnTo>
                  <a:pt x="243306" y="102013"/>
                </a:lnTo>
                <a:lnTo>
                  <a:pt x="253804" y="105184"/>
                </a:lnTo>
                <a:lnTo>
                  <a:pt x="285402" y="136920"/>
                </a:lnTo>
                <a:lnTo>
                  <a:pt x="289601" y="158496"/>
                </a:lnTo>
                <a:lnTo>
                  <a:pt x="289568" y="159613"/>
                </a:lnTo>
                <a:lnTo>
                  <a:pt x="272897" y="200075"/>
                </a:lnTo>
                <a:lnTo>
                  <a:pt x="232384" y="217144"/>
                </a:lnTo>
                <a:lnTo>
                  <a:pt x="296195" y="217144"/>
                </a:lnTo>
                <a:lnTo>
                  <a:pt x="317764" y="176057"/>
                </a:lnTo>
                <a:lnTo>
                  <a:pt x="319332" y="158496"/>
                </a:lnTo>
                <a:lnTo>
                  <a:pt x="317764" y="141897"/>
                </a:lnTo>
                <a:lnTo>
                  <a:pt x="312954" y="126114"/>
                </a:lnTo>
                <a:lnTo>
                  <a:pt x="304938" y="111583"/>
                </a:lnTo>
                <a:lnTo>
                  <a:pt x="295914" y="100965"/>
                </a:lnTo>
                <a:close/>
              </a:path>
            </a:pathLst>
          </a:custGeom>
          <a:solidFill>
            <a:srgbClr val="000000"/>
          </a:solidFill>
        </p:spPr>
        <p:txBody>
          <a:bodyPr wrap="square" lIns="0" tIns="0" rIns="0" bIns="0" rtlCol="0"/>
          <a:lstStyle/>
          <a:p>
            <a:endParaRPr/>
          </a:p>
        </p:txBody>
      </p:sp>
      <p:sp>
        <p:nvSpPr>
          <p:cNvPr id="6" name="object 6"/>
          <p:cNvSpPr/>
          <p:nvPr/>
        </p:nvSpPr>
        <p:spPr>
          <a:xfrm>
            <a:off x="2218942" y="2100073"/>
            <a:ext cx="492759" cy="508000"/>
          </a:xfrm>
          <a:custGeom>
            <a:avLst/>
            <a:gdLst/>
            <a:ahLst/>
            <a:cxnLst/>
            <a:rect l="l" t="t" r="r" b="b"/>
            <a:pathLst>
              <a:path w="492759" h="508000">
                <a:moveTo>
                  <a:pt x="131775" y="158546"/>
                </a:moveTo>
                <a:lnTo>
                  <a:pt x="11468" y="158546"/>
                </a:lnTo>
                <a:lnTo>
                  <a:pt x="7366" y="159765"/>
                </a:lnTo>
                <a:lnTo>
                  <a:pt x="4521" y="163029"/>
                </a:lnTo>
                <a:lnTo>
                  <a:pt x="1638" y="165900"/>
                </a:lnTo>
                <a:lnTo>
                  <a:pt x="0" y="169989"/>
                </a:lnTo>
                <a:lnTo>
                  <a:pt x="0" y="496442"/>
                </a:lnTo>
                <a:lnTo>
                  <a:pt x="1638" y="500138"/>
                </a:lnTo>
                <a:lnTo>
                  <a:pt x="7366" y="505840"/>
                </a:lnTo>
                <a:lnTo>
                  <a:pt x="11468" y="507491"/>
                </a:lnTo>
                <a:lnTo>
                  <a:pt x="131775" y="507491"/>
                </a:lnTo>
                <a:lnTo>
                  <a:pt x="135445" y="505840"/>
                </a:lnTo>
                <a:lnTo>
                  <a:pt x="138722" y="503008"/>
                </a:lnTo>
                <a:lnTo>
                  <a:pt x="141566" y="500138"/>
                </a:lnTo>
                <a:lnTo>
                  <a:pt x="142798" y="496442"/>
                </a:lnTo>
                <a:lnTo>
                  <a:pt x="142798" y="475602"/>
                </a:lnTo>
                <a:lnTo>
                  <a:pt x="31902" y="475602"/>
                </a:lnTo>
                <a:lnTo>
                  <a:pt x="31902" y="190398"/>
                </a:lnTo>
                <a:lnTo>
                  <a:pt x="142798" y="190398"/>
                </a:lnTo>
                <a:lnTo>
                  <a:pt x="142798" y="169989"/>
                </a:lnTo>
                <a:lnTo>
                  <a:pt x="141566" y="166293"/>
                </a:lnTo>
                <a:lnTo>
                  <a:pt x="138722" y="163029"/>
                </a:lnTo>
                <a:lnTo>
                  <a:pt x="135445" y="160159"/>
                </a:lnTo>
                <a:lnTo>
                  <a:pt x="131775" y="158546"/>
                </a:lnTo>
                <a:close/>
              </a:path>
              <a:path w="492759" h="508000">
                <a:moveTo>
                  <a:pt x="142798" y="190398"/>
                </a:moveTo>
                <a:lnTo>
                  <a:pt x="111302" y="190398"/>
                </a:lnTo>
                <a:lnTo>
                  <a:pt x="111302" y="475602"/>
                </a:lnTo>
                <a:lnTo>
                  <a:pt x="142798" y="475602"/>
                </a:lnTo>
                <a:lnTo>
                  <a:pt x="142798" y="190398"/>
                </a:lnTo>
                <a:close/>
              </a:path>
              <a:path w="492759" h="508000">
                <a:moveTo>
                  <a:pt x="306476" y="252920"/>
                </a:moveTo>
                <a:lnTo>
                  <a:pt x="186194" y="252920"/>
                </a:lnTo>
                <a:lnTo>
                  <a:pt x="182092" y="254139"/>
                </a:lnTo>
                <a:lnTo>
                  <a:pt x="179222" y="257428"/>
                </a:lnTo>
                <a:lnTo>
                  <a:pt x="176364" y="260273"/>
                </a:lnTo>
                <a:lnTo>
                  <a:pt x="174726" y="263969"/>
                </a:lnTo>
                <a:lnTo>
                  <a:pt x="174726" y="496442"/>
                </a:lnTo>
                <a:lnTo>
                  <a:pt x="176364" y="500138"/>
                </a:lnTo>
                <a:lnTo>
                  <a:pt x="179222" y="503008"/>
                </a:lnTo>
                <a:lnTo>
                  <a:pt x="182092" y="505840"/>
                </a:lnTo>
                <a:lnTo>
                  <a:pt x="186194" y="507491"/>
                </a:lnTo>
                <a:lnTo>
                  <a:pt x="306476" y="507491"/>
                </a:lnTo>
                <a:lnTo>
                  <a:pt x="309753" y="505840"/>
                </a:lnTo>
                <a:lnTo>
                  <a:pt x="313042" y="503008"/>
                </a:lnTo>
                <a:lnTo>
                  <a:pt x="315887" y="500138"/>
                </a:lnTo>
                <a:lnTo>
                  <a:pt x="317525" y="496442"/>
                </a:lnTo>
                <a:lnTo>
                  <a:pt x="317525" y="475602"/>
                </a:lnTo>
                <a:lnTo>
                  <a:pt x="206629" y="475602"/>
                </a:lnTo>
                <a:lnTo>
                  <a:pt x="206629" y="284378"/>
                </a:lnTo>
                <a:lnTo>
                  <a:pt x="317525" y="284378"/>
                </a:lnTo>
                <a:lnTo>
                  <a:pt x="317525" y="263969"/>
                </a:lnTo>
                <a:lnTo>
                  <a:pt x="316293" y="260273"/>
                </a:lnTo>
                <a:lnTo>
                  <a:pt x="313042" y="257428"/>
                </a:lnTo>
                <a:lnTo>
                  <a:pt x="310172" y="254139"/>
                </a:lnTo>
                <a:lnTo>
                  <a:pt x="306476" y="252920"/>
                </a:lnTo>
                <a:close/>
              </a:path>
              <a:path w="492759" h="508000">
                <a:moveTo>
                  <a:pt x="317525" y="284378"/>
                </a:moveTo>
                <a:lnTo>
                  <a:pt x="286029" y="284378"/>
                </a:lnTo>
                <a:lnTo>
                  <a:pt x="286029" y="475602"/>
                </a:lnTo>
                <a:lnTo>
                  <a:pt x="317525" y="475602"/>
                </a:lnTo>
                <a:lnTo>
                  <a:pt x="317525" y="284378"/>
                </a:lnTo>
                <a:close/>
              </a:path>
              <a:path w="492759" h="508000">
                <a:moveTo>
                  <a:pt x="481203" y="0"/>
                </a:moveTo>
                <a:lnTo>
                  <a:pt x="361302" y="0"/>
                </a:lnTo>
                <a:lnTo>
                  <a:pt x="357632" y="1638"/>
                </a:lnTo>
                <a:lnTo>
                  <a:pt x="354355" y="4483"/>
                </a:lnTo>
                <a:lnTo>
                  <a:pt x="351078" y="7746"/>
                </a:lnTo>
                <a:lnTo>
                  <a:pt x="349453" y="11442"/>
                </a:lnTo>
                <a:lnTo>
                  <a:pt x="349453" y="496442"/>
                </a:lnTo>
                <a:lnTo>
                  <a:pt x="351078" y="500138"/>
                </a:lnTo>
                <a:lnTo>
                  <a:pt x="354355" y="503008"/>
                </a:lnTo>
                <a:lnTo>
                  <a:pt x="357632" y="505840"/>
                </a:lnTo>
                <a:lnTo>
                  <a:pt x="361302" y="507491"/>
                </a:lnTo>
                <a:lnTo>
                  <a:pt x="481203" y="507491"/>
                </a:lnTo>
                <a:lnTo>
                  <a:pt x="484479" y="505840"/>
                </a:lnTo>
                <a:lnTo>
                  <a:pt x="487743" y="503008"/>
                </a:lnTo>
                <a:lnTo>
                  <a:pt x="490613" y="500138"/>
                </a:lnTo>
                <a:lnTo>
                  <a:pt x="492252" y="496442"/>
                </a:lnTo>
                <a:lnTo>
                  <a:pt x="492252" y="475602"/>
                </a:lnTo>
                <a:lnTo>
                  <a:pt x="381355" y="475602"/>
                </a:lnTo>
                <a:lnTo>
                  <a:pt x="381355" y="31876"/>
                </a:lnTo>
                <a:lnTo>
                  <a:pt x="492252" y="31876"/>
                </a:lnTo>
                <a:lnTo>
                  <a:pt x="492252" y="11442"/>
                </a:lnTo>
                <a:lnTo>
                  <a:pt x="491020" y="7746"/>
                </a:lnTo>
                <a:lnTo>
                  <a:pt x="484898" y="1638"/>
                </a:lnTo>
                <a:lnTo>
                  <a:pt x="481203" y="0"/>
                </a:lnTo>
                <a:close/>
              </a:path>
              <a:path w="492759" h="508000">
                <a:moveTo>
                  <a:pt x="492252" y="31876"/>
                </a:moveTo>
                <a:lnTo>
                  <a:pt x="460730" y="31876"/>
                </a:lnTo>
                <a:lnTo>
                  <a:pt x="460730" y="475602"/>
                </a:lnTo>
                <a:lnTo>
                  <a:pt x="492252" y="475602"/>
                </a:lnTo>
                <a:lnTo>
                  <a:pt x="492252" y="31876"/>
                </a:lnTo>
                <a:close/>
              </a:path>
            </a:pathLst>
          </a:custGeom>
          <a:solidFill>
            <a:srgbClr val="000000"/>
          </a:solidFill>
        </p:spPr>
        <p:txBody>
          <a:bodyPr wrap="square" lIns="0" tIns="0" rIns="0" bIns="0" rtlCol="0"/>
          <a:lstStyle/>
          <a:p>
            <a:endParaRPr/>
          </a:p>
        </p:txBody>
      </p:sp>
      <p:sp>
        <p:nvSpPr>
          <p:cNvPr id="7" name="object 7"/>
          <p:cNvSpPr txBox="1"/>
          <p:nvPr/>
        </p:nvSpPr>
        <p:spPr>
          <a:xfrm>
            <a:off x="1981201" y="992332"/>
            <a:ext cx="8196581" cy="4575612"/>
          </a:xfrm>
          <a:prstGeom prst="rect">
            <a:avLst/>
          </a:prstGeom>
        </p:spPr>
        <p:txBody>
          <a:bodyPr vert="horz" wrap="square" lIns="0" tIns="12700" rIns="0" bIns="0" rtlCol="0">
            <a:spAutoFit/>
          </a:bodyPr>
          <a:lstStyle/>
          <a:p>
            <a:pPr marL="12700" marR="5080">
              <a:spcBef>
                <a:spcPts val="100"/>
              </a:spcBef>
            </a:pPr>
            <a:r>
              <a:rPr spc="-5" dirty="0">
                <a:solidFill>
                  <a:srgbClr val="67B2E8"/>
                </a:solidFill>
                <a:latin typeface="Arial"/>
                <a:cs typeface="Arial"/>
              </a:rPr>
              <a:t>Risk </a:t>
            </a:r>
            <a:r>
              <a:rPr spc="-10" dirty="0">
                <a:solidFill>
                  <a:srgbClr val="67B2E8"/>
                </a:solidFill>
                <a:latin typeface="Arial"/>
                <a:cs typeface="Arial"/>
              </a:rPr>
              <a:t>and Resilience </a:t>
            </a:r>
            <a:r>
              <a:rPr lang="en-US" spc="-5" dirty="0">
                <a:solidFill>
                  <a:srgbClr val="67B2E8"/>
                </a:solidFill>
                <a:latin typeface="Arial"/>
                <a:cs typeface="Arial"/>
              </a:rPr>
              <a:t>should be </a:t>
            </a:r>
            <a:r>
              <a:rPr spc="-5" dirty="0">
                <a:solidFill>
                  <a:srgbClr val="67B2E8"/>
                </a:solidFill>
                <a:latin typeface="Arial"/>
                <a:cs typeface="Arial"/>
              </a:rPr>
              <a:t>cornerstone</a:t>
            </a:r>
            <a:r>
              <a:rPr lang="en-US" spc="-5" dirty="0">
                <a:solidFill>
                  <a:srgbClr val="67B2E8"/>
                </a:solidFill>
                <a:latin typeface="Arial"/>
                <a:cs typeface="Arial"/>
              </a:rPr>
              <a:t>s of your </a:t>
            </a:r>
            <a:r>
              <a:rPr spc="-10" dirty="0">
                <a:solidFill>
                  <a:srgbClr val="67B2E8"/>
                </a:solidFill>
                <a:latin typeface="Arial"/>
                <a:cs typeface="Arial"/>
              </a:rPr>
              <a:t>cyber program</a:t>
            </a:r>
            <a:r>
              <a:rPr lang="en-US" spc="-10" dirty="0">
                <a:solidFill>
                  <a:srgbClr val="67B2E8"/>
                </a:solidFill>
                <a:latin typeface="Arial"/>
                <a:cs typeface="Arial"/>
              </a:rPr>
              <a:t>.</a:t>
            </a:r>
            <a:endParaRPr lang="en-US" spc="-5" dirty="0">
              <a:solidFill>
                <a:srgbClr val="67B2E8"/>
              </a:solidFill>
              <a:latin typeface="Arial"/>
              <a:cs typeface="Arial"/>
            </a:endParaRPr>
          </a:p>
          <a:p>
            <a:pPr marL="12700" marR="5080">
              <a:spcBef>
                <a:spcPts val="100"/>
              </a:spcBef>
            </a:pPr>
            <a:endParaRPr sz="2750" dirty="0">
              <a:latin typeface="Times New Roman"/>
              <a:cs typeface="Times New Roman"/>
            </a:endParaRPr>
          </a:p>
          <a:p>
            <a:pPr marL="1155065"/>
            <a:r>
              <a:rPr b="1" spc="-10" dirty="0">
                <a:solidFill>
                  <a:srgbClr val="0C2074"/>
                </a:solidFill>
                <a:latin typeface="Arial"/>
                <a:cs typeface="Arial"/>
              </a:rPr>
              <a:t>Risk-based</a:t>
            </a:r>
            <a:endParaRPr dirty="0">
              <a:latin typeface="Arial"/>
              <a:cs typeface="Arial"/>
            </a:endParaRPr>
          </a:p>
          <a:p>
            <a:pPr marL="1155065" marR="1163955">
              <a:spcBef>
                <a:spcPts val="10"/>
              </a:spcBef>
            </a:pPr>
            <a:r>
              <a:rPr sz="1600" spc="-5" dirty="0">
                <a:latin typeface="Arial"/>
                <a:cs typeface="Arial"/>
              </a:rPr>
              <a:t>Adaptively prioritize and implement countermeasures and controls  based on risk and predictive</a:t>
            </a:r>
            <a:r>
              <a:rPr sz="1600" spc="10" dirty="0">
                <a:latin typeface="Arial"/>
                <a:cs typeface="Arial"/>
              </a:rPr>
              <a:t> </a:t>
            </a:r>
            <a:r>
              <a:rPr sz="1600" spc="-5" dirty="0">
                <a:latin typeface="Arial"/>
                <a:cs typeface="Arial"/>
              </a:rPr>
              <a:t>analysis.</a:t>
            </a:r>
            <a:endParaRPr sz="1600" dirty="0">
              <a:latin typeface="Arial"/>
              <a:cs typeface="Arial"/>
            </a:endParaRPr>
          </a:p>
          <a:p>
            <a:pPr>
              <a:spcBef>
                <a:spcPts val="35"/>
              </a:spcBef>
            </a:pPr>
            <a:endParaRPr sz="2150" dirty="0">
              <a:latin typeface="Times New Roman"/>
              <a:cs typeface="Times New Roman"/>
            </a:endParaRPr>
          </a:p>
          <a:p>
            <a:pPr marL="1155065"/>
            <a:r>
              <a:rPr b="1" spc="-5" dirty="0">
                <a:solidFill>
                  <a:srgbClr val="0C2074"/>
                </a:solidFill>
                <a:latin typeface="Arial"/>
                <a:cs typeface="Arial"/>
              </a:rPr>
              <a:t>Intelligence-driven</a:t>
            </a:r>
            <a:endParaRPr dirty="0">
              <a:latin typeface="Arial"/>
              <a:cs typeface="Arial"/>
            </a:endParaRPr>
          </a:p>
          <a:p>
            <a:pPr marL="1155065" marR="1176655">
              <a:spcBef>
                <a:spcPts val="10"/>
              </a:spcBef>
            </a:pPr>
            <a:r>
              <a:rPr sz="1600" spc="-5" dirty="0">
                <a:latin typeface="Arial"/>
                <a:cs typeface="Arial"/>
              </a:rPr>
              <a:t>Multisource intelligence through partnerships, advanced analytics,  automation, and threat detection and</a:t>
            </a:r>
            <a:r>
              <a:rPr sz="1600" spc="55" dirty="0">
                <a:latin typeface="Arial"/>
                <a:cs typeface="Arial"/>
              </a:rPr>
              <a:t> </a:t>
            </a:r>
            <a:r>
              <a:rPr sz="1600" spc="-5" dirty="0">
                <a:latin typeface="Arial"/>
                <a:cs typeface="Arial"/>
              </a:rPr>
              <a:t>response.</a:t>
            </a:r>
            <a:endParaRPr sz="1600" dirty="0">
              <a:latin typeface="Arial"/>
              <a:cs typeface="Arial"/>
            </a:endParaRPr>
          </a:p>
          <a:p>
            <a:pPr>
              <a:spcBef>
                <a:spcPts val="40"/>
              </a:spcBef>
            </a:pPr>
            <a:endParaRPr sz="2150" dirty="0">
              <a:latin typeface="Times New Roman"/>
              <a:cs typeface="Times New Roman"/>
            </a:endParaRPr>
          </a:p>
          <a:p>
            <a:pPr marL="1155065"/>
            <a:r>
              <a:rPr b="1" spc="-5" dirty="0">
                <a:solidFill>
                  <a:srgbClr val="0C2074"/>
                </a:solidFill>
                <a:latin typeface="Arial"/>
                <a:cs typeface="Arial"/>
              </a:rPr>
              <a:t>Customer-centric</a:t>
            </a:r>
            <a:endParaRPr dirty="0">
              <a:latin typeface="Arial"/>
              <a:cs typeface="Arial"/>
            </a:endParaRPr>
          </a:p>
          <a:p>
            <a:pPr marL="1155065">
              <a:spcBef>
                <a:spcPts val="10"/>
              </a:spcBef>
            </a:pPr>
            <a:r>
              <a:rPr sz="1600" dirty="0">
                <a:latin typeface="Arial"/>
                <a:cs typeface="Arial"/>
              </a:rPr>
              <a:t>Align </a:t>
            </a:r>
            <a:r>
              <a:rPr sz="1600" spc="-5" dirty="0">
                <a:latin typeface="Arial"/>
                <a:cs typeface="Arial"/>
              </a:rPr>
              <a:t>with and enable the business with </a:t>
            </a:r>
            <a:r>
              <a:rPr sz="1600" dirty="0">
                <a:latin typeface="Arial"/>
                <a:cs typeface="Arial"/>
              </a:rPr>
              <a:t>frictionless </a:t>
            </a:r>
            <a:r>
              <a:rPr sz="1600" spc="-5" dirty="0">
                <a:latin typeface="Arial"/>
                <a:cs typeface="Arial"/>
              </a:rPr>
              <a:t>user</a:t>
            </a:r>
            <a:r>
              <a:rPr sz="1600" spc="10" dirty="0">
                <a:latin typeface="Arial"/>
                <a:cs typeface="Arial"/>
              </a:rPr>
              <a:t> </a:t>
            </a:r>
            <a:r>
              <a:rPr sz="1600" spc="-5" dirty="0">
                <a:latin typeface="Arial"/>
                <a:cs typeface="Arial"/>
              </a:rPr>
              <a:t>experiences.</a:t>
            </a:r>
            <a:endParaRPr sz="1600" dirty="0">
              <a:latin typeface="Arial"/>
              <a:cs typeface="Arial"/>
            </a:endParaRPr>
          </a:p>
          <a:p>
            <a:pPr>
              <a:spcBef>
                <a:spcPts val="35"/>
              </a:spcBef>
            </a:pPr>
            <a:endParaRPr sz="2150" dirty="0">
              <a:latin typeface="Times New Roman"/>
              <a:cs typeface="Times New Roman"/>
            </a:endParaRPr>
          </a:p>
          <a:p>
            <a:pPr marL="1155065"/>
            <a:r>
              <a:rPr sz="1600" b="1" spc="-10" dirty="0">
                <a:latin typeface="Arial"/>
                <a:cs typeface="Arial"/>
              </a:rPr>
              <a:t>R</a:t>
            </a:r>
            <a:r>
              <a:rPr b="1" spc="-10" dirty="0">
                <a:solidFill>
                  <a:srgbClr val="0C2074"/>
                </a:solidFill>
                <a:latin typeface="Arial"/>
                <a:cs typeface="Arial"/>
              </a:rPr>
              <a:t>esilience</a:t>
            </a:r>
            <a:endParaRPr dirty="0">
              <a:latin typeface="Arial"/>
              <a:cs typeface="Arial"/>
            </a:endParaRPr>
          </a:p>
          <a:p>
            <a:pPr marL="1155065" marR="920750">
              <a:spcBef>
                <a:spcPts val="204"/>
              </a:spcBef>
            </a:pPr>
            <a:r>
              <a:rPr sz="1600" spc="-5" dirty="0">
                <a:latin typeface="Arial"/>
                <a:cs typeface="Arial"/>
              </a:rPr>
              <a:t>Reduce time to detect, respond to and remediate a problem to return  to normal</a:t>
            </a:r>
            <a:r>
              <a:rPr sz="1600" spc="25" dirty="0">
                <a:latin typeface="Arial"/>
                <a:cs typeface="Arial"/>
              </a:rPr>
              <a:t> </a:t>
            </a:r>
            <a:r>
              <a:rPr sz="1600" spc="-5" dirty="0">
                <a:latin typeface="Arial"/>
                <a:cs typeface="Arial"/>
              </a:rPr>
              <a:t>operations.</a:t>
            </a:r>
            <a:endParaRPr sz="1600" dirty="0">
              <a:latin typeface="Arial"/>
              <a:cs typeface="Arial"/>
            </a:endParaRPr>
          </a:p>
        </p:txBody>
      </p:sp>
    </p:spTree>
    <p:extLst>
      <p:ext uri="{BB962C8B-B14F-4D97-AF65-F5344CB8AC3E}">
        <p14:creationId xmlns:p14="http://schemas.microsoft.com/office/powerpoint/2010/main" val="2560444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53E165-B236-4349-8150-C04FEF3E1F5E}"/>
              </a:ext>
            </a:extLst>
          </p:cNvPr>
          <p:cNvPicPr>
            <a:picLocks noChangeAspect="1"/>
          </p:cNvPicPr>
          <p:nvPr/>
        </p:nvPicPr>
        <p:blipFill>
          <a:blip r:embed="rId2"/>
          <a:stretch>
            <a:fillRect/>
          </a:stretch>
        </p:blipFill>
        <p:spPr>
          <a:xfrm>
            <a:off x="0" y="0"/>
            <a:ext cx="12192000" cy="6324840"/>
          </a:xfrm>
          <a:prstGeom prst="rect">
            <a:avLst/>
          </a:prstGeom>
        </p:spPr>
      </p:pic>
    </p:spTree>
    <p:extLst>
      <p:ext uri="{BB962C8B-B14F-4D97-AF65-F5344CB8AC3E}">
        <p14:creationId xmlns:p14="http://schemas.microsoft.com/office/powerpoint/2010/main" val="2120858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473D3616-262F-4565-A32D-FEF9FE29435D}"/>
              </a:ext>
            </a:extLst>
          </p:cNvPr>
          <p:cNvGrpSpPr/>
          <p:nvPr/>
        </p:nvGrpSpPr>
        <p:grpSpPr>
          <a:xfrm>
            <a:off x="5699526" y="3137615"/>
            <a:ext cx="764146" cy="1271094"/>
            <a:chOff x="3184288" y="2949749"/>
            <a:chExt cx="764146" cy="1271094"/>
          </a:xfrm>
        </p:grpSpPr>
        <p:pic>
          <p:nvPicPr>
            <p:cNvPr id="41" name="Graphic 40" descr="Fish">
              <a:extLst>
                <a:ext uri="{FF2B5EF4-FFF2-40B4-BE49-F238E27FC236}">
                  <a16:creationId xmlns:a16="http://schemas.microsoft.com/office/drawing/2014/main" id="{EFF3C7B6-7CDE-4FC8-A4B1-D5ACBB4764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3184288" y="3456697"/>
              <a:ext cx="764146" cy="764146"/>
            </a:xfrm>
            <a:prstGeom prst="rect">
              <a:avLst/>
            </a:prstGeom>
          </p:spPr>
        </p:pic>
        <p:sp>
          <p:nvSpPr>
            <p:cNvPr id="48" name="Freeform: Shape 47">
              <a:extLst>
                <a:ext uri="{FF2B5EF4-FFF2-40B4-BE49-F238E27FC236}">
                  <a16:creationId xmlns:a16="http://schemas.microsoft.com/office/drawing/2014/main" id="{8B31C20C-BB7D-4AE8-AE87-E3D94D27665D}"/>
                </a:ext>
              </a:extLst>
            </p:cNvPr>
            <p:cNvSpPr/>
            <p:nvPr/>
          </p:nvSpPr>
          <p:spPr>
            <a:xfrm>
              <a:off x="3443599" y="2949749"/>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solidFill>
              <a:schemeClr val="accent1"/>
            </a:solidFill>
            <a:ln w="9525" cap="flat">
              <a:noFill/>
              <a:prstDash val="solid"/>
              <a:miter/>
            </a:ln>
          </p:spPr>
          <p:txBody>
            <a:bodyPr rtlCol="0" anchor="ctr"/>
            <a:lstStyle/>
            <a:p>
              <a:endParaRPr lang="en-US"/>
            </a:p>
          </p:txBody>
        </p:sp>
        <p:sp>
          <p:nvSpPr>
            <p:cNvPr id="50" name="Rectangle 49">
              <a:extLst>
                <a:ext uri="{FF2B5EF4-FFF2-40B4-BE49-F238E27FC236}">
                  <a16:creationId xmlns:a16="http://schemas.microsoft.com/office/drawing/2014/main" id="{3A9B3560-6959-4F9D-9BE7-6E400119B0ED}"/>
                </a:ext>
              </a:extLst>
            </p:cNvPr>
            <p:cNvSpPr/>
            <p:nvPr/>
          </p:nvSpPr>
          <p:spPr>
            <a:xfrm>
              <a:off x="3507377" y="2949749"/>
              <a:ext cx="228600" cy="234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a:extLst>
              <a:ext uri="{FF2B5EF4-FFF2-40B4-BE49-F238E27FC236}">
                <a16:creationId xmlns:a16="http://schemas.microsoft.com/office/drawing/2014/main" id="{BE0D6721-D25D-400D-BC6E-1F06D5835BBC}"/>
              </a:ext>
            </a:extLst>
          </p:cNvPr>
          <p:cNvSpPr/>
          <p:nvPr/>
        </p:nvSpPr>
        <p:spPr>
          <a:xfrm>
            <a:off x="9416847" y="3342516"/>
            <a:ext cx="914400" cy="914400"/>
          </a:xfrm>
          <a:prstGeom prst="ellipse">
            <a:avLst/>
          </a:prstGeom>
          <a:solidFill>
            <a:schemeClr val="bg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AEE770E8-C1AD-480D-BC14-E988B913F917}"/>
              </a:ext>
            </a:extLst>
          </p:cNvPr>
          <p:cNvSpPr/>
          <p:nvPr/>
        </p:nvSpPr>
        <p:spPr>
          <a:xfrm>
            <a:off x="5591681" y="3381570"/>
            <a:ext cx="914400" cy="9144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Oval 36">
            <a:extLst>
              <a:ext uri="{FF2B5EF4-FFF2-40B4-BE49-F238E27FC236}">
                <a16:creationId xmlns:a16="http://schemas.microsoft.com/office/drawing/2014/main" id="{67269E35-4DCB-405E-BD23-21B83B4D31AB}"/>
              </a:ext>
            </a:extLst>
          </p:cNvPr>
          <p:cNvSpPr/>
          <p:nvPr/>
        </p:nvSpPr>
        <p:spPr>
          <a:xfrm>
            <a:off x="1850231" y="3465067"/>
            <a:ext cx="914400" cy="914400"/>
          </a:xfrm>
          <a:prstGeom prst="ellipse">
            <a:avLst/>
          </a:prstGeom>
          <a:solidFill>
            <a:schemeClr val="bg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200" dirty="0"/>
              <a:t>Be on the alert to spot phishing</a:t>
            </a:r>
          </a:p>
        </p:txBody>
      </p:sp>
      <p:sp>
        <p:nvSpPr>
          <p:cNvPr id="3" name="Text Placeholder 2"/>
          <p:cNvSpPr>
            <a:spLocks noGrp="1"/>
          </p:cNvSpPr>
          <p:nvPr>
            <p:ph type="body" idx="1"/>
          </p:nvPr>
        </p:nvSpPr>
        <p:spPr/>
        <p:txBody>
          <a:bodyPr/>
          <a:lstStyle/>
          <a:p>
            <a:r>
              <a:rPr lang="en-US" sz="2300" dirty="0"/>
              <a:t>Things to look out for:</a:t>
            </a:r>
          </a:p>
        </p:txBody>
      </p:sp>
      <p:sp>
        <p:nvSpPr>
          <p:cNvPr id="4" name="Content Placeholder 3"/>
          <p:cNvSpPr>
            <a:spLocks noGrp="1"/>
          </p:cNvSpPr>
          <p:nvPr>
            <p:ph sz="half" idx="2"/>
          </p:nvPr>
        </p:nvSpPr>
        <p:spPr>
          <a:xfrm>
            <a:off x="609600" y="1916114"/>
            <a:ext cx="5411788" cy="1357099"/>
          </a:xfrm>
        </p:spPr>
        <p:txBody>
          <a:bodyPr/>
          <a:lstStyle/>
          <a:p>
            <a:r>
              <a:rPr lang="en-US" dirty="0"/>
              <a:t>“Phishy” company emails</a:t>
            </a:r>
          </a:p>
          <a:p>
            <a:r>
              <a:rPr lang="en-US" dirty="0"/>
              <a:t>Requests for credentials or account information</a:t>
            </a:r>
          </a:p>
        </p:txBody>
      </p:sp>
      <p:sp>
        <p:nvSpPr>
          <p:cNvPr id="5" name="Text Placeholder 4"/>
          <p:cNvSpPr>
            <a:spLocks noGrp="1"/>
          </p:cNvSpPr>
          <p:nvPr>
            <p:ph type="body" sz="quarter" idx="3"/>
          </p:nvPr>
        </p:nvSpPr>
        <p:spPr>
          <a:xfrm>
            <a:off x="6169026" y="1143000"/>
            <a:ext cx="5389033" cy="639762"/>
          </a:xfrm>
        </p:spPr>
        <p:txBody>
          <a:bodyPr/>
          <a:lstStyle/>
          <a:p>
            <a:r>
              <a:rPr lang="en-US" sz="2300" dirty="0"/>
              <a:t>Focused twists:</a:t>
            </a:r>
          </a:p>
        </p:txBody>
      </p:sp>
      <p:sp>
        <p:nvSpPr>
          <p:cNvPr id="6" name="Content Placeholder 5"/>
          <p:cNvSpPr>
            <a:spLocks noGrp="1"/>
          </p:cNvSpPr>
          <p:nvPr>
            <p:ph sz="quarter" idx="4"/>
          </p:nvPr>
        </p:nvSpPr>
        <p:spPr>
          <a:xfrm>
            <a:off x="6169026" y="1798406"/>
            <a:ext cx="4041775" cy="1357099"/>
          </a:xfrm>
        </p:spPr>
        <p:txBody>
          <a:bodyPr/>
          <a:lstStyle/>
          <a:p>
            <a:r>
              <a:rPr lang="en-US" dirty="0"/>
              <a:t>“Spear phishing”</a:t>
            </a:r>
          </a:p>
          <a:p>
            <a:r>
              <a:rPr lang="en-US" dirty="0"/>
              <a:t>Executives = “whales”</a:t>
            </a:r>
          </a:p>
          <a:p>
            <a:r>
              <a:rPr lang="en-US" dirty="0"/>
              <a:t>Adding a telephone component</a:t>
            </a:r>
          </a:p>
        </p:txBody>
      </p:sp>
      <p:sp>
        <p:nvSpPr>
          <p:cNvPr id="14" name="TextBox 13"/>
          <p:cNvSpPr txBox="1"/>
          <p:nvPr/>
        </p:nvSpPr>
        <p:spPr>
          <a:xfrm>
            <a:off x="4325362" y="4713451"/>
            <a:ext cx="3447038" cy="114741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600">
                <a:solidFill>
                  <a:srgbClr val="4D4D4D"/>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Phisher tries to acquire victim’s login credentials or account information.</a:t>
            </a:r>
          </a:p>
        </p:txBody>
      </p:sp>
      <p:sp>
        <p:nvSpPr>
          <p:cNvPr id="15" name="TextBox 14"/>
          <p:cNvSpPr txBox="1"/>
          <p:nvPr/>
        </p:nvSpPr>
        <p:spPr>
          <a:xfrm>
            <a:off x="7904090" y="4715259"/>
            <a:ext cx="3983109" cy="1145465"/>
          </a:xfrm>
          <a:prstGeom prst="rect">
            <a:avLst/>
          </a:prstGeom>
          <a:solidFill>
            <a:schemeClr val="accent3">
              <a:lumMod val="20000"/>
              <a:lumOff val="80000"/>
            </a:schemeClr>
          </a:solidFill>
          <a:ln w="57150">
            <a:noFill/>
          </a:ln>
        </p:spPr>
        <p:txBody>
          <a:bodyPr wrap="square" rtlCol="0">
            <a:noAutofit/>
          </a:bodyPr>
          <a:lstStyle/>
          <a:p>
            <a:pPr>
              <a:defRPr/>
            </a:pPr>
            <a:r>
              <a:rPr lang="en-US" sz="1600" dirty="0">
                <a:solidFill>
                  <a:srgbClr val="4D4D4D"/>
                </a:solidFill>
              </a:rPr>
              <a:t>If successful, the phisher can use login credentials or account information for their purposes.</a:t>
            </a:r>
          </a:p>
        </p:txBody>
      </p:sp>
      <p:sp>
        <p:nvSpPr>
          <p:cNvPr id="24" name="Rectangle 23">
            <a:extLst>
              <a:ext uri="{FF2B5EF4-FFF2-40B4-BE49-F238E27FC236}">
                <a16:creationId xmlns:a16="http://schemas.microsoft.com/office/drawing/2014/main" id="{15C7D009-1D61-4AC4-9F42-C13CBCA31001}"/>
              </a:ext>
            </a:extLst>
          </p:cNvPr>
          <p:cNvSpPr/>
          <p:nvPr/>
        </p:nvSpPr>
        <p:spPr>
          <a:xfrm>
            <a:off x="304800" y="4005730"/>
            <a:ext cx="3886200" cy="639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algn="ctr"/>
            <a:r>
              <a:rPr lang="en-US" sz="2000" dirty="0"/>
              <a:t>1. Phishing email</a:t>
            </a:r>
          </a:p>
        </p:txBody>
      </p:sp>
      <p:sp>
        <p:nvSpPr>
          <p:cNvPr id="25" name="Rectangle 24">
            <a:extLst>
              <a:ext uri="{FF2B5EF4-FFF2-40B4-BE49-F238E27FC236}">
                <a16:creationId xmlns:a16="http://schemas.microsoft.com/office/drawing/2014/main" id="{23BB35A5-58F6-498D-BF7D-63897A709415}"/>
              </a:ext>
            </a:extLst>
          </p:cNvPr>
          <p:cNvSpPr/>
          <p:nvPr/>
        </p:nvSpPr>
        <p:spPr>
          <a:xfrm>
            <a:off x="4329504" y="4005730"/>
            <a:ext cx="3442896" cy="639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algn="ctr"/>
            <a:r>
              <a:rPr lang="en-US" sz="2000" dirty="0"/>
              <a:t>2. Bait taken</a:t>
            </a:r>
          </a:p>
        </p:txBody>
      </p:sp>
      <p:sp>
        <p:nvSpPr>
          <p:cNvPr id="26" name="Rectangle 25">
            <a:extLst>
              <a:ext uri="{FF2B5EF4-FFF2-40B4-BE49-F238E27FC236}">
                <a16:creationId xmlns:a16="http://schemas.microsoft.com/office/drawing/2014/main" id="{4ED58287-C558-492E-9930-EEA0B85291BE}"/>
              </a:ext>
            </a:extLst>
          </p:cNvPr>
          <p:cNvSpPr/>
          <p:nvPr/>
        </p:nvSpPr>
        <p:spPr>
          <a:xfrm>
            <a:off x="7904091" y="4005730"/>
            <a:ext cx="3983107" cy="639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3. Credentials stolen</a:t>
            </a:r>
          </a:p>
        </p:txBody>
      </p:sp>
      <p:sp>
        <p:nvSpPr>
          <p:cNvPr id="36" name="Rectangle 35">
            <a:extLst>
              <a:ext uri="{FF2B5EF4-FFF2-40B4-BE49-F238E27FC236}">
                <a16:creationId xmlns:a16="http://schemas.microsoft.com/office/drawing/2014/main" id="{4D83B7F0-BE9A-404E-ADF9-3C10B6CB4FED}"/>
              </a:ext>
            </a:extLst>
          </p:cNvPr>
          <p:cNvSpPr/>
          <p:nvPr/>
        </p:nvSpPr>
        <p:spPr>
          <a:xfrm>
            <a:off x="304800" y="4713451"/>
            <a:ext cx="3886200" cy="114741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600" dirty="0">
                <a:solidFill>
                  <a:srgbClr val="4D4D4D"/>
                </a:solidFill>
              </a:rPr>
              <a:t>A fraudulent email is sent masquerading as legitimate.</a:t>
            </a:r>
          </a:p>
        </p:txBody>
      </p:sp>
      <p:pic>
        <p:nvPicPr>
          <p:cNvPr id="43" name="Graphic 42" descr="Fishing">
            <a:extLst>
              <a:ext uri="{FF2B5EF4-FFF2-40B4-BE49-F238E27FC236}">
                <a16:creationId xmlns:a16="http://schemas.microsoft.com/office/drawing/2014/main" id="{DE7747F6-FC34-4B82-825B-265EC7B8E7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19419" y="3435934"/>
            <a:ext cx="645120" cy="645120"/>
          </a:xfrm>
          <a:prstGeom prst="rect">
            <a:avLst/>
          </a:prstGeom>
        </p:spPr>
      </p:pic>
      <p:grpSp>
        <p:nvGrpSpPr>
          <p:cNvPr id="56" name="Group 55">
            <a:extLst>
              <a:ext uri="{FF2B5EF4-FFF2-40B4-BE49-F238E27FC236}">
                <a16:creationId xmlns:a16="http://schemas.microsoft.com/office/drawing/2014/main" id="{2811419F-894A-4AC0-866E-AEF355642EC1}"/>
              </a:ext>
            </a:extLst>
          </p:cNvPr>
          <p:cNvGrpSpPr/>
          <p:nvPr/>
        </p:nvGrpSpPr>
        <p:grpSpPr>
          <a:xfrm>
            <a:off x="9540237" y="3432112"/>
            <a:ext cx="586715" cy="586715"/>
            <a:chOff x="5802128" y="3117921"/>
            <a:chExt cx="914400" cy="914400"/>
          </a:xfrm>
        </p:grpSpPr>
        <p:pic>
          <p:nvPicPr>
            <p:cNvPr id="54" name="Graphic 53" descr="Robber">
              <a:extLst>
                <a:ext uri="{FF2B5EF4-FFF2-40B4-BE49-F238E27FC236}">
                  <a16:creationId xmlns:a16="http://schemas.microsoft.com/office/drawing/2014/main" id="{8DF65148-67E0-45A6-81C9-69902099C8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02128" y="3117921"/>
              <a:ext cx="914400" cy="914400"/>
            </a:xfrm>
            <a:prstGeom prst="rect">
              <a:avLst/>
            </a:prstGeom>
          </p:spPr>
        </p:pic>
        <p:sp>
          <p:nvSpPr>
            <p:cNvPr id="55" name="Oval 54">
              <a:extLst>
                <a:ext uri="{FF2B5EF4-FFF2-40B4-BE49-F238E27FC236}">
                  <a16:creationId xmlns:a16="http://schemas.microsoft.com/office/drawing/2014/main" id="{114DA210-FAC9-4288-A558-5185A5899F9A}"/>
                </a:ext>
              </a:extLst>
            </p:cNvPr>
            <p:cNvSpPr/>
            <p:nvPr/>
          </p:nvSpPr>
          <p:spPr>
            <a:xfrm>
              <a:off x="6567907" y="360331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0974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3E9D8347-A119-48CA-B43B-87C76AF45CEB}"/>
              </a:ext>
            </a:extLst>
          </p:cNvPr>
          <p:cNvSpPr/>
          <p:nvPr/>
        </p:nvSpPr>
        <p:spPr>
          <a:xfrm>
            <a:off x="-685800" y="2362205"/>
            <a:ext cx="11353800" cy="1417017"/>
          </a:xfrm>
          <a:prstGeom prst="parallelogram">
            <a:avLst/>
          </a:prstGeom>
          <a:solidFill>
            <a:srgbClr val="0C2074"/>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A90499C-E360-4D6C-BCCB-D13E13F8DC76}"/>
              </a:ext>
            </a:extLst>
          </p:cNvPr>
          <p:cNvSpPr txBox="1"/>
          <p:nvPr/>
        </p:nvSpPr>
        <p:spPr>
          <a:xfrm>
            <a:off x="987552" y="2693914"/>
            <a:ext cx="8144821" cy="646331"/>
          </a:xfrm>
          <a:prstGeom prst="rect">
            <a:avLst/>
          </a:prstGeom>
          <a:noFill/>
        </p:spPr>
        <p:txBody>
          <a:bodyPr wrap="square" rtlCol="0">
            <a:spAutoFit/>
          </a:bodyPr>
          <a:lstStyle/>
          <a:p>
            <a:r>
              <a:rPr lang="en-US" sz="3600" dirty="0">
                <a:solidFill>
                  <a:schemeClr val="bg1"/>
                </a:solidFill>
                <a:latin typeface="+mj-lt"/>
                <a:cs typeface="Arial" panose="020B0604020202020204" pitchFamily="34" charset="0"/>
              </a:rPr>
              <a:t>Spear Phishing Attack</a:t>
            </a:r>
          </a:p>
        </p:txBody>
      </p:sp>
      <p:sp>
        <p:nvSpPr>
          <p:cNvPr id="4" name="Rectangle 3">
            <a:extLst>
              <a:ext uri="{FF2B5EF4-FFF2-40B4-BE49-F238E27FC236}">
                <a16:creationId xmlns:a16="http://schemas.microsoft.com/office/drawing/2014/main" id="{A53149F8-FCB4-4389-A34A-5AC688F4D637}"/>
              </a:ext>
            </a:extLst>
          </p:cNvPr>
          <p:cNvSpPr/>
          <p:nvPr/>
        </p:nvSpPr>
        <p:spPr>
          <a:xfrm>
            <a:off x="10972800" y="-76200"/>
            <a:ext cx="13716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96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1200" y="1528762"/>
            <a:ext cx="8229600" cy="1951038"/>
          </a:xfrm>
          <a:prstGeom prst="rect">
            <a:avLst/>
          </a:prstGeom>
        </p:spPr>
      </p:pic>
      <p:sp>
        <p:nvSpPr>
          <p:cNvPr id="2" name="Title 1"/>
          <p:cNvSpPr>
            <a:spLocks noGrp="1"/>
          </p:cNvSpPr>
          <p:nvPr>
            <p:ph type="title"/>
          </p:nvPr>
        </p:nvSpPr>
        <p:spPr/>
        <p:txBody>
          <a:bodyPr/>
          <a:lstStyle/>
          <a:p>
            <a:r>
              <a:rPr lang="en-US" dirty="0"/>
              <a:t>The “Executive Masquerade”</a:t>
            </a:r>
          </a:p>
        </p:txBody>
      </p:sp>
      <p:sp>
        <p:nvSpPr>
          <p:cNvPr id="5" name="Rectangle 4"/>
          <p:cNvSpPr/>
          <p:nvPr/>
        </p:nvSpPr>
        <p:spPr>
          <a:xfrm>
            <a:off x="1981200" y="3949700"/>
            <a:ext cx="2743200" cy="194310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114300" indent="-114300">
              <a:spcAft>
                <a:spcPts val="600"/>
              </a:spcAft>
              <a:buFont typeface="Arial" panose="020B0604020202020204" pitchFamily="34" charset="0"/>
              <a:buChar char="•"/>
            </a:pPr>
            <a:r>
              <a:rPr lang="en-US" sz="1200" dirty="0">
                <a:solidFill>
                  <a:schemeClr val="tx2"/>
                </a:solidFill>
              </a:rPr>
              <a:t>The email accounts of high-level business executives (Chief Financial Officer, Chief Technology Officer, etc.) are compromised. </a:t>
            </a:r>
          </a:p>
          <a:p>
            <a:pPr marL="114300" indent="-114300">
              <a:spcAft>
                <a:spcPts val="600"/>
              </a:spcAft>
              <a:buFont typeface="Arial" panose="020B0604020202020204" pitchFamily="34" charset="0"/>
              <a:buChar char="•"/>
            </a:pPr>
            <a:r>
              <a:rPr lang="en-US" sz="1200" dirty="0">
                <a:solidFill>
                  <a:schemeClr val="tx2"/>
                </a:solidFill>
              </a:rPr>
              <a:t>The account may be spoofed or hacked. </a:t>
            </a:r>
          </a:p>
        </p:txBody>
      </p:sp>
      <p:sp>
        <p:nvSpPr>
          <p:cNvPr id="7" name="Rectangle 6"/>
          <p:cNvSpPr/>
          <p:nvPr/>
        </p:nvSpPr>
        <p:spPr>
          <a:xfrm>
            <a:off x="4724400" y="3949700"/>
            <a:ext cx="2743200" cy="194310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14300" indent="-114300">
              <a:spcAft>
                <a:spcPts val="600"/>
              </a:spcAft>
              <a:buFont typeface="Arial" panose="020B0604020202020204" pitchFamily="34" charset="0"/>
              <a:buChar char="•"/>
            </a:pPr>
            <a:r>
              <a:rPr lang="en-US" sz="1200" dirty="0">
                <a:solidFill>
                  <a:schemeClr val="tx2"/>
                </a:solidFill>
              </a:rPr>
              <a:t>A request for a wire transfer from the spoofed account is made to a second employee responsible for processing requests. </a:t>
            </a:r>
          </a:p>
          <a:p>
            <a:pPr marL="114300" indent="-114300">
              <a:spcAft>
                <a:spcPts val="600"/>
              </a:spcAft>
              <a:buFont typeface="Arial" panose="020B0604020202020204" pitchFamily="34" charset="0"/>
              <a:buChar char="•"/>
            </a:pPr>
            <a:r>
              <a:rPr lang="en-US" sz="1200" dirty="0">
                <a:solidFill>
                  <a:schemeClr val="tx2"/>
                </a:solidFill>
              </a:rPr>
              <a:t>In some instances, the request is sent directly to the financial institution with instructions to urgently send funds to bank “X” for reason “Y.”</a:t>
            </a:r>
          </a:p>
        </p:txBody>
      </p:sp>
      <p:sp>
        <p:nvSpPr>
          <p:cNvPr id="9" name="Rectangle 8"/>
          <p:cNvSpPr/>
          <p:nvPr/>
        </p:nvSpPr>
        <p:spPr>
          <a:xfrm>
            <a:off x="7467600" y="3949700"/>
            <a:ext cx="2743200" cy="194310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14300" indent="-114300">
              <a:spcAft>
                <a:spcPts val="600"/>
              </a:spcAft>
              <a:buFont typeface="Arial" panose="020B0604020202020204" pitchFamily="34" charset="0"/>
              <a:buChar char="•"/>
            </a:pPr>
            <a:r>
              <a:rPr lang="en-US" sz="1200" dirty="0">
                <a:solidFill>
                  <a:schemeClr val="tx2"/>
                </a:solidFill>
              </a:rPr>
              <a:t>The victimized employee processes the fraudulent request.</a:t>
            </a:r>
          </a:p>
          <a:p>
            <a:pPr marL="114300" indent="-114300">
              <a:spcAft>
                <a:spcPts val="600"/>
              </a:spcAft>
              <a:buFont typeface="Arial" panose="020B0604020202020204" pitchFamily="34" charset="0"/>
              <a:buChar char="•"/>
            </a:pPr>
            <a:r>
              <a:rPr lang="en-US" sz="1200" dirty="0">
                <a:solidFill>
                  <a:schemeClr val="tx2"/>
                </a:solidFill>
              </a:rPr>
              <a:t>The fraudster receives the wire transfer.</a:t>
            </a:r>
          </a:p>
        </p:txBody>
      </p:sp>
      <p:sp>
        <p:nvSpPr>
          <p:cNvPr id="10" name="Rectangle 9"/>
          <p:cNvSpPr/>
          <p:nvPr/>
        </p:nvSpPr>
        <p:spPr>
          <a:xfrm>
            <a:off x="7467600" y="3479800"/>
            <a:ext cx="2743200" cy="4699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Funds Transferred</a:t>
            </a:r>
          </a:p>
        </p:txBody>
      </p:sp>
      <p:sp>
        <p:nvSpPr>
          <p:cNvPr id="12" name="Pentagon 11"/>
          <p:cNvSpPr/>
          <p:nvPr/>
        </p:nvSpPr>
        <p:spPr>
          <a:xfrm>
            <a:off x="4724400" y="3479800"/>
            <a:ext cx="2946400" cy="469900"/>
          </a:xfrm>
          <a:prstGeom prst="homePlat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Masquerade</a:t>
            </a:r>
          </a:p>
        </p:txBody>
      </p:sp>
      <p:sp>
        <p:nvSpPr>
          <p:cNvPr id="13" name="Pentagon 12"/>
          <p:cNvSpPr/>
          <p:nvPr/>
        </p:nvSpPr>
        <p:spPr>
          <a:xfrm>
            <a:off x="1981200" y="3479800"/>
            <a:ext cx="2946400" cy="469900"/>
          </a:xfrm>
          <a:prstGeom prst="homePlat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Spoof</a:t>
            </a:r>
          </a:p>
        </p:txBody>
      </p:sp>
      <p:sp>
        <p:nvSpPr>
          <p:cNvPr id="14" name="TextBox 13"/>
          <p:cNvSpPr txBox="1"/>
          <p:nvPr/>
        </p:nvSpPr>
        <p:spPr>
          <a:xfrm>
            <a:off x="1981200" y="6320730"/>
            <a:ext cx="5756704" cy="400110"/>
          </a:xfrm>
          <a:prstGeom prst="rect">
            <a:avLst/>
          </a:prstGeom>
          <a:noFill/>
        </p:spPr>
        <p:txBody>
          <a:bodyPr wrap="none" rtlCol="0" anchor="b" anchorCtr="0">
            <a:spAutoFit/>
          </a:bodyPr>
          <a:lstStyle/>
          <a:p>
            <a:r>
              <a:rPr lang="en-US" sz="1000" dirty="0">
                <a:solidFill>
                  <a:schemeClr val="tx2"/>
                </a:solidFill>
                <a:latin typeface="Arial Narrow" panose="020B0606020202030204" pitchFamily="34" charset="0"/>
              </a:rPr>
              <a:t>Sources: 2017 FBI PSA:  </a:t>
            </a:r>
            <a:r>
              <a:rPr lang="en-US" sz="1000" u="sng" dirty="0">
                <a:solidFill>
                  <a:schemeClr val="tx2"/>
                </a:solidFill>
                <a:latin typeface="Arial Narrow" panose="020B0606020202030204" pitchFamily="34" charset="0"/>
                <a:hlinkClick r:id="rId4"/>
              </a:rPr>
              <a:t>https://www.ic3.gov/media/2017/170504.aspx</a:t>
            </a:r>
            <a:r>
              <a:rPr lang="en-US" sz="1000" u="sng" dirty="0">
                <a:solidFill>
                  <a:schemeClr val="tx2"/>
                </a:solidFill>
                <a:latin typeface="Arial Narrow" panose="020B0606020202030204" pitchFamily="34" charset="0"/>
              </a:rPr>
              <a:t>; </a:t>
            </a:r>
          </a:p>
          <a:p>
            <a:r>
              <a:rPr lang="en-US" sz="1000" dirty="0">
                <a:solidFill>
                  <a:schemeClr val="tx2"/>
                </a:solidFill>
                <a:latin typeface="Arial Narrow" panose="020B0606020202030204" pitchFamily="34" charset="0"/>
              </a:rPr>
              <a:t>U.S. Bank Financial IQ – Minimize Risk:</a:t>
            </a:r>
            <a:r>
              <a:rPr lang="en-US" sz="1000" u="sng" dirty="0">
                <a:solidFill>
                  <a:schemeClr val="tx2"/>
                </a:solidFill>
                <a:latin typeface="Arial Narrow" panose="020B0606020202030204" pitchFamily="34" charset="0"/>
              </a:rPr>
              <a:t> </a:t>
            </a:r>
            <a:r>
              <a:rPr lang="en-US" sz="1000" u="sng" dirty="0">
                <a:solidFill>
                  <a:schemeClr val="tx2"/>
                </a:solidFill>
                <a:latin typeface="Arial Narrow" panose="020B0606020202030204" pitchFamily="34" charset="0"/>
                <a:hlinkClick r:id="rId5"/>
              </a:rPr>
              <a:t>https://financialiq.usbank.com/index/improve-your-operations/minimize-risk.html</a:t>
            </a:r>
            <a:endParaRPr lang="en-US" sz="10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406438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E391BF0F-E16E-4817-A7B6-B53311F7AC0A}"/>
              </a:ext>
            </a:extLst>
          </p:cNvPr>
          <p:cNvSpPr/>
          <p:nvPr/>
        </p:nvSpPr>
        <p:spPr>
          <a:xfrm>
            <a:off x="1916266" y="1222248"/>
            <a:ext cx="1219963" cy="121615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D6C8551-C41A-4A36-96BA-83CAF7013EAF}"/>
              </a:ext>
            </a:extLst>
          </p:cNvPr>
          <p:cNvSpPr/>
          <p:nvPr/>
        </p:nvSpPr>
        <p:spPr>
          <a:xfrm>
            <a:off x="8955675" y="4575048"/>
            <a:ext cx="1219963" cy="121615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313313B-7940-4168-8C80-3F62E6054447}"/>
              </a:ext>
            </a:extLst>
          </p:cNvPr>
          <p:cNvCxnSpPr>
            <a:cxnSpLocks/>
          </p:cNvCxnSpPr>
          <p:nvPr/>
        </p:nvCxnSpPr>
        <p:spPr>
          <a:xfrm flipV="1">
            <a:off x="0" y="3410712"/>
            <a:ext cx="12192000" cy="1049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777C61E-4F77-4E3A-9A96-DEF8761CA986}"/>
              </a:ext>
            </a:extLst>
          </p:cNvPr>
          <p:cNvSpPr txBox="1"/>
          <p:nvPr/>
        </p:nvSpPr>
        <p:spPr>
          <a:xfrm>
            <a:off x="1987384" y="1285951"/>
            <a:ext cx="1213021" cy="1107996"/>
          </a:xfrm>
          <a:prstGeom prst="rect">
            <a:avLst/>
          </a:prstGeom>
          <a:noFill/>
        </p:spPr>
        <p:txBody>
          <a:bodyPr wrap="square" rtlCol="0">
            <a:spAutoFit/>
          </a:bodyPr>
          <a:lstStyle/>
          <a:p>
            <a:r>
              <a:rPr lang="en-US" sz="6600" b="1" dirty="0"/>
              <a:t>01</a:t>
            </a:r>
          </a:p>
        </p:txBody>
      </p:sp>
      <p:sp>
        <p:nvSpPr>
          <p:cNvPr id="22" name="TextBox 21">
            <a:extLst>
              <a:ext uri="{FF2B5EF4-FFF2-40B4-BE49-F238E27FC236}">
                <a16:creationId xmlns:a16="http://schemas.microsoft.com/office/drawing/2014/main" id="{9A53B861-49D3-41BE-BAFD-929F9203FFF2}"/>
              </a:ext>
            </a:extLst>
          </p:cNvPr>
          <p:cNvSpPr txBox="1"/>
          <p:nvPr/>
        </p:nvSpPr>
        <p:spPr>
          <a:xfrm>
            <a:off x="8992381" y="4639263"/>
            <a:ext cx="1213021" cy="1107996"/>
          </a:xfrm>
          <a:prstGeom prst="rect">
            <a:avLst/>
          </a:prstGeom>
          <a:noFill/>
        </p:spPr>
        <p:txBody>
          <a:bodyPr wrap="square" rtlCol="0">
            <a:spAutoFit/>
          </a:bodyPr>
          <a:lstStyle/>
          <a:p>
            <a:r>
              <a:rPr lang="en-US" sz="6600" b="1" dirty="0"/>
              <a:t>02</a:t>
            </a:r>
          </a:p>
        </p:txBody>
      </p:sp>
      <p:sp>
        <p:nvSpPr>
          <p:cNvPr id="25" name="Rectangle: Rounded Corners 24">
            <a:extLst>
              <a:ext uri="{FF2B5EF4-FFF2-40B4-BE49-F238E27FC236}">
                <a16:creationId xmlns:a16="http://schemas.microsoft.com/office/drawing/2014/main" id="{1387D228-CC7A-4DA8-B3E9-033153DE9E02}"/>
              </a:ext>
            </a:extLst>
          </p:cNvPr>
          <p:cNvSpPr/>
          <p:nvPr/>
        </p:nvSpPr>
        <p:spPr>
          <a:xfrm>
            <a:off x="7877517" y="4927602"/>
            <a:ext cx="949999" cy="4380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9F6A0B1-708B-4316-B3C3-5102507B1C64}"/>
              </a:ext>
            </a:extLst>
          </p:cNvPr>
          <p:cNvCxnSpPr>
            <a:cxnSpLocks/>
          </p:cNvCxnSpPr>
          <p:nvPr/>
        </p:nvCxnSpPr>
        <p:spPr>
          <a:xfrm flipV="1">
            <a:off x="9533751" y="3652093"/>
            <a:ext cx="0" cy="652040"/>
          </a:xfrm>
          <a:prstGeom prst="line">
            <a:avLst/>
          </a:prstGeom>
          <a:ln w="19050">
            <a:solidFill>
              <a:srgbClr val="FF5050"/>
            </a:solidFill>
            <a:prstDash val="dash"/>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72679520-4F33-439D-8649-86390CE3736E}"/>
              </a:ext>
            </a:extLst>
          </p:cNvPr>
          <p:cNvSpPr/>
          <p:nvPr/>
        </p:nvSpPr>
        <p:spPr>
          <a:xfrm>
            <a:off x="3357194" y="1980587"/>
            <a:ext cx="723900" cy="622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3B842CB-598F-4F07-A7B8-87AFD7B543CA}"/>
              </a:ext>
            </a:extLst>
          </p:cNvPr>
          <p:cNvSpPr/>
          <p:nvPr/>
        </p:nvSpPr>
        <p:spPr>
          <a:xfrm>
            <a:off x="9384601" y="3289300"/>
            <a:ext cx="296333" cy="279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CD9414A-1715-400D-B0D9-CC82C237C980}"/>
              </a:ext>
            </a:extLst>
          </p:cNvPr>
          <p:cNvCxnSpPr>
            <a:cxnSpLocks/>
          </p:cNvCxnSpPr>
          <p:nvPr/>
        </p:nvCxnSpPr>
        <p:spPr>
          <a:xfrm flipV="1">
            <a:off x="2526240" y="2571376"/>
            <a:ext cx="0" cy="63092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A9EF5D7-F42B-45DD-9763-FD1FDDDF548A}"/>
              </a:ext>
            </a:extLst>
          </p:cNvPr>
          <p:cNvSpPr/>
          <p:nvPr/>
        </p:nvSpPr>
        <p:spPr>
          <a:xfrm>
            <a:off x="2378073" y="3365500"/>
            <a:ext cx="296333" cy="279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8077752-44DD-41E9-86A1-F5ED6ACD5228}"/>
              </a:ext>
            </a:extLst>
          </p:cNvPr>
          <p:cNvSpPr/>
          <p:nvPr/>
        </p:nvSpPr>
        <p:spPr>
          <a:xfrm>
            <a:off x="-76200" y="3365500"/>
            <a:ext cx="296333" cy="279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75B7CB1-492E-4C60-8805-5A422D8B7BA0}"/>
              </a:ext>
            </a:extLst>
          </p:cNvPr>
          <p:cNvSpPr txBox="1"/>
          <p:nvPr/>
        </p:nvSpPr>
        <p:spPr>
          <a:xfrm>
            <a:off x="2044784" y="5149652"/>
            <a:ext cx="4051221"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Email account of high-level business executive becomes </a:t>
            </a:r>
            <a:r>
              <a:rPr lang="en-US" b="1" dirty="0">
                <a:latin typeface="Arial" panose="020B0604020202020204" pitchFamily="34" charset="0"/>
                <a:cs typeface="Arial" panose="020B0604020202020204" pitchFamily="34" charset="0"/>
              </a:rPr>
              <a:t>COMPROMISED</a:t>
            </a:r>
            <a:r>
              <a:rPr lang="en-US" dirty="0">
                <a:latin typeface="Arial" panose="020B0604020202020204" pitchFamily="34" charset="0"/>
                <a:cs typeface="Arial" panose="020B0604020202020204" pitchFamily="34" charset="0"/>
              </a:rPr>
              <a:t>. </a:t>
            </a:r>
          </a:p>
        </p:txBody>
      </p:sp>
      <p:sp>
        <p:nvSpPr>
          <p:cNvPr id="24" name="TextBox 23">
            <a:extLst>
              <a:ext uri="{FF2B5EF4-FFF2-40B4-BE49-F238E27FC236}">
                <a16:creationId xmlns:a16="http://schemas.microsoft.com/office/drawing/2014/main" id="{64604139-72C1-43F9-9C5F-2830DB0D5BD2}"/>
              </a:ext>
            </a:extLst>
          </p:cNvPr>
          <p:cNvSpPr txBox="1"/>
          <p:nvPr/>
        </p:nvSpPr>
        <p:spPr>
          <a:xfrm>
            <a:off x="5586440" y="1080663"/>
            <a:ext cx="503407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email account may be </a:t>
            </a:r>
            <a:r>
              <a:rPr lang="en-US" b="1" dirty="0">
                <a:latin typeface="Arial" panose="020B0604020202020204" pitchFamily="34" charset="0"/>
                <a:cs typeface="Arial" panose="020B0604020202020204" pitchFamily="34" charset="0"/>
              </a:rPr>
              <a:t>HACKED</a:t>
            </a:r>
            <a:r>
              <a:rPr lang="en-US" dirty="0">
                <a:latin typeface="Arial" panose="020B0604020202020204" pitchFamily="34" charset="0"/>
                <a:cs typeface="Arial" panose="020B0604020202020204" pitchFamily="34" charset="0"/>
              </a:rPr>
              <a:t> or the identity of the executive may be </a:t>
            </a:r>
            <a:r>
              <a:rPr lang="en-US" b="1" dirty="0">
                <a:latin typeface="Arial" panose="020B0604020202020204" pitchFamily="34" charset="0"/>
                <a:cs typeface="Arial" panose="020B0604020202020204" pitchFamily="34" charset="0"/>
              </a:rPr>
              <a:t>SPOOFED.</a:t>
            </a:r>
          </a:p>
        </p:txBody>
      </p:sp>
      <p:pic>
        <p:nvPicPr>
          <p:cNvPr id="4" name="Picture 3">
            <a:extLst>
              <a:ext uri="{FF2B5EF4-FFF2-40B4-BE49-F238E27FC236}">
                <a16:creationId xmlns:a16="http://schemas.microsoft.com/office/drawing/2014/main" id="{87C6D13E-49C0-444C-9522-04223FE2857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601882" y="3718017"/>
            <a:ext cx="1848714" cy="1326363"/>
          </a:xfrm>
          <a:prstGeom prst="rect">
            <a:avLst/>
          </a:prstGeom>
        </p:spPr>
      </p:pic>
      <p:pic>
        <p:nvPicPr>
          <p:cNvPr id="10" name="Picture 9">
            <a:extLst>
              <a:ext uri="{FF2B5EF4-FFF2-40B4-BE49-F238E27FC236}">
                <a16:creationId xmlns:a16="http://schemas.microsoft.com/office/drawing/2014/main" id="{D3AE92BA-501A-4796-B9E5-B5237F7B42A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827701" y="1902928"/>
            <a:ext cx="1775234" cy="1273644"/>
          </a:xfrm>
          <a:prstGeom prst="rect">
            <a:avLst/>
          </a:prstGeom>
        </p:spPr>
      </p:pic>
      <p:pic>
        <p:nvPicPr>
          <p:cNvPr id="12" name="Picture 11">
            <a:extLst>
              <a:ext uri="{FF2B5EF4-FFF2-40B4-BE49-F238E27FC236}">
                <a16:creationId xmlns:a16="http://schemas.microsoft.com/office/drawing/2014/main" id="{5035AC47-A389-4DD6-BD82-7CF0D26DBEF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01865" y="2195721"/>
            <a:ext cx="467207" cy="485367"/>
          </a:xfrm>
          <a:prstGeom prst="rect">
            <a:avLst/>
          </a:prstGeom>
        </p:spPr>
      </p:pic>
      <p:pic>
        <p:nvPicPr>
          <p:cNvPr id="1028" name="Picture 4" descr="C:\Users\casarg1\AppData\Local\Temp\SNAGHTMLfbe1cec.PNG">
            <a:extLst>
              <a:ext uri="{FF2B5EF4-FFF2-40B4-BE49-F238E27FC236}">
                <a16:creationId xmlns:a16="http://schemas.microsoft.com/office/drawing/2014/main" id="{977A220A-249B-4DEB-8571-B6BF976859A1}"/>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834214" y="1678042"/>
            <a:ext cx="1326527" cy="14904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8854735-D833-41B7-B021-76B1AF3E6928}"/>
              </a:ext>
            </a:extLst>
          </p:cNvPr>
          <p:cNvSpPr/>
          <p:nvPr/>
        </p:nvSpPr>
        <p:spPr>
          <a:xfrm>
            <a:off x="10972800" y="-76200"/>
            <a:ext cx="13716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5239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3BCD1806-89DC-4637-BD8C-08CBC9112DB1}"/>
              </a:ext>
            </a:extLst>
          </p:cNvPr>
          <p:cNvCxnSpPr>
            <a:cxnSpLocks/>
          </p:cNvCxnSpPr>
          <p:nvPr/>
        </p:nvCxnSpPr>
        <p:spPr>
          <a:xfrm>
            <a:off x="0" y="3401568"/>
            <a:ext cx="1219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E391BF0F-E16E-4817-A7B6-B53311F7AC0A}"/>
              </a:ext>
            </a:extLst>
          </p:cNvPr>
          <p:cNvSpPr/>
          <p:nvPr/>
        </p:nvSpPr>
        <p:spPr>
          <a:xfrm>
            <a:off x="1917640" y="1176887"/>
            <a:ext cx="1219963" cy="121615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D6C8551-C41A-4A36-96BA-83CAF7013EAF}"/>
              </a:ext>
            </a:extLst>
          </p:cNvPr>
          <p:cNvSpPr/>
          <p:nvPr/>
        </p:nvSpPr>
        <p:spPr>
          <a:xfrm>
            <a:off x="8864230" y="4575048"/>
            <a:ext cx="1219963" cy="121615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777C61E-4F77-4E3A-9A96-DEF8761CA986}"/>
              </a:ext>
            </a:extLst>
          </p:cNvPr>
          <p:cNvSpPr txBox="1"/>
          <p:nvPr/>
        </p:nvSpPr>
        <p:spPr>
          <a:xfrm>
            <a:off x="1979705" y="1252160"/>
            <a:ext cx="1213021" cy="1107996"/>
          </a:xfrm>
          <a:prstGeom prst="rect">
            <a:avLst/>
          </a:prstGeom>
          <a:noFill/>
        </p:spPr>
        <p:txBody>
          <a:bodyPr wrap="square" rtlCol="0">
            <a:spAutoFit/>
          </a:bodyPr>
          <a:lstStyle/>
          <a:p>
            <a:r>
              <a:rPr lang="en-US" sz="6600" b="1" dirty="0"/>
              <a:t>03</a:t>
            </a:r>
          </a:p>
        </p:txBody>
      </p:sp>
      <p:sp>
        <p:nvSpPr>
          <p:cNvPr id="22" name="TextBox 21">
            <a:extLst>
              <a:ext uri="{FF2B5EF4-FFF2-40B4-BE49-F238E27FC236}">
                <a16:creationId xmlns:a16="http://schemas.microsoft.com/office/drawing/2014/main" id="{9A53B861-49D3-41BE-BAFD-929F9203FFF2}"/>
              </a:ext>
            </a:extLst>
          </p:cNvPr>
          <p:cNvSpPr txBox="1"/>
          <p:nvPr/>
        </p:nvSpPr>
        <p:spPr>
          <a:xfrm>
            <a:off x="8900936" y="4639263"/>
            <a:ext cx="1213021" cy="1107996"/>
          </a:xfrm>
          <a:prstGeom prst="rect">
            <a:avLst/>
          </a:prstGeom>
          <a:noFill/>
        </p:spPr>
        <p:txBody>
          <a:bodyPr wrap="square" rtlCol="0">
            <a:spAutoFit/>
          </a:bodyPr>
          <a:lstStyle/>
          <a:p>
            <a:r>
              <a:rPr lang="en-US" sz="6600" b="1" dirty="0"/>
              <a:t>04</a:t>
            </a:r>
          </a:p>
        </p:txBody>
      </p:sp>
      <p:sp>
        <p:nvSpPr>
          <p:cNvPr id="25" name="Rectangle: Rounded Corners 24">
            <a:extLst>
              <a:ext uri="{FF2B5EF4-FFF2-40B4-BE49-F238E27FC236}">
                <a16:creationId xmlns:a16="http://schemas.microsoft.com/office/drawing/2014/main" id="{1387D228-CC7A-4DA8-B3E9-033153DE9E02}"/>
              </a:ext>
            </a:extLst>
          </p:cNvPr>
          <p:cNvSpPr/>
          <p:nvPr/>
        </p:nvSpPr>
        <p:spPr>
          <a:xfrm>
            <a:off x="7786072" y="4927602"/>
            <a:ext cx="949999" cy="4380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9F6A0B1-708B-4316-B3C3-5102507B1C64}"/>
              </a:ext>
            </a:extLst>
          </p:cNvPr>
          <p:cNvCxnSpPr>
            <a:cxnSpLocks/>
          </p:cNvCxnSpPr>
          <p:nvPr/>
        </p:nvCxnSpPr>
        <p:spPr>
          <a:xfrm flipV="1">
            <a:off x="9452938" y="3652093"/>
            <a:ext cx="0" cy="652040"/>
          </a:xfrm>
          <a:prstGeom prst="line">
            <a:avLst/>
          </a:prstGeom>
          <a:ln w="19050">
            <a:solidFill>
              <a:srgbClr val="FF5050"/>
            </a:solidFill>
            <a:prstDash val="dash"/>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72679520-4F33-439D-8649-86390CE3736E}"/>
              </a:ext>
            </a:extLst>
          </p:cNvPr>
          <p:cNvSpPr/>
          <p:nvPr/>
        </p:nvSpPr>
        <p:spPr>
          <a:xfrm>
            <a:off x="4290055" y="1980587"/>
            <a:ext cx="723900" cy="622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3B842CB-598F-4F07-A7B8-87AFD7B543CA}"/>
              </a:ext>
            </a:extLst>
          </p:cNvPr>
          <p:cNvSpPr/>
          <p:nvPr/>
        </p:nvSpPr>
        <p:spPr>
          <a:xfrm>
            <a:off x="9293156" y="3289300"/>
            <a:ext cx="296333" cy="279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A9EF5D7-F42B-45DD-9763-FD1FDDDF548A}"/>
              </a:ext>
            </a:extLst>
          </p:cNvPr>
          <p:cNvSpPr/>
          <p:nvPr/>
        </p:nvSpPr>
        <p:spPr>
          <a:xfrm>
            <a:off x="2370402" y="3268209"/>
            <a:ext cx="296333" cy="279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A4FCF1A-1250-4DAA-B655-9C1776392743}"/>
              </a:ext>
            </a:extLst>
          </p:cNvPr>
          <p:cNvSpPr txBox="1"/>
          <p:nvPr/>
        </p:nvSpPr>
        <p:spPr>
          <a:xfrm>
            <a:off x="1805364" y="4927606"/>
            <a:ext cx="4051221"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Request for a </a:t>
            </a:r>
            <a:r>
              <a:rPr lang="en-US" b="1" dirty="0">
                <a:latin typeface="Arial" panose="020B0604020202020204" pitchFamily="34" charset="0"/>
                <a:cs typeface="Arial" panose="020B0604020202020204" pitchFamily="34" charset="0"/>
              </a:rPr>
              <a:t>WIRE TRANSFER </a:t>
            </a:r>
            <a:r>
              <a:rPr lang="en-US"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HACKED</a:t>
            </a:r>
            <a:r>
              <a:rPr lang="en-US" dirty="0">
                <a:latin typeface="Arial" panose="020B0604020202020204" pitchFamily="34" charset="0"/>
                <a:cs typeface="Arial" panose="020B0604020202020204" pitchFamily="34" charset="0"/>
              </a:rPr>
              <a:t> account is made to the employee responsible for processing requests. </a:t>
            </a:r>
          </a:p>
        </p:txBody>
      </p:sp>
      <p:sp>
        <p:nvSpPr>
          <p:cNvPr id="19" name="TextBox 18">
            <a:extLst>
              <a:ext uri="{FF2B5EF4-FFF2-40B4-BE49-F238E27FC236}">
                <a16:creationId xmlns:a16="http://schemas.microsoft.com/office/drawing/2014/main" id="{BCC48A51-B8CA-4C80-B356-999379BEB90C}"/>
              </a:ext>
            </a:extLst>
          </p:cNvPr>
          <p:cNvSpPr txBox="1"/>
          <p:nvPr/>
        </p:nvSpPr>
        <p:spPr>
          <a:xfrm>
            <a:off x="5494995" y="1080662"/>
            <a:ext cx="4582153"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 </a:t>
            </a:r>
            <a:r>
              <a:rPr lang="en-US" b="1" dirty="0">
                <a:latin typeface="Arial" panose="020B0604020202020204" pitchFamily="34" charset="0"/>
                <a:cs typeface="Arial" panose="020B0604020202020204" pitchFamily="34" charset="0"/>
              </a:rPr>
              <a:t>URGENT</a:t>
            </a:r>
            <a:r>
              <a:rPr lang="en-US" dirty="0">
                <a:latin typeface="Arial" panose="020B0604020202020204" pitchFamily="34" charset="0"/>
                <a:cs typeface="Arial" panose="020B0604020202020204" pitchFamily="34" charset="0"/>
              </a:rPr>
              <a:t> request from a seemingly trusted source is sent to the financial institution with instructions to send funds from Bank “X” to Bank “Y”.</a:t>
            </a:r>
          </a:p>
        </p:txBody>
      </p:sp>
      <p:cxnSp>
        <p:nvCxnSpPr>
          <p:cNvPr id="23" name="Straight Connector 22">
            <a:extLst>
              <a:ext uri="{FF2B5EF4-FFF2-40B4-BE49-F238E27FC236}">
                <a16:creationId xmlns:a16="http://schemas.microsoft.com/office/drawing/2014/main" id="{B723D171-F6A5-4144-9D23-AB2059075F0F}"/>
              </a:ext>
            </a:extLst>
          </p:cNvPr>
          <p:cNvCxnSpPr>
            <a:cxnSpLocks/>
          </p:cNvCxnSpPr>
          <p:nvPr/>
        </p:nvCxnSpPr>
        <p:spPr>
          <a:xfrm flipV="1">
            <a:off x="2518561" y="2537585"/>
            <a:ext cx="0" cy="63092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44D1988-4EA4-4061-8E08-D3C0E60C416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45022" y="3749940"/>
            <a:ext cx="1547078" cy="1020694"/>
          </a:xfrm>
          <a:prstGeom prst="rect">
            <a:avLst/>
          </a:prstGeom>
        </p:spPr>
      </p:pic>
      <p:pic>
        <p:nvPicPr>
          <p:cNvPr id="7" name="Picture 6">
            <a:extLst>
              <a:ext uri="{FF2B5EF4-FFF2-40B4-BE49-F238E27FC236}">
                <a16:creationId xmlns:a16="http://schemas.microsoft.com/office/drawing/2014/main" id="{7E69A023-AFC3-496F-8BA5-B6B173647AE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632553" y="2109282"/>
            <a:ext cx="1597453" cy="1053929"/>
          </a:xfrm>
          <a:prstGeom prst="rect">
            <a:avLst/>
          </a:prstGeom>
        </p:spPr>
      </p:pic>
      <p:pic>
        <p:nvPicPr>
          <p:cNvPr id="2050" name="Picture 2" descr="C:\Users\casarg1\AppData\Local\Temp\SNAGHTMLfc1b3bf.PNG">
            <a:extLst>
              <a:ext uri="{FF2B5EF4-FFF2-40B4-BE49-F238E27FC236}">
                <a16:creationId xmlns:a16="http://schemas.microsoft.com/office/drawing/2014/main" id="{4B299771-73B6-4409-864D-E52890817798}"/>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033670" y="2322346"/>
            <a:ext cx="795208" cy="688771"/>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5E001DBB-F9A0-4ADD-8F83-B062A60CD037}"/>
              </a:ext>
            </a:extLst>
          </p:cNvPr>
          <p:cNvSpPr/>
          <p:nvPr/>
        </p:nvSpPr>
        <p:spPr>
          <a:xfrm>
            <a:off x="10972800" y="-76200"/>
            <a:ext cx="13716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9371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C5244532-91E9-4FF9-993C-DE73CCCB8EAF}"/>
              </a:ext>
            </a:extLst>
          </p:cNvPr>
          <p:cNvCxnSpPr>
            <a:cxnSpLocks/>
          </p:cNvCxnSpPr>
          <p:nvPr/>
        </p:nvCxnSpPr>
        <p:spPr>
          <a:xfrm>
            <a:off x="0" y="3401568"/>
            <a:ext cx="1219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E391BF0F-E16E-4817-A7B6-B53311F7AC0A}"/>
              </a:ext>
            </a:extLst>
          </p:cNvPr>
          <p:cNvSpPr/>
          <p:nvPr/>
        </p:nvSpPr>
        <p:spPr>
          <a:xfrm>
            <a:off x="2033107" y="1179212"/>
            <a:ext cx="1219963" cy="121615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D6C8551-C41A-4A36-96BA-83CAF7013EAF}"/>
              </a:ext>
            </a:extLst>
          </p:cNvPr>
          <p:cNvSpPr/>
          <p:nvPr/>
        </p:nvSpPr>
        <p:spPr>
          <a:xfrm>
            <a:off x="8955675" y="4575048"/>
            <a:ext cx="1219963" cy="121615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777C61E-4F77-4E3A-9A96-DEF8761CA986}"/>
              </a:ext>
            </a:extLst>
          </p:cNvPr>
          <p:cNvSpPr txBox="1"/>
          <p:nvPr/>
        </p:nvSpPr>
        <p:spPr>
          <a:xfrm>
            <a:off x="2086119" y="1252160"/>
            <a:ext cx="1213021" cy="1107996"/>
          </a:xfrm>
          <a:prstGeom prst="rect">
            <a:avLst/>
          </a:prstGeom>
          <a:noFill/>
        </p:spPr>
        <p:txBody>
          <a:bodyPr wrap="square" rtlCol="0">
            <a:spAutoFit/>
          </a:bodyPr>
          <a:lstStyle/>
          <a:p>
            <a:r>
              <a:rPr lang="en-US" sz="6600" b="1" dirty="0"/>
              <a:t>05</a:t>
            </a:r>
          </a:p>
        </p:txBody>
      </p:sp>
      <p:sp>
        <p:nvSpPr>
          <p:cNvPr id="22" name="TextBox 21">
            <a:extLst>
              <a:ext uri="{FF2B5EF4-FFF2-40B4-BE49-F238E27FC236}">
                <a16:creationId xmlns:a16="http://schemas.microsoft.com/office/drawing/2014/main" id="{9A53B861-49D3-41BE-BAFD-929F9203FFF2}"/>
              </a:ext>
            </a:extLst>
          </p:cNvPr>
          <p:cNvSpPr txBox="1"/>
          <p:nvPr/>
        </p:nvSpPr>
        <p:spPr>
          <a:xfrm>
            <a:off x="8992381" y="4639263"/>
            <a:ext cx="1213021" cy="1107996"/>
          </a:xfrm>
          <a:prstGeom prst="rect">
            <a:avLst/>
          </a:prstGeom>
          <a:noFill/>
        </p:spPr>
        <p:txBody>
          <a:bodyPr wrap="square" rtlCol="0">
            <a:spAutoFit/>
          </a:bodyPr>
          <a:lstStyle/>
          <a:p>
            <a:r>
              <a:rPr lang="en-US" sz="6600" b="1" dirty="0"/>
              <a:t>06</a:t>
            </a:r>
          </a:p>
        </p:txBody>
      </p:sp>
      <p:sp>
        <p:nvSpPr>
          <p:cNvPr id="25" name="Rectangle: Rounded Corners 24">
            <a:extLst>
              <a:ext uri="{FF2B5EF4-FFF2-40B4-BE49-F238E27FC236}">
                <a16:creationId xmlns:a16="http://schemas.microsoft.com/office/drawing/2014/main" id="{1387D228-CC7A-4DA8-B3E9-033153DE9E02}"/>
              </a:ext>
            </a:extLst>
          </p:cNvPr>
          <p:cNvSpPr/>
          <p:nvPr/>
        </p:nvSpPr>
        <p:spPr>
          <a:xfrm>
            <a:off x="7877517" y="4927602"/>
            <a:ext cx="949999" cy="4380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9F6A0B1-708B-4316-B3C3-5102507B1C64}"/>
              </a:ext>
            </a:extLst>
          </p:cNvPr>
          <p:cNvCxnSpPr>
            <a:cxnSpLocks/>
          </p:cNvCxnSpPr>
          <p:nvPr/>
        </p:nvCxnSpPr>
        <p:spPr>
          <a:xfrm flipV="1">
            <a:off x="9544383" y="3652093"/>
            <a:ext cx="0" cy="652040"/>
          </a:xfrm>
          <a:prstGeom prst="line">
            <a:avLst/>
          </a:prstGeom>
          <a:ln w="19050">
            <a:solidFill>
              <a:srgbClr val="FF5050"/>
            </a:solidFill>
            <a:prstDash val="dash"/>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72679520-4F33-439D-8649-86390CE3736E}"/>
              </a:ext>
            </a:extLst>
          </p:cNvPr>
          <p:cNvSpPr/>
          <p:nvPr/>
        </p:nvSpPr>
        <p:spPr>
          <a:xfrm>
            <a:off x="4396469" y="1980587"/>
            <a:ext cx="723900" cy="622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3B842CB-598F-4F07-A7B8-87AFD7B543CA}"/>
              </a:ext>
            </a:extLst>
          </p:cNvPr>
          <p:cNvSpPr/>
          <p:nvPr/>
        </p:nvSpPr>
        <p:spPr>
          <a:xfrm>
            <a:off x="9384601" y="3289300"/>
            <a:ext cx="296333" cy="279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A9EF5D7-F42B-45DD-9763-FD1FDDDF548A}"/>
              </a:ext>
            </a:extLst>
          </p:cNvPr>
          <p:cNvSpPr/>
          <p:nvPr/>
        </p:nvSpPr>
        <p:spPr>
          <a:xfrm>
            <a:off x="2476816" y="3268209"/>
            <a:ext cx="296333" cy="279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2B714C-4C82-4653-B7A4-81BBB9FB85D8}"/>
              </a:ext>
            </a:extLst>
          </p:cNvPr>
          <p:cNvSpPr/>
          <p:nvPr/>
        </p:nvSpPr>
        <p:spPr>
          <a:xfrm>
            <a:off x="11891473" y="3278577"/>
            <a:ext cx="296333" cy="279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3D38A69-F0D6-481E-9465-78A7D45CE61B}"/>
              </a:ext>
            </a:extLst>
          </p:cNvPr>
          <p:cNvSpPr txBox="1"/>
          <p:nvPr/>
        </p:nvSpPr>
        <p:spPr>
          <a:xfrm>
            <a:off x="2658842" y="5131019"/>
            <a:ext cx="419916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victimized employee </a:t>
            </a:r>
            <a:r>
              <a:rPr lang="en-US" b="1" dirty="0">
                <a:latin typeface="Arial" panose="020B0604020202020204" pitchFamily="34" charset="0"/>
                <a:cs typeface="Arial" panose="020B0604020202020204" pitchFamily="34" charset="0"/>
              </a:rPr>
              <a:t>PROCESSES </a:t>
            </a:r>
            <a:r>
              <a:rPr lang="en-US" dirty="0">
                <a:latin typeface="Arial" panose="020B0604020202020204" pitchFamily="34" charset="0"/>
                <a:cs typeface="Arial" panose="020B0604020202020204" pitchFamily="34" charset="0"/>
              </a:rPr>
              <a:t>the fraudulent request. </a:t>
            </a:r>
          </a:p>
        </p:txBody>
      </p:sp>
      <p:sp>
        <p:nvSpPr>
          <p:cNvPr id="23" name="TextBox 22">
            <a:extLst>
              <a:ext uri="{FF2B5EF4-FFF2-40B4-BE49-F238E27FC236}">
                <a16:creationId xmlns:a16="http://schemas.microsoft.com/office/drawing/2014/main" id="{26372F38-AC4F-46FF-A74F-007784166CB0}"/>
              </a:ext>
            </a:extLst>
          </p:cNvPr>
          <p:cNvSpPr txBox="1"/>
          <p:nvPr/>
        </p:nvSpPr>
        <p:spPr>
          <a:xfrm>
            <a:off x="4876805" y="1237593"/>
            <a:ext cx="510992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FRAUDSTER RECEIVES </a:t>
            </a:r>
            <a:r>
              <a:rPr lang="en-US" dirty="0">
                <a:latin typeface="Arial" panose="020B0604020202020204" pitchFamily="34" charset="0"/>
                <a:cs typeface="Arial" panose="020B0604020202020204" pitchFamily="34" charset="0"/>
              </a:rPr>
              <a:t>the wire transfer.</a:t>
            </a:r>
          </a:p>
        </p:txBody>
      </p:sp>
      <p:cxnSp>
        <p:nvCxnSpPr>
          <p:cNvPr id="24" name="Straight Connector 23">
            <a:extLst>
              <a:ext uri="{FF2B5EF4-FFF2-40B4-BE49-F238E27FC236}">
                <a16:creationId xmlns:a16="http://schemas.microsoft.com/office/drawing/2014/main" id="{94ED0651-6CCD-4DDA-AD87-33EA3BD9DA8D}"/>
              </a:ext>
            </a:extLst>
          </p:cNvPr>
          <p:cNvCxnSpPr>
            <a:cxnSpLocks/>
          </p:cNvCxnSpPr>
          <p:nvPr/>
        </p:nvCxnSpPr>
        <p:spPr>
          <a:xfrm flipV="1">
            <a:off x="2624975" y="2537585"/>
            <a:ext cx="0" cy="63092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0F74174-7EB3-4FEB-9B4B-BF64E119200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06557" y="3664150"/>
            <a:ext cx="1882117" cy="1350328"/>
          </a:xfrm>
          <a:prstGeom prst="rect">
            <a:avLst/>
          </a:prstGeom>
        </p:spPr>
      </p:pic>
      <p:pic>
        <p:nvPicPr>
          <p:cNvPr id="3074" name="Picture 2" descr="C:\Users\casarg1\AppData\Local\Temp\SNAGHTMLfc69707.PNG">
            <a:extLst>
              <a:ext uri="{FF2B5EF4-FFF2-40B4-BE49-F238E27FC236}">
                <a16:creationId xmlns:a16="http://schemas.microsoft.com/office/drawing/2014/main" id="{B0EFBD31-6E84-403D-A38C-CBC0F38BEE6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409482" y="4018958"/>
            <a:ext cx="476265" cy="419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0879830-F464-48F8-8CB1-AAB09E28304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692405" y="1595473"/>
            <a:ext cx="1384391" cy="1599781"/>
          </a:xfrm>
          <a:prstGeom prst="rect">
            <a:avLst/>
          </a:prstGeom>
        </p:spPr>
      </p:pic>
      <p:pic>
        <p:nvPicPr>
          <p:cNvPr id="10" name="Picture 9">
            <a:extLst>
              <a:ext uri="{FF2B5EF4-FFF2-40B4-BE49-F238E27FC236}">
                <a16:creationId xmlns:a16="http://schemas.microsoft.com/office/drawing/2014/main" id="{33CB029C-9585-4C69-80B1-22EF739F863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795397" y="2368204"/>
            <a:ext cx="395116" cy="512333"/>
          </a:xfrm>
          <a:prstGeom prst="rect">
            <a:avLst/>
          </a:prstGeom>
        </p:spPr>
      </p:pic>
      <p:sp>
        <p:nvSpPr>
          <p:cNvPr id="27" name="Rectangle 26">
            <a:extLst>
              <a:ext uri="{FF2B5EF4-FFF2-40B4-BE49-F238E27FC236}">
                <a16:creationId xmlns:a16="http://schemas.microsoft.com/office/drawing/2014/main" id="{B919AAC5-01B1-4E7F-9C7D-3C03581F0BA7}"/>
              </a:ext>
            </a:extLst>
          </p:cNvPr>
          <p:cNvSpPr/>
          <p:nvPr/>
        </p:nvSpPr>
        <p:spPr>
          <a:xfrm>
            <a:off x="10972800" y="-76200"/>
            <a:ext cx="13716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4460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black background&#10;&#10;Description generated with very high confidence">
            <a:extLst>
              <a:ext uri="{FF2B5EF4-FFF2-40B4-BE49-F238E27FC236}">
                <a16:creationId xmlns:a16="http://schemas.microsoft.com/office/drawing/2014/main" id="{529C1440-68F2-4DFB-B162-E39133BF5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6200"/>
            <a:ext cx="12637293" cy="7064836"/>
          </a:xfrm>
          <a:prstGeom prst="rect">
            <a:avLst/>
          </a:prstGeom>
        </p:spPr>
      </p:pic>
    </p:spTree>
    <p:extLst>
      <p:ext uri="{BB962C8B-B14F-4D97-AF65-F5344CB8AC3E}">
        <p14:creationId xmlns:p14="http://schemas.microsoft.com/office/powerpoint/2010/main" val="473446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strategies and response</a:t>
            </a:r>
          </a:p>
        </p:txBody>
      </p:sp>
    </p:spTree>
    <p:extLst>
      <p:ext uri="{BB962C8B-B14F-4D97-AF65-F5344CB8AC3E}">
        <p14:creationId xmlns:p14="http://schemas.microsoft.com/office/powerpoint/2010/main" val="3656257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 recent trends in BEC</a:t>
            </a:r>
          </a:p>
        </p:txBody>
      </p:sp>
      <p:sp>
        <p:nvSpPr>
          <p:cNvPr id="4" name="Rectangle 3"/>
          <p:cNvSpPr/>
          <p:nvPr/>
        </p:nvSpPr>
        <p:spPr>
          <a:xfrm>
            <a:off x="1981202" y="1545772"/>
            <a:ext cx="2746829" cy="489857"/>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W-2/PII Data Theft</a:t>
            </a:r>
          </a:p>
        </p:txBody>
      </p:sp>
      <p:sp>
        <p:nvSpPr>
          <p:cNvPr id="5" name="Rectangle 4"/>
          <p:cNvSpPr/>
          <p:nvPr/>
        </p:nvSpPr>
        <p:spPr>
          <a:xfrm>
            <a:off x="1981202" y="3450771"/>
            <a:ext cx="2746829" cy="2547073"/>
          </a:xfrm>
          <a:prstGeom prst="rect">
            <a:avLst/>
          </a:prstGeom>
          <a:solidFill>
            <a:srgbClr val="E9ED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114300" indent="-114300">
              <a:spcAft>
                <a:spcPts val="600"/>
              </a:spcAft>
              <a:buFont typeface="Arial" panose="020B0604020202020204" pitchFamily="34" charset="0"/>
              <a:buChar char="•"/>
            </a:pPr>
            <a:r>
              <a:rPr lang="en-US" sz="1200" dirty="0">
                <a:solidFill>
                  <a:schemeClr val="tx2"/>
                </a:solidFill>
              </a:rPr>
              <a:t>The requests appear to coincide with the U.S. tax season. </a:t>
            </a:r>
          </a:p>
          <a:p>
            <a:pPr marL="114300" indent="-114300">
              <a:spcAft>
                <a:spcPts val="600"/>
              </a:spcAft>
              <a:buFont typeface="Arial" panose="020B0604020202020204" pitchFamily="34" charset="0"/>
              <a:buChar char="•"/>
            </a:pPr>
            <a:r>
              <a:rPr lang="en-US" sz="1200" dirty="0">
                <a:solidFill>
                  <a:schemeClr val="tx2"/>
                </a:solidFill>
              </a:rPr>
              <a:t>Most popular method remains impersonating an executive within the same organization.</a:t>
            </a:r>
          </a:p>
          <a:p>
            <a:pPr marL="114300" indent="-114300">
              <a:spcAft>
                <a:spcPts val="600"/>
              </a:spcAft>
              <a:buFont typeface="Arial" panose="020B0604020202020204" pitchFamily="34" charset="0"/>
              <a:buChar char="•"/>
            </a:pPr>
            <a:r>
              <a:rPr lang="en-US" sz="1200" dirty="0">
                <a:solidFill>
                  <a:schemeClr val="tx2"/>
                </a:solidFill>
              </a:rPr>
              <a:t>Individual taxpayers may be the targeted, but criminals have evolved their tactics to focus on mass data thefts. </a:t>
            </a:r>
          </a:p>
          <a:p>
            <a:pPr marL="114300" indent="-114300">
              <a:spcAft>
                <a:spcPts val="600"/>
              </a:spcAft>
              <a:buFont typeface="Arial" panose="020B0604020202020204" pitchFamily="34" charset="0"/>
              <a:buChar char="•"/>
            </a:pPr>
            <a:endParaRPr lang="en-US" sz="1200" dirty="0">
              <a:solidFill>
                <a:schemeClr val="tx2"/>
              </a:solidFill>
            </a:endParaRPr>
          </a:p>
        </p:txBody>
      </p:sp>
      <p:sp>
        <p:nvSpPr>
          <p:cNvPr id="6" name="Rectangle 5"/>
          <p:cNvSpPr/>
          <p:nvPr/>
        </p:nvSpPr>
        <p:spPr>
          <a:xfrm>
            <a:off x="4728031" y="1545772"/>
            <a:ext cx="2746829" cy="489857"/>
          </a:xfrm>
          <a:prstGeom prst="rect">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 Support Fraud</a:t>
            </a:r>
          </a:p>
        </p:txBody>
      </p:sp>
      <p:sp>
        <p:nvSpPr>
          <p:cNvPr id="7" name="Rectangle 6"/>
          <p:cNvSpPr/>
          <p:nvPr/>
        </p:nvSpPr>
        <p:spPr>
          <a:xfrm>
            <a:off x="4728031" y="3450771"/>
            <a:ext cx="2746829" cy="2547072"/>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114300" indent="-114300">
              <a:spcAft>
                <a:spcPts val="600"/>
              </a:spcAft>
              <a:buFont typeface="Arial" panose="020B0604020202020204" pitchFamily="34" charset="0"/>
              <a:buChar char="•"/>
            </a:pPr>
            <a:r>
              <a:rPr lang="en-US" sz="1200" dirty="0">
                <a:solidFill>
                  <a:schemeClr val="tx2"/>
                </a:solidFill>
              </a:rPr>
              <a:t>86% increase in losses from 2016 to 2017.</a:t>
            </a:r>
          </a:p>
          <a:p>
            <a:pPr marL="114300" indent="-114300">
              <a:spcAft>
                <a:spcPts val="600"/>
              </a:spcAft>
              <a:buFont typeface="Arial" panose="020B0604020202020204" pitchFamily="34" charset="0"/>
              <a:buChar char="•"/>
            </a:pPr>
            <a:r>
              <a:rPr lang="en-US" sz="1200" dirty="0">
                <a:solidFill>
                  <a:schemeClr val="tx2"/>
                </a:solidFill>
              </a:rPr>
              <a:t>Criminals may pose as a technical support representative offering to resolve such issues as a compromised e-mail or bank account, a virus on a computer, or to assist with a software license renewal.</a:t>
            </a:r>
          </a:p>
          <a:p>
            <a:pPr marL="114300" indent="-114300">
              <a:spcAft>
                <a:spcPts val="600"/>
              </a:spcAft>
              <a:buFont typeface="Arial" panose="020B0604020202020204" pitchFamily="34" charset="0"/>
              <a:buChar char="•"/>
            </a:pPr>
            <a:r>
              <a:rPr lang="en-US" sz="1200" dirty="0">
                <a:solidFill>
                  <a:schemeClr val="tx2"/>
                </a:solidFill>
              </a:rPr>
              <a:t>Initial contact can occur through telephone, ads, pop-up messages, locked screens, emails, and more.</a:t>
            </a:r>
          </a:p>
        </p:txBody>
      </p:sp>
      <p:sp>
        <p:nvSpPr>
          <p:cNvPr id="8" name="Rectangle 7"/>
          <p:cNvSpPr/>
          <p:nvPr/>
        </p:nvSpPr>
        <p:spPr>
          <a:xfrm>
            <a:off x="7474859" y="1545772"/>
            <a:ext cx="2746829" cy="489857"/>
          </a:xfrm>
          <a:prstGeom prst="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Targeting Real Estate</a:t>
            </a:r>
          </a:p>
        </p:txBody>
      </p:sp>
      <p:sp>
        <p:nvSpPr>
          <p:cNvPr id="9" name="Rectangle 8"/>
          <p:cNvSpPr/>
          <p:nvPr/>
        </p:nvSpPr>
        <p:spPr>
          <a:xfrm>
            <a:off x="7474859" y="3450771"/>
            <a:ext cx="2746829" cy="2547072"/>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114300" indent="-114300">
              <a:spcAft>
                <a:spcPts val="600"/>
              </a:spcAft>
              <a:buFont typeface="Arial" panose="020B0604020202020204" pitchFamily="34" charset="0"/>
              <a:buChar char="•"/>
            </a:pPr>
            <a:r>
              <a:rPr lang="en-US" sz="1200" dirty="0">
                <a:solidFill>
                  <a:schemeClr val="tx2"/>
                </a:solidFill>
              </a:rPr>
              <a:t>Targets all participants in real estate transactions, including title companies, buyers, sellers, agents, and lawyers. </a:t>
            </a:r>
          </a:p>
          <a:p>
            <a:pPr marL="114300" indent="-114300">
              <a:spcAft>
                <a:spcPts val="600"/>
              </a:spcAft>
              <a:buFont typeface="Arial" panose="020B0604020202020204" pitchFamily="34" charset="0"/>
              <a:buChar char="•"/>
            </a:pPr>
            <a:r>
              <a:rPr lang="en-US" sz="1200" dirty="0">
                <a:solidFill>
                  <a:schemeClr val="tx2"/>
                </a:solidFill>
              </a:rPr>
              <a:t>1,100% increase in the number of complaints from 2015 to 2017.</a:t>
            </a:r>
          </a:p>
          <a:p>
            <a:pPr marL="114300" indent="-114300">
              <a:spcAft>
                <a:spcPts val="600"/>
              </a:spcAft>
              <a:buFont typeface="Arial" panose="020B0604020202020204" pitchFamily="34" charset="0"/>
              <a:buChar char="•"/>
            </a:pPr>
            <a:r>
              <a:rPr lang="en-US" sz="1200" dirty="0">
                <a:solidFill>
                  <a:schemeClr val="tx2"/>
                </a:solidFill>
              </a:rPr>
              <a:t>The funds are usually directed to a fraudulent domestic account which quickly disperse through cash or check withdrawals. </a:t>
            </a:r>
          </a:p>
        </p:txBody>
      </p:sp>
      <p:sp>
        <p:nvSpPr>
          <p:cNvPr id="14" name="TextBox 13"/>
          <p:cNvSpPr txBox="1"/>
          <p:nvPr/>
        </p:nvSpPr>
        <p:spPr>
          <a:xfrm>
            <a:off x="1981200" y="6474620"/>
            <a:ext cx="1200970" cy="246221"/>
          </a:xfrm>
          <a:prstGeom prst="rect">
            <a:avLst/>
          </a:prstGeom>
          <a:noFill/>
        </p:spPr>
        <p:txBody>
          <a:bodyPr wrap="none" rtlCol="0" anchor="b" anchorCtr="0">
            <a:spAutoFit/>
          </a:bodyPr>
          <a:lstStyle/>
          <a:p>
            <a:r>
              <a:rPr lang="en-US" sz="1000" dirty="0">
                <a:solidFill>
                  <a:schemeClr val="tx2"/>
                </a:solidFill>
                <a:latin typeface="Arial Narrow" panose="020B0606020202030204" pitchFamily="34" charset="0"/>
              </a:rPr>
              <a:t>See notes for sources</a:t>
            </a:r>
          </a:p>
        </p:txBody>
      </p:sp>
      <p:sp>
        <p:nvSpPr>
          <p:cNvPr id="15" name="Rectangle 14"/>
          <p:cNvSpPr/>
          <p:nvPr/>
        </p:nvSpPr>
        <p:spPr>
          <a:xfrm>
            <a:off x="1981201" y="2035629"/>
            <a:ext cx="2746829" cy="1415143"/>
          </a:xfrm>
          <a:prstGeom prst="rect">
            <a:avLst/>
          </a:prstGeom>
          <a:blipFill>
            <a:blip r:embed="rId3" cstate="email">
              <a:extLst>
                <a:ext uri="{28A0092B-C50C-407E-A947-70E740481C1C}">
                  <a14:useLocalDpi xmlns:a14="http://schemas.microsoft.com/office/drawing/2010/main"/>
                </a:ext>
              </a:extLst>
            </a:blip>
            <a:stretch>
              <a:fillRect/>
            </a:stretch>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728028" y="2035629"/>
            <a:ext cx="2746829" cy="1415143"/>
          </a:xfrm>
          <a:prstGeom prst="rect">
            <a:avLst/>
          </a:prstGeom>
          <a:blipFill>
            <a:blip r:embed="rId4" cstate="email">
              <a:extLst>
                <a:ext uri="{28A0092B-C50C-407E-A947-70E740481C1C}">
                  <a14:useLocalDpi xmlns:a14="http://schemas.microsoft.com/office/drawing/2010/main"/>
                </a:ext>
              </a:extLst>
            </a:blip>
            <a:stretch>
              <a:fillRect/>
            </a:stretch>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7474854" y="2035628"/>
            <a:ext cx="2746829" cy="1415143"/>
          </a:xfrm>
          <a:prstGeom prst="rect">
            <a:avLst/>
          </a:prstGeom>
          <a:blipFill>
            <a:blip r:embed="rId5" cstate="email">
              <a:extLst>
                <a:ext uri="{28A0092B-C50C-407E-A947-70E740481C1C}">
                  <a14:useLocalDpi xmlns:a14="http://schemas.microsoft.com/office/drawing/2010/main"/>
                </a:ext>
              </a:extLst>
            </a:blip>
            <a:stretch>
              <a:fillRect/>
            </a:stretch>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757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Our engagement audiences and our focuses</a:t>
            </a:r>
          </a:p>
        </p:txBody>
      </p:sp>
      <p:sp>
        <p:nvSpPr>
          <p:cNvPr id="4" name="Content Placeholder 3"/>
          <p:cNvSpPr>
            <a:spLocks noGrp="1"/>
          </p:cNvSpPr>
          <p:nvPr>
            <p:ph idx="1"/>
          </p:nvPr>
        </p:nvSpPr>
        <p:spPr>
          <a:xfrm>
            <a:off x="3733800" y="1600200"/>
            <a:ext cx="7696200" cy="3481638"/>
          </a:xfrm>
        </p:spPr>
        <p:txBody>
          <a:bodyPr/>
          <a:lstStyle/>
          <a:p>
            <a:r>
              <a:rPr lang="en-US" b="1" dirty="0">
                <a:solidFill>
                  <a:schemeClr val="tx1"/>
                </a:solidFill>
              </a:rPr>
              <a:t>U.S. Bank internal business lines</a:t>
            </a:r>
            <a:r>
              <a:rPr lang="en-US" dirty="0">
                <a:solidFill>
                  <a:schemeClr val="tx1"/>
                </a:solidFill>
              </a:rPr>
              <a:t> </a:t>
            </a:r>
            <a:r>
              <a:rPr lang="en-US" dirty="0"/>
              <a:t>– What are the good cyber/information security behaviors I should use everyday in my job at U.S. Bank?</a:t>
            </a:r>
            <a:br>
              <a:rPr lang="en-US" dirty="0"/>
            </a:br>
            <a:endParaRPr lang="en-US" b="1" dirty="0"/>
          </a:p>
          <a:p>
            <a:r>
              <a:rPr lang="en-US" b="1" dirty="0">
                <a:solidFill>
                  <a:schemeClr val="tx1"/>
                </a:solidFill>
              </a:rPr>
              <a:t>U.S. Bank current/potential clients </a:t>
            </a:r>
            <a:r>
              <a:rPr lang="en-US" b="1" dirty="0"/>
              <a:t>–</a:t>
            </a:r>
            <a:r>
              <a:rPr lang="en-US" dirty="0"/>
              <a:t> Why should I have confidence that U.S. Bank is doing everything possible to protect my digital information and assets?</a:t>
            </a:r>
            <a:br>
              <a:rPr lang="en-US" dirty="0"/>
            </a:br>
            <a:endParaRPr lang="en-US" b="1" dirty="0"/>
          </a:p>
          <a:p>
            <a:r>
              <a:rPr lang="en-US" b="1" dirty="0">
                <a:solidFill>
                  <a:schemeClr val="tx1"/>
                </a:solidFill>
              </a:rPr>
              <a:t>U.S. Bank local community footprint </a:t>
            </a:r>
            <a:r>
              <a:rPr lang="en-US" b="1" dirty="0"/>
              <a:t>– </a:t>
            </a:r>
            <a:r>
              <a:rPr lang="en-US" dirty="0"/>
              <a:t>What are cyber civics and how do I become a literate and responsible digital citizen? What education is required, and what are the career opportunities available in cyber security?  </a:t>
            </a:r>
          </a:p>
        </p:txBody>
      </p:sp>
      <p:pic>
        <p:nvPicPr>
          <p:cNvPr id="17" name="Picture 16">
            <a:extLst>
              <a:ext uri="{FF2B5EF4-FFF2-40B4-BE49-F238E27FC236}">
                <a16:creationId xmlns:a16="http://schemas.microsoft.com/office/drawing/2014/main" id="{9D5A5FBD-06E2-4FE8-A76A-6752307CAC7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4800" y="1295400"/>
            <a:ext cx="3220316" cy="4829452"/>
          </a:xfrm>
          <a:prstGeom prst="rect">
            <a:avLst/>
          </a:prstGeom>
        </p:spPr>
      </p:pic>
    </p:spTree>
    <p:extLst>
      <p:ext uri="{BB962C8B-B14F-4D97-AF65-F5344CB8AC3E}">
        <p14:creationId xmlns:p14="http://schemas.microsoft.com/office/powerpoint/2010/main" val="3618943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flipH="1" flipV="1">
            <a:off x="6642768" y="4442807"/>
            <a:ext cx="3507294" cy="1304512"/>
            <a:chOff x="457200" y="1338959"/>
            <a:chExt cx="3507294" cy="1304512"/>
          </a:xfrm>
        </p:grpSpPr>
        <p:sp>
          <p:nvSpPr>
            <p:cNvPr id="64" name="Rectangle 63"/>
            <p:cNvSpPr/>
            <p:nvPr/>
          </p:nvSpPr>
          <p:spPr>
            <a:xfrm rot="1800000">
              <a:off x="2952104" y="1513200"/>
              <a:ext cx="1012390" cy="113027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457200" y="1338959"/>
              <a:ext cx="2852262" cy="113027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flipH="1">
            <a:off x="7393488" y="3094873"/>
            <a:ext cx="2753004" cy="11302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p:cNvGrpSpPr/>
          <p:nvPr/>
        </p:nvGrpSpPr>
        <p:grpSpPr>
          <a:xfrm flipH="1">
            <a:off x="6639198" y="1597074"/>
            <a:ext cx="3507294" cy="1304512"/>
            <a:chOff x="457200" y="1338959"/>
            <a:chExt cx="3507294" cy="1304512"/>
          </a:xfrm>
        </p:grpSpPr>
        <p:sp>
          <p:nvSpPr>
            <p:cNvPr id="61" name="Rectangle 60"/>
            <p:cNvSpPr/>
            <p:nvPr/>
          </p:nvSpPr>
          <p:spPr>
            <a:xfrm rot="1800000">
              <a:off x="2952104" y="1513200"/>
              <a:ext cx="1012390" cy="113027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457200" y="1338959"/>
              <a:ext cx="2852262" cy="113027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p:cNvGrpSpPr/>
          <p:nvPr/>
        </p:nvGrpSpPr>
        <p:grpSpPr>
          <a:xfrm>
            <a:off x="2002972" y="1589331"/>
            <a:ext cx="3507294" cy="1304512"/>
            <a:chOff x="457200" y="1338959"/>
            <a:chExt cx="3507294" cy="1304512"/>
          </a:xfrm>
        </p:grpSpPr>
        <p:sp>
          <p:nvSpPr>
            <p:cNvPr id="53" name="Rectangle 52"/>
            <p:cNvSpPr/>
            <p:nvPr/>
          </p:nvSpPr>
          <p:spPr>
            <a:xfrm rot="1800000">
              <a:off x="2952104" y="1513200"/>
              <a:ext cx="1012390" cy="1130271"/>
            </a:xfrm>
            <a:prstGeom prst="rect">
              <a:avLst/>
            </a:prstGeom>
            <a:solidFill>
              <a:srgbClr val="E9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457200" y="1338959"/>
              <a:ext cx="2852262" cy="1130271"/>
            </a:xfrm>
            <a:prstGeom prst="rect">
              <a:avLst/>
            </a:prstGeom>
            <a:solidFill>
              <a:srgbClr val="E9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flipV="1">
            <a:off x="2006542" y="4435064"/>
            <a:ext cx="3507294" cy="1304512"/>
            <a:chOff x="457200" y="1338959"/>
            <a:chExt cx="3507294" cy="1304512"/>
          </a:xfrm>
        </p:grpSpPr>
        <p:sp>
          <p:nvSpPr>
            <p:cNvPr id="58" name="Rectangle 57"/>
            <p:cNvSpPr/>
            <p:nvPr/>
          </p:nvSpPr>
          <p:spPr>
            <a:xfrm rot="1800000">
              <a:off x="2952104" y="1513200"/>
              <a:ext cx="1012390" cy="1130271"/>
            </a:xfrm>
            <a:prstGeom prst="rect">
              <a:avLst/>
            </a:prstGeom>
            <a:solidFill>
              <a:srgbClr val="E7D9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457200" y="1338959"/>
              <a:ext cx="2852262" cy="1130271"/>
            </a:xfrm>
            <a:prstGeom prst="rect">
              <a:avLst/>
            </a:prstGeom>
            <a:solidFill>
              <a:srgbClr val="E7D9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ectangle 54"/>
          <p:cNvSpPr/>
          <p:nvPr/>
        </p:nvSpPr>
        <p:spPr>
          <a:xfrm>
            <a:off x="2002972" y="3128231"/>
            <a:ext cx="2753004" cy="113027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Prevent risk with enterprise strategies</a:t>
            </a:r>
          </a:p>
        </p:txBody>
      </p:sp>
      <p:sp>
        <p:nvSpPr>
          <p:cNvPr id="45" name="Hexagon 44"/>
          <p:cNvSpPr/>
          <p:nvPr/>
        </p:nvSpPr>
        <p:spPr>
          <a:xfrm rot="16200000">
            <a:off x="4141261" y="3104258"/>
            <a:ext cx="1300162" cy="1122330"/>
          </a:xfrm>
          <a:prstGeom prst="hexagon">
            <a:avLst>
              <a:gd name="adj" fmla="val 28956"/>
              <a:gd name="vf" fmla="val 11547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Hexagon 46"/>
          <p:cNvSpPr/>
          <p:nvPr/>
        </p:nvSpPr>
        <p:spPr>
          <a:xfrm rot="16200000">
            <a:off x="4769366" y="2010924"/>
            <a:ext cx="1300162" cy="1122330"/>
          </a:xfrm>
          <a:prstGeom prst="hexagon">
            <a:avLst>
              <a:gd name="adj" fmla="val 28956"/>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p:cNvSpPr/>
          <p:nvPr/>
        </p:nvSpPr>
        <p:spPr>
          <a:xfrm rot="16200000">
            <a:off x="6086537" y="2010924"/>
            <a:ext cx="1300162" cy="1122330"/>
          </a:xfrm>
          <a:prstGeom prst="hexagon">
            <a:avLst>
              <a:gd name="adj" fmla="val 28956"/>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p:cNvSpPr/>
          <p:nvPr/>
        </p:nvSpPr>
        <p:spPr>
          <a:xfrm rot="16200000">
            <a:off x="6692327" y="3104258"/>
            <a:ext cx="1300162" cy="1122330"/>
          </a:xfrm>
          <a:prstGeom prst="hexagon">
            <a:avLst>
              <a:gd name="adj" fmla="val 28956"/>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p:cNvSpPr/>
          <p:nvPr/>
        </p:nvSpPr>
        <p:spPr>
          <a:xfrm rot="16200000">
            <a:off x="4758481" y="4197592"/>
            <a:ext cx="1300162" cy="1122330"/>
          </a:xfrm>
          <a:prstGeom prst="hexagon">
            <a:avLst>
              <a:gd name="adj" fmla="val 28956"/>
              <a:gd name="vf" fmla="val 115470"/>
            </a:avLst>
          </a:prstGeom>
          <a:solidFill>
            <a:srgbClr val="8F5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6200000">
            <a:off x="6075652" y="4197592"/>
            <a:ext cx="1300162" cy="1122330"/>
          </a:xfrm>
          <a:prstGeom prst="hexagon">
            <a:avLst>
              <a:gd name="adj" fmla="val 28956"/>
              <a:gd name="vf" fmla="val 115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a:off x="5087525" y="2822585"/>
            <a:ext cx="1956374" cy="1688787"/>
          </a:xfrm>
          <a:prstGeom prst="hexagon">
            <a:avLst>
              <a:gd name="adj" fmla="val 28956"/>
              <a:gd name="vf" fmla="val 115470"/>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00</a:t>
            </a:r>
          </a:p>
        </p:txBody>
      </p:sp>
      <p:sp>
        <p:nvSpPr>
          <p:cNvPr id="68" name="TextBox 67"/>
          <p:cNvSpPr txBox="1"/>
          <p:nvPr/>
        </p:nvSpPr>
        <p:spPr>
          <a:xfrm>
            <a:off x="5177773" y="2251092"/>
            <a:ext cx="324748" cy="584775"/>
          </a:xfrm>
          <a:prstGeom prst="rect">
            <a:avLst/>
          </a:prstGeom>
          <a:noFill/>
        </p:spPr>
        <p:txBody>
          <a:bodyPr wrap="square" rtlCol="0">
            <a:spAutoFit/>
          </a:bodyPr>
          <a:lstStyle/>
          <a:p>
            <a:r>
              <a:rPr lang="en-US" sz="3200" dirty="0">
                <a:solidFill>
                  <a:schemeClr val="bg1"/>
                </a:solidFill>
              </a:rPr>
              <a:t>1</a:t>
            </a:r>
          </a:p>
        </p:txBody>
      </p:sp>
      <p:sp>
        <p:nvSpPr>
          <p:cNvPr id="69" name="TextBox 68"/>
          <p:cNvSpPr txBox="1"/>
          <p:nvPr/>
        </p:nvSpPr>
        <p:spPr>
          <a:xfrm>
            <a:off x="6526066" y="2272666"/>
            <a:ext cx="324748" cy="584775"/>
          </a:xfrm>
          <a:prstGeom prst="rect">
            <a:avLst/>
          </a:prstGeom>
          <a:noFill/>
        </p:spPr>
        <p:txBody>
          <a:bodyPr wrap="square" rtlCol="0">
            <a:spAutoFit/>
          </a:bodyPr>
          <a:lstStyle/>
          <a:p>
            <a:r>
              <a:rPr lang="en-US" sz="3200" dirty="0">
                <a:solidFill>
                  <a:schemeClr val="bg1"/>
                </a:solidFill>
              </a:rPr>
              <a:t>2</a:t>
            </a:r>
          </a:p>
        </p:txBody>
      </p:sp>
      <p:sp>
        <p:nvSpPr>
          <p:cNvPr id="70" name="TextBox 69"/>
          <p:cNvSpPr txBox="1"/>
          <p:nvPr/>
        </p:nvSpPr>
        <p:spPr>
          <a:xfrm>
            <a:off x="7144838" y="3370131"/>
            <a:ext cx="324748" cy="584775"/>
          </a:xfrm>
          <a:prstGeom prst="rect">
            <a:avLst/>
          </a:prstGeom>
          <a:noFill/>
        </p:spPr>
        <p:txBody>
          <a:bodyPr wrap="square" rtlCol="0">
            <a:spAutoFit/>
          </a:bodyPr>
          <a:lstStyle/>
          <a:p>
            <a:r>
              <a:rPr lang="en-US" sz="3200" dirty="0">
                <a:solidFill>
                  <a:schemeClr val="bg1"/>
                </a:solidFill>
              </a:rPr>
              <a:t>3</a:t>
            </a:r>
          </a:p>
        </p:txBody>
      </p:sp>
      <p:sp>
        <p:nvSpPr>
          <p:cNvPr id="71" name="TextBox 70"/>
          <p:cNvSpPr txBox="1"/>
          <p:nvPr/>
        </p:nvSpPr>
        <p:spPr>
          <a:xfrm>
            <a:off x="6526066" y="4501205"/>
            <a:ext cx="324748" cy="584775"/>
          </a:xfrm>
          <a:prstGeom prst="rect">
            <a:avLst/>
          </a:prstGeom>
          <a:noFill/>
        </p:spPr>
        <p:txBody>
          <a:bodyPr wrap="square" rtlCol="0">
            <a:spAutoFit/>
          </a:bodyPr>
          <a:lstStyle/>
          <a:p>
            <a:r>
              <a:rPr lang="en-US" sz="3200" dirty="0">
                <a:solidFill>
                  <a:schemeClr val="bg1"/>
                </a:solidFill>
              </a:rPr>
              <a:t>4</a:t>
            </a:r>
          </a:p>
        </p:txBody>
      </p:sp>
      <p:sp>
        <p:nvSpPr>
          <p:cNvPr id="72" name="TextBox 71"/>
          <p:cNvSpPr txBox="1"/>
          <p:nvPr/>
        </p:nvSpPr>
        <p:spPr>
          <a:xfrm>
            <a:off x="5233486" y="4464510"/>
            <a:ext cx="324748" cy="584775"/>
          </a:xfrm>
          <a:prstGeom prst="rect">
            <a:avLst/>
          </a:prstGeom>
          <a:noFill/>
        </p:spPr>
        <p:txBody>
          <a:bodyPr wrap="square" rtlCol="0">
            <a:spAutoFit/>
          </a:bodyPr>
          <a:lstStyle/>
          <a:p>
            <a:r>
              <a:rPr lang="en-US" sz="3200" dirty="0">
                <a:solidFill>
                  <a:schemeClr val="bg1"/>
                </a:solidFill>
              </a:rPr>
              <a:t>5</a:t>
            </a:r>
          </a:p>
        </p:txBody>
      </p:sp>
      <p:sp>
        <p:nvSpPr>
          <p:cNvPr id="73" name="TextBox 72"/>
          <p:cNvSpPr txBox="1"/>
          <p:nvPr/>
        </p:nvSpPr>
        <p:spPr>
          <a:xfrm>
            <a:off x="4558170" y="3383753"/>
            <a:ext cx="324748" cy="584775"/>
          </a:xfrm>
          <a:prstGeom prst="rect">
            <a:avLst/>
          </a:prstGeom>
          <a:noFill/>
        </p:spPr>
        <p:txBody>
          <a:bodyPr wrap="square" rtlCol="0">
            <a:spAutoFit/>
          </a:bodyPr>
          <a:lstStyle/>
          <a:p>
            <a:r>
              <a:rPr lang="en-US" sz="3200" dirty="0">
                <a:solidFill>
                  <a:schemeClr val="bg1"/>
                </a:solidFill>
              </a:rPr>
              <a:t>6</a:t>
            </a:r>
          </a:p>
        </p:txBody>
      </p:sp>
      <p:sp>
        <p:nvSpPr>
          <p:cNvPr id="74" name="Rectangle 73"/>
          <p:cNvSpPr/>
          <p:nvPr/>
        </p:nvSpPr>
        <p:spPr>
          <a:xfrm>
            <a:off x="2006017" y="1600716"/>
            <a:ext cx="2408431" cy="1118887"/>
          </a:xfrm>
          <a:prstGeom prst="rect">
            <a:avLst/>
          </a:prstGeom>
        </p:spPr>
        <p:txBody>
          <a:bodyPr wrap="square" anchor="ctr" anchorCtr="0">
            <a:noAutofit/>
          </a:bodyPr>
          <a:lstStyle/>
          <a:p>
            <a:pPr algn="ctr"/>
            <a:r>
              <a:rPr lang="en-US" dirty="0">
                <a:solidFill>
                  <a:schemeClr val="tx2"/>
                </a:solidFill>
              </a:rPr>
              <a:t>Avoid free web-based email accounts </a:t>
            </a:r>
          </a:p>
        </p:txBody>
      </p:sp>
      <p:sp>
        <p:nvSpPr>
          <p:cNvPr id="75" name="Rectangle 74"/>
          <p:cNvSpPr/>
          <p:nvPr/>
        </p:nvSpPr>
        <p:spPr>
          <a:xfrm>
            <a:off x="7741200" y="1610030"/>
            <a:ext cx="2408431" cy="1118887"/>
          </a:xfrm>
          <a:prstGeom prst="rect">
            <a:avLst/>
          </a:prstGeom>
        </p:spPr>
        <p:txBody>
          <a:bodyPr wrap="square" anchor="ctr" anchorCtr="0">
            <a:noAutofit/>
          </a:bodyPr>
          <a:lstStyle/>
          <a:p>
            <a:pPr algn="ctr"/>
            <a:r>
              <a:rPr lang="en-US" dirty="0">
                <a:solidFill>
                  <a:schemeClr val="tx2"/>
                </a:solidFill>
              </a:rPr>
              <a:t>Two-factor authentication (corporate email)</a:t>
            </a:r>
          </a:p>
        </p:txBody>
      </p:sp>
      <p:sp>
        <p:nvSpPr>
          <p:cNvPr id="76" name="Rectangle 75"/>
          <p:cNvSpPr/>
          <p:nvPr/>
        </p:nvSpPr>
        <p:spPr>
          <a:xfrm>
            <a:off x="1992955" y="3122336"/>
            <a:ext cx="2110280" cy="1118887"/>
          </a:xfrm>
          <a:prstGeom prst="rect">
            <a:avLst/>
          </a:prstGeom>
        </p:spPr>
        <p:txBody>
          <a:bodyPr wrap="square" anchor="ctr" anchorCtr="0">
            <a:noAutofit/>
          </a:bodyPr>
          <a:lstStyle/>
          <a:p>
            <a:pPr algn="ctr"/>
            <a:r>
              <a:rPr lang="en-US" dirty="0">
                <a:solidFill>
                  <a:schemeClr val="tx2"/>
                </a:solidFill>
              </a:rPr>
              <a:t>Register all “similar” company domains </a:t>
            </a:r>
          </a:p>
        </p:txBody>
      </p:sp>
      <p:sp>
        <p:nvSpPr>
          <p:cNvPr id="77" name="Rectangle 76"/>
          <p:cNvSpPr/>
          <p:nvPr/>
        </p:nvSpPr>
        <p:spPr>
          <a:xfrm>
            <a:off x="8027290" y="3100564"/>
            <a:ext cx="2110280" cy="1118887"/>
          </a:xfrm>
          <a:prstGeom prst="rect">
            <a:avLst/>
          </a:prstGeom>
        </p:spPr>
        <p:txBody>
          <a:bodyPr wrap="square" anchor="ctr" anchorCtr="0">
            <a:noAutofit/>
          </a:bodyPr>
          <a:lstStyle/>
          <a:p>
            <a:pPr algn="ctr"/>
            <a:r>
              <a:rPr lang="en-US" dirty="0">
                <a:solidFill>
                  <a:schemeClr val="tx2"/>
                </a:solidFill>
              </a:rPr>
              <a:t>Two-step verification process</a:t>
            </a:r>
          </a:p>
        </p:txBody>
      </p:sp>
      <p:sp>
        <p:nvSpPr>
          <p:cNvPr id="78" name="Rectangle 77"/>
          <p:cNvSpPr/>
          <p:nvPr/>
        </p:nvSpPr>
        <p:spPr>
          <a:xfrm>
            <a:off x="1992956" y="4604658"/>
            <a:ext cx="2408431" cy="1118887"/>
          </a:xfrm>
          <a:prstGeom prst="rect">
            <a:avLst/>
          </a:prstGeom>
        </p:spPr>
        <p:txBody>
          <a:bodyPr wrap="square" anchor="ctr" anchorCtr="0">
            <a:noAutofit/>
          </a:bodyPr>
          <a:lstStyle/>
          <a:p>
            <a:pPr algn="ctr"/>
            <a:r>
              <a:rPr lang="en-US" dirty="0">
                <a:solidFill>
                  <a:schemeClr val="tx2"/>
                </a:solidFill>
              </a:rPr>
              <a:t>Two-factor authentication (vendor payments)</a:t>
            </a:r>
          </a:p>
        </p:txBody>
      </p:sp>
      <p:sp>
        <p:nvSpPr>
          <p:cNvPr id="79" name="Rectangle 78"/>
          <p:cNvSpPr/>
          <p:nvPr/>
        </p:nvSpPr>
        <p:spPr>
          <a:xfrm>
            <a:off x="7729140" y="4630004"/>
            <a:ext cx="2408431" cy="1118887"/>
          </a:xfrm>
          <a:prstGeom prst="rect">
            <a:avLst/>
          </a:prstGeom>
        </p:spPr>
        <p:txBody>
          <a:bodyPr wrap="square" anchor="ctr" anchorCtr="0">
            <a:noAutofit/>
          </a:bodyPr>
          <a:lstStyle/>
          <a:p>
            <a:pPr algn="ctr"/>
            <a:r>
              <a:rPr lang="en-US" dirty="0">
                <a:solidFill>
                  <a:schemeClr val="tx2"/>
                </a:solidFill>
              </a:rPr>
              <a:t>Intrusion detection system that flags email extensions</a:t>
            </a:r>
          </a:p>
        </p:txBody>
      </p:sp>
      <p:sp>
        <p:nvSpPr>
          <p:cNvPr id="80" name="Rectangle 79"/>
          <p:cNvSpPr/>
          <p:nvPr/>
        </p:nvSpPr>
        <p:spPr>
          <a:xfrm>
            <a:off x="5087525" y="2819475"/>
            <a:ext cx="1945560" cy="1688787"/>
          </a:xfrm>
          <a:prstGeom prst="rect">
            <a:avLst/>
          </a:prstGeom>
        </p:spPr>
        <p:txBody>
          <a:bodyPr wrap="square" anchor="ctr" anchorCtr="0">
            <a:noAutofit/>
          </a:bodyPr>
          <a:lstStyle/>
          <a:p>
            <a:pPr algn="ctr"/>
            <a:r>
              <a:rPr lang="en-US" sz="2000" dirty="0">
                <a:solidFill>
                  <a:schemeClr val="accent1"/>
                </a:solidFill>
              </a:rPr>
              <a:t>Enterprise</a:t>
            </a:r>
          </a:p>
          <a:p>
            <a:pPr algn="ctr"/>
            <a:r>
              <a:rPr lang="en-US" sz="2000" dirty="0">
                <a:solidFill>
                  <a:schemeClr val="accent1"/>
                </a:solidFill>
              </a:rPr>
              <a:t>BEC Risk</a:t>
            </a:r>
          </a:p>
          <a:p>
            <a:pPr algn="ctr"/>
            <a:r>
              <a:rPr lang="en-US" sz="2000" dirty="0">
                <a:solidFill>
                  <a:schemeClr val="accent1"/>
                </a:solidFill>
              </a:rPr>
              <a:t>Prevention</a:t>
            </a:r>
          </a:p>
        </p:txBody>
      </p:sp>
      <p:sp>
        <p:nvSpPr>
          <p:cNvPr id="37" name="TextBox 36"/>
          <p:cNvSpPr txBox="1"/>
          <p:nvPr/>
        </p:nvSpPr>
        <p:spPr>
          <a:xfrm>
            <a:off x="1981200" y="6320730"/>
            <a:ext cx="5756704" cy="400110"/>
          </a:xfrm>
          <a:prstGeom prst="rect">
            <a:avLst/>
          </a:prstGeom>
          <a:noFill/>
        </p:spPr>
        <p:txBody>
          <a:bodyPr wrap="none" rtlCol="0" anchor="b" anchorCtr="0">
            <a:spAutoFit/>
          </a:bodyPr>
          <a:lstStyle/>
          <a:p>
            <a:r>
              <a:rPr lang="en-US" sz="1000" dirty="0">
                <a:solidFill>
                  <a:schemeClr val="tx2"/>
                </a:solidFill>
                <a:latin typeface="Arial Narrow" panose="020B0606020202030204" pitchFamily="34" charset="0"/>
              </a:rPr>
              <a:t>Sources: 2017 FBI PSA:  </a:t>
            </a:r>
            <a:r>
              <a:rPr lang="en-US" sz="1000" u="sng" dirty="0">
                <a:solidFill>
                  <a:schemeClr val="tx2"/>
                </a:solidFill>
                <a:latin typeface="Arial Narrow" panose="020B0606020202030204" pitchFamily="34" charset="0"/>
                <a:hlinkClick r:id="rId3"/>
              </a:rPr>
              <a:t>https://www.ic3.gov/media/2017/170504.aspx</a:t>
            </a:r>
            <a:r>
              <a:rPr lang="en-US" sz="1000" u="sng" dirty="0">
                <a:solidFill>
                  <a:schemeClr val="tx2"/>
                </a:solidFill>
                <a:latin typeface="Arial Narrow" panose="020B0606020202030204" pitchFamily="34" charset="0"/>
              </a:rPr>
              <a:t>; </a:t>
            </a:r>
          </a:p>
          <a:p>
            <a:r>
              <a:rPr lang="en-US" sz="1000" dirty="0">
                <a:solidFill>
                  <a:schemeClr val="tx2"/>
                </a:solidFill>
                <a:latin typeface="Arial Narrow" panose="020B0606020202030204" pitchFamily="34" charset="0"/>
              </a:rPr>
              <a:t>U.S. Bank Financial IQ – Minimize Risk:</a:t>
            </a:r>
            <a:r>
              <a:rPr lang="en-US" sz="1000" u="sng" dirty="0">
                <a:solidFill>
                  <a:schemeClr val="tx2"/>
                </a:solidFill>
                <a:latin typeface="Arial Narrow" panose="020B0606020202030204" pitchFamily="34" charset="0"/>
              </a:rPr>
              <a:t> </a:t>
            </a:r>
            <a:r>
              <a:rPr lang="en-US" sz="1000" u="sng" dirty="0">
                <a:solidFill>
                  <a:schemeClr val="tx2"/>
                </a:solidFill>
                <a:latin typeface="Arial Narrow" panose="020B0606020202030204" pitchFamily="34" charset="0"/>
                <a:hlinkClick r:id="rId4"/>
              </a:rPr>
              <a:t>https://financialiq.usbank.com/index/improve-your-operations/minimize-risk.html</a:t>
            </a:r>
            <a:endParaRPr lang="en-US" sz="10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947850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981199" y="2520245"/>
            <a:ext cx="2823668" cy="86444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981199" y="3879005"/>
            <a:ext cx="2823668" cy="86444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981202" y="5064527"/>
            <a:ext cx="3491255" cy="86444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981199" y="1354127"/>
            <a:ext cx="3491256" cy="86444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flipH="1">
            <a:off x="7458912" y="2531006"/>
            <a:ext cx="2823668" cy="86444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flipH="1">
            <a:off x="7458912" y="3889766"/>
            <a:ext cx="2823668" cy="864443"/>
          </a:xfrm>
          <a:prstGeom prst="rect">
            <a:avLst/>
          </a:prstGeom>
          <a:solidFill>
            <a:srgbClr val="E7D9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flipH="1">
            <a:off x="6791324" y="5075288"/>
            <a:ext cx="3491255" cy="8644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flipH="1">
            <a:off x="6791324" y="1364888"/>
            <a:ext cx="3491256" cy="864443"/>
          </a:xfrm>
          <a:prstGeom prst="rect">
            <a:avLst/>
          </a:prstGeom>
          <a:solidFill>
            <a:srgbClr val="E9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Mitigate risk with personnel policies</a:t>
            </a:r>
          </a:p>
        </p:txBody>
      </p:sp>
      <p:sp>
        <p:nvSpPr>
          <p:cNvPr id="9" name="Oval 8"/>
          <p:cNvSpPr/>
          <p:nvPr/>
        </p:nvSpPr>
        <p:spPr>
          <a:xfrm>
            <a:off x="4804867" y="1359943"/>
            <a:ext cx="1258214" cy="12582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6200698" y="1359943"/>
            <a:ext cx="1258214" cy="12582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4804867" y="4675862"/>
            <a:ext cx="1258214" cy="12582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6200698" y="4675862"/>
            <a:ext cx="1258214" cy="12582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848100" y="2332000"/>
            <a:ext cx="1258214" cy="12582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3848100" y="3692882"/>
            <a:ext cx="1258214" cy="125821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7177126" y="2332000"/>
            <a:ext cx="1258214" cy="12582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177126" y="3692882"/>
            <a:ext cx="1258214" cy="1258215"/>
          </a:xfrm>
          <a:prstGeom prst="ellipse">
            <a:avLst/>
          </a:prstGeom>
          <a:solidFill>
            <a:srgbClr val="8F5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ctagon 7"/>
          <p:cNvSpPr/>
          <p:nvPr/>
        </p:nvSpPr>
        <p:spPr>
          <a:xfrm>
            <a:off x="4838509" y="2348167"/>
            <a:ext cx="2586762" cy="2586762"/>
          </a:xfrm>
          <a:prstGeom prst="octagon">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Personnel</a:t>
            </a:r>
          </a:p>
          <a:p>
            <a:pPr algn="ctr"/>
            <a:r>
              <a:rPr lang="en-US" dirty="0">
                <a:solidFill>
                  <a:schemeClr val="accent1"/>
                </a:solidFill>
              </a:rPr>
              <a:t>BEC Risk</a:t>
            </a:r>
          </a:p>
          <a:p>
            <a:pPr algn="ctr"/>
            <a:r>
              <a:rPr lang="en-US" dirty="0">
                <a:solidFill>
                  <a:schemeClr val="accent1"/>
                </a:solidFill>
              </a:rPr>
              <a:t>Mitigation</a:t>
            </a:r>
          </a:p>
        </p:txBody>
      </p:sp>
      <p:sp>
        <p:nvSpPr>
          <p:cNvPr id="31" name="TextBox 30"/>
          <p:cNvSpPr txBox="1"/>
          <p:nvPr/>
        </p:nvSpPr>
        <p:spPr>
          <a:xfrm>
            <a:off x="5216516" y="1690510"/>
            <a:ext cx="324748" cy="584775"/>
          </a:xfrm>
          <a:prstGeom prst="rect">
            <a:avLst/>
          </a:prstGeom>
          <a:noFill/>
        </p:spPr>
        <p:txBody>
          <a:bodyPr wrap="square" rtlCol="0">
            <a:spAutoFit/>
          </a:bodyPr>
          <a:lstStyle/>
          <a:p>
            <a:r>
              <a:rPr lang="en-US" sz="3200" dirty="0">
                <a:solidFill>
                  <a:schemeClr val="bg1"/>
                </a:solidFill>
              </a:rPr>
              <a:t>1</a:t>
            </a:r>
          </a:p>
        </p:txBody>
      </p:sp>
      <p:sp>
        <p:nvSpPr>
          <p:cNvPr id="32" name="TextBox 31"/>
          <p:cNvSpPr txBox="1"/>
          <p:nvPr/>
        </p:nvSpPr>
        <p:spPr>
          <a:xfrm>
            <a:off x="6628350" y="1690510"/>
            <a:ext cx="324748" cy="584775"/>
          </a:xfrm>
          <a:prstGeom prst="rect">
            <a:avLst/>
          </a:prstGeom>
          <a:noFill/>
        </p:spPr>
        <p:txBody>
          <a:bodyPr wrap="square" rtlCol="0">
            <a:spAutoFit/>
          </a:bodyPr>
          <a:lstStyle/>
          <a:p>
            <a:r>
              <a:rPr lang="en-US" sz="3200" dirty="0">
                <a:solidFill>
                  <a:schemeClr val="bg1"/>
                </a:solidFill>
              </a:rPr>
              <a:t>2</a:t>
            </a:r>
          </a:p>
        </p:txBody>
      </p:sp>
      <p:sp>
        <p:nvSpPr>
          <p:cNvPr id="33" name="TextBox 32"/>
          <p:cNvSpPr txBox="1"/>
          <p:nvPr/>
        </p:nvSpPr>
        <p:spPr>
          <a:xfrm>
            <a:off x="7643859" y="2655180"/>
            <a:ext cx="324748" cy="584775"/>
          </a:xfrm>
          <a:prstGeom prst="rect">
            <a:avLst/>
          </a:prstGeom>
          <a:noFill/>
        </p:spPr>
        <p:txBody>
          <a:bodyPr wrap="square" rtlCol="0">
            <a:spAutoFit/>
          </a:bodyPr>
          <a:lstStyle/>
          <a:p>
            <a:r>
              <a:rPr lang="en-US" sz="3200" dirty="0">
                <a:solidFill>
                  <a:schemeClr val="bg1"/>
                </a:solidFill>
              </a:rPr>
              <a:t>3</a:t>
            </a:r>
          </a:p>
        </p:txBody>
      </p:sp>
      <p:sp>
        <p:nvSpPr>
          <p:cNvPr id="34" name="TextBox 33"/>
          <p:cNvSpPr txBox="1"/>
          <p:nvPr/>
        </p:nvSpPr>
        <p:spPr>
          <a:xfrm>
            <a:off x="7643859" y="4018838"/>
            <a:ext cx="324748" cy="584775"/>
          </a:xfrm>
          <a:prstGeom prst="rect">
            <a:avLst/>
          </a:prstGeom>
          <a:noFill/>
        </p:spPr>
        <p:txBody>
          <a:bodyPr wrap="square" rtlCol="0">
            <a:spAutoFit/>
          </a:bodyPr>
          <a:lstStyle/>
          <a:p>
            <a:r>
              <a:rPr lang="en-US" sz="3200" dirty="0">
                <a:solidFill>
                  <a:schemeClr val="bg1"/>
                </a:solidFill>
              </a:rPr>
              <a:t>4</a:t>
            </a:r>
          </a:p>
        </p:txBody>
      </p:sp>
      <p:sp>
        <p:nvSpPr>
          <p:cNvPr id="35" name="TextBox 34"/>
          <p:cNvSpPr txBox="1"/>
          <p:nvPr/>
        </p:nvSpPr>
        <p:spPr>
          <a:xfrm>
            <a:off x="6663730" y="5064527"/>
            <a:ext cx="324748" cy="584775"/>
          </a:xfrm>
          <a:prstGeom prst="rect">
            <a:avLst/>
          </a:prstGeom>
          <a:noFill/>
        </p:spPr>
        <p:txBody>
          <a:bodyPr wrap="square" rtlCol="0">
            <a:spAutoFit/>
          </a:bodyPr>
          <a:lstStyle/>
          <a:p>
            <a:r>
              <a:rPr lang="en-US" sz="3200" dirty="0">
                <a:solidFill>
                  <a:schemeClr val="bg1"/>
                </a:solidFill>
              </a:rPr>
              <a:t>5</a:t>
            </a:r>
          </a:p>
        </p:txBody>
      </p:sp>
      <p:sp>
        <p:nvSpPr>
          <p:cNvPr id="36" name="TextBox 35"/>
          <p:cNvSpPr txBox="1"/>
          <p:nvPr/>
        </p:nvSpPr>
        <p:spPr>
          <a:xfrm>
            <a:off x="5269072" y="5054361"/>
            <a:ext cx="324748" cy="584775"/>
          </a:xfrm>
          <a:prstGeom prst="rect">
            <a:avLst/>
          </a:prstGeom>
          <a:noFill/>
        </p:spPr>
        <p:txBody>
          <a:bodyPr wrap="square" rtlCol="0">
            <a:spAutoFit/>
          </a:bodyPr>
          <a:lstStyle/>
          <a:p>
            <a:r>
              <a:rPr lang="en-US" sz="3200" dirty="0">
                <a:solidFill>
                  <a:schemeClr val="bg1"/>
                </a:solidFill>
              </a:rPr>
              <a:t>6</a:t>
            </a:r>
          </a:p>
        </p:txBody>
      </p:sp>
      <p:sp>
        <p:nvSpPr>
          <p:cNvPr id="37" name="TextBox 36"/>
          <p:cNvSpPr txBox="1"/>
          <p:nvPr/>
        </p:nvSpPr>
        <p:spPr>
          <a:xfrm>
            <a:off x="4295783" y="4029599"/>
            <a:ext cx="324748" cy="584775"/>
          </a:xfrm>
          <a:prstGeom prst="rect">
            <a:avLst/>
          </a:prstGeom>
          <a:noFill/>
        </p:spPr>
        <p:txBody>
          <a:bodyPr wrap="square" rtlCol="0">
            <a:spAutoFit/>
          </a:bodyPr>
          <a:lstStyle/>
          <a:p>
            <a:r>
              <a:rPr lang="en-US" sz="3200" dirty="0">
                <a:solidFill>
                  <a:schemeClr val="bg1"/>
                </a:solidFill>
              </a:rPr>
              <a:t>7</a:t>
            </a:r>
          </a:p>
        </p:txBody>
      </p:sp>
      <p:sp>
        <p:nvSpPr>
          <p:cNvPr id="38" name="TextBox 37"/>
          <p:cNvSpPr txBox="1"/>
          <p:nvPr/>
        </p:nvSpPr>
        <p:spPr>
          <a:xfrm>
            <a:off x="4258914" y="2655179"/>
            <a:ext cx="324748" cy="584775"/>
          </a:xfrm>
          <a:prstGeom prst="rect">
            <a:avLst/>
          </a:prstGeom>
          <a:noFill/>
        </p:spPr>
        <p:txBody>
          <a:bodyPr wrap="square" rtlCol="0">
            <a:spAutoFit/>
          </a:bodyPr>
          <a:lstStyle/>
          <a:p>
            <a:r>
              <a:rPr lang="en-US" sz="3200" dirty="0">
                <a:solidFill>
                  <a:schemeClr val="bg1"/>
                </a:solidFill>
              </a:rPr>
              <a:t>8</a:t>
            </a:r>
          </a:p>
        </p:txBody>
      </p:sp>
      <p:sp>
        <p:nvSpPr>
          <p:cNvPr id="39" name="Rectangle 38"/>
          <p:cNvSpPr/>
          <p:nvPr/>
        </p:nvSpPr>
        <p:spPr>
          <a:xfrm>
            <a:off x="1981200" y="1359943"/>
            <a:ext cx="2754859" cy="839223"/>
          </a:xfrm>
          <a:prstGeom prst="rect">
            <a:avLst/>
          </a:prstGeom>
        </p:spPr>
        <p:txBody>
          <a:bodyPr wrap="square" anchor="ctr" anchorCtr="0">
            <a:noAutofit/>
          </a:bodyPr>
          <a:lstStyle/>
          <a:p>
            <a:pPr algn="ctr"/>
            <a:r>
              <a:rPr lang="en-US" dirty="0">
                <a:solidFill>
                  <a:schemeClr val="tx2"/>
                </a:solidFill>
              </a:rPr>
              <a:t>Be careful what </a:t>
            </a:r>
          </a:p>
          <a:p>
            <a:pPr algn="ctr"/>
            <a:r>
              <a:rPr lang="en-US" dirty="0">
                <a:solidFill>
                  <a:schemeClr val="tx2"/>
                </a:solidFill>
              </a:rPr>
              <a:t>you post on social and company websites </a:t>
            </a:r>
          </a:p>
        </p:txBody>
      </p:sp>
      <p:sp>
        <p:nvSpPr>
          <p:cNvPr id="40" name="Rectangle 39"/>
          <p:cNvSpPr/>
          <p:nvPr/>
        </p:nvSpPr>
        <p:spPr>
          <a:xfrm>
            <a:off x="7527720" y="1393274"/>
            <a:ext cx="2754859" cy="839223"/>
          </a:xfrm>
          <a:prstGeom prst="rect">
            <a:avLst/>
          </a:prstGeom>
        </p:spPr>
        <p:txBody>
          <a:bodyPr wrap="square" anchor="ctr" anchorCtr="0">
            <a:noAutofit/>
          </a:bodyPr>
          <a:lstStyle/>
          <a:p>
            <a:pPr algn="ctr"/>
            <a:r>
              <a:rPr lang="en-US" dirty="0">
                <a:solidFill>
                  <a:schemeClr val="tx2"/>
                </a:solidFill>
              </a:rPr>
              <a:t>Immediately report </a:t>
            </a:r>
          </a:p>
          <a:p>
            <a:pPr algn="ctr"/>
            <a:r>
              <a:rPr lang="en-US" dirty="0">
                <a:solidFill>
                  <a:schemeClr val="tx2"/>
                </a:solidFill>
              </a:rPr>
              <a:t>and delete unsolicited </a:t>
            </a:r>
          </a:p>
          <a:p>
            <a:pPr algn="ctr"/>
            <a:r>
              <a:rPr lang="en-US" dirty="0">
                <a:solidFill>
                  <a:schemeClr val="tx2"/>
                </a:solidFill>
              </a:rPr>
              <a:t>email (spam) </a:t>
            </a:r>
          </a:p>
        </p:txBody>
      </p:sp>
      <p:sp>
        <p:nvSpPr>
          <p:cNvPr id="41" name="Rectangle 40"/>
          <p:cNvSpPr/>
          <p:nvPr/>
        </p:nvSpPr>
        <p:spPr>
          <a:xfrm>
            <a:off x="7527720" y="5087469"/>
            <a:ext cx="2754859" cy="839223"/>
          </a:xfrm>
          <a:prstGeom prst="rect">
            <a:avLst/>
          </a:prstGeom>
        </p:spPr>
        <p:txBody>
          <a:bodyPr wrap="square" anchor="ctr" anchorCtr="0">
            <a:noAutofit/>
          </a:bodyPr>
          <a:lstStyle/>
          <a:p>
            <a:pPr algn="ctr"/>
            <a:r>
              <a:rPr lang="en-US" dirty="0">
                <a:solidFill>
                  <a:schemeClr val="tx2"/>
                </a:solidFill>
              </a:rPr>
              <a:t>Beware of sudden changes in business practices</a:t>
            </a:r>
          </a:p>
        </p:txBody>
      </p:sp>
      <p:sp>
        <p:nvSpPr>
          <p:cNvPr id="42" name="Rectangle 41"/>
          <p:cNvSpPr/>
          <p:nvPr/>
        </p:nvSpPr>
        <p:spPr>
          <a:xfrm>
            <a:off x="1987663" y="5076899"/>
            <a:ext cx="2754859" cy="839223"/>
          </a:xfrm>
          <a:prstGeom prst="rect">
            <a:avLst/>
          </a:prstGeom>
        </p:spPr>
        <p:txBody>
          <a:bodyPr wrap="square" anchor="ctr" anchorCtr="0">
            <a:noAutofit/>
          </a:bodyPr>
          <a:lstStyle/>
          <a:p>
            <a:pPr algn="ctr"/>
            <a:r>
              <a:rPr lang="en-US" dirty="0">
                <a:solidFill>
                  <a:schemeClr val="tx2"/>
                </a:solidFill>
              </a:rPr>
              <a:t>Confirm fund transfer requests</a:t>
            </a:r>
          </a:p>
        </p:txBody>
      </p:sp>
      <p:sp>
        <p:nvSpPr>
          <p:cNvPr id="43" name="Rectangle 42"/>
          <p:cNvSpPr/>
          <p:nvPr/>
        </p:nvSpPr>
        <p:spPr>
          <a:xfrm>
            <a:off x="1965197" y="2548018"/>
            <a:ext cx="1745287" cy="839223"/>
          </a:xfrm>
          <a:prstGeom prst="rect">
            <a:avLst/>
          </a:prstGeom>
        </p:spPr>
        <p:txBody>
          <a:bodyPr wrap="square" anchor="ctr" anchorCtr="0">
            <a:noAutofit/>
          </a:bodyPr>
          <a:lstStyle/>
          <a:p>
            <a:pPr algn="ctr"/>
            <a:r>
              <a:rPr lang="en-US" dirty="0">
                <a:solidFill>
                  <a:schemeClr val="tx2"/>
                </a:solidFill>
              </a:rPr>
              <a:t>Do not use </a:t>
            </a:r>
          </a:p>
          <a:p>
            <a:pPr algn="ctr"/>
            <a:r>
              <a:rPr lang="en-US" dirty="0">
                <a:solidFill>
                  <a:schemeClr val="tx2"/>
                </a:solidFill>
              </a:rPr>
              <a:t>the “Reply” </a:t>
            </a:r>
          </a:p>
        </p:txBody>
      </p:sp>
      <p:sp>
        <p:nvSpPr>
          <p:cNvPr id="44" name="Rectangle 43"/>
          <p:cNvSpPr/>
          <p:nvPr/>
        </p:nvSpPr>
        <p:spPr>
          <a:xfrm>
            <a:off x="2000861" y="3891613"/>
            <a:ext cx="1745287" cy="839223"/>
          </a:xfrm>
          <a:prstGeom prst="rect">
            <a:avLst/>
          </a:prstGeom>
        </p:spPr>
        <p:txBody>
          <a:bodyPr wrap="square" anchor="ctr" anchorCtr="0">
            <a:noAutofit/>
          </a:bodyPr>
          <a:lstStyle/>
          <a:p>
            <a:pPr algn="ctr"/>
            <a:r>
              <a:rPr lang="en-US" dirty="0">
                <a:solidFill>
                  <a:schemeClr val="tx2"/>
                </a:solidFill>
              </a:rPr>
              <a:t>Know your customer’s habits</a:t>
            </a:r>
          </a:p>
        </p:txBody>
      </p:sp>
      <p:sp>
        <p:nvSpPr>
          <p:cNvPr id="45" name="Rectangle 44"/>
          <p:cNvSpPr/>
          <p:nvPr/>
        </p:nvSpPr>
        <p:spPr>
          <a:xfrm>
            <a:off x="8501628" y="2548019"/>
            <a:ext cx="1745287" cy="836669"/>
          </a:xfrm>
          <a:prstGeom prst="rect">
            <a:avLst/>
          </a:prstGeom>
        </p:spPr>
        <p:txBody>
          <a:bodyPr wrap="square" anchor="ctr" anchorCtr="0">
            <a:noAutofit/>
          </a:bodyPr>
          <a:lstStyle/>
          <a:p>
            <a:pPr algn="ctr"/>
            <a:r>
              <a:rPr lang="en-US" dirty="0">
                <a:solidFill>
                  <a:schemeClr val="tx2"/>
                </a:solidFill>
              </a:rPr>
              <a:t>Be suspicious of secrecy or pressure  </a:t>
            </a:r>
          </a:p>
        </p:txBody>
      </p:sp>
      <p:sp>
        <p:nvSpPr>
          <p:cNvPr id="46" name="Rectangle 45"/>
          <p:cNvSpPr/>
          <p:nvPr/>
        </p:nvSpPr>
        <p:spPr>
          <a:xfrm>
            <a:off x="8537292" y="3910582"/>
            <a:ext cx="1745287" cy="839223"/>
          </a:xfrm>
          <a:prstGeom prst="rect">
            <a:avLst/>
          </a:prstGeom>
        </p:spPr>
        <p:txBody>
          <a:bodyPr wrap="square" anchor="ctr" anchorCtr="0">
            <a:noAutofit/>
          </a:bodyPr>
          <a:lstStyle/>
          <a:p>
            <a:pPr algn="ctr"/>
            <a:r>
              <a:rPr lang="en-US" dirty="0">
                <a:solidFill>
                  <a:schemeClr val="tx2"/>
                </a:solidFill>
              </a:rPr>
              <a:t>Scrutinize all email requests </a:t>
            </a:r>
          </a:p>
        </p:txBody>
      </p:sp>
      <p:sp>
        <p:nvSpPr>
          <p:cNvPr id="47" name="TextBox 46"/>
          <p:cNvSpPr txBox="1"/>
          <p:nvPr/>
        </p:nvSpPr>
        <p:spPr>
          <a:xfrm>
            <a:off x="1981200" y="6320730"/>
            <a:ext cx="5756704" cy="400110"/>
          </a:xfrm>
          <a:prstGeom prst="rect">
            <a:avLst/>
          </a:prstGeom>
          <a:noFill/>
        </p:spPr>
        <p:txBody>
          <a:bodyPr wrap="none" rtlCol="0" anchor="b" anchorCtr="0">
            <a:spAutoFit/>
          </a:bodyPr>
          <a:lstStyle/>
          <a:p>
            <a:r>
              <a:rPr lang="en-US" sz="1000" dirty="0">
                <a:solidFill>
                  <a:schemeClr val="tx2"/>
                </a:solidFill>
                <a:latin typeface="Arial Narrow" panose="020B0606020202030204" pitchFamily="34" charset="0"/>
              </a:rPr>
              <a:t>Sources: 2017 FBI PSA:  </a:t>
            </a:r>
            <a:r>
              <a:rPr lang="en-US" sz="1000" u="sng" dirty="0">
                <a:solidFill>
                  <a:schemeClr val="tx2"/>
                </a:solidFill>
                <a:latin typeface="Arial Narrow" panose="020B0606020202030204" pitchFamily="34" charset="0"/>
                <a:hlinkClick r:id="rId3"/>
              </a:rPr>
              <a:t>https://www.ic3.gov/media/2017/170504.aspx</a:t>
            </a:r>
            <a:r>
              <a:rPr lang="en-US" sz="1000" u="sng" dirty="0">
                <a:solidFill>
                  <a:schemeClr val="tx2"/>
                </a:solidFill>
                <a:latin typeface="Arial Narrow" panose="020B0606020202030204" pitchFamily="34" charset="0"/>
              </a:rPr>
              <a:t>; </a:t>
            </a:r>
          </a:p>
          <a:p>
            <a:r>
              <a:rPr lang="en-US" sz="1000" dirty="0">
                <a:solidFill>
                  <a:schemeClr val="tx2"/>
                </a:solidFill>
                <a:latin typeface="Arial Narrow" panose="020B0606020202030204" pitchFamily="34" charset="0"/>
              </a:rPr>
              <a:t>U.S. Bank Financial IQ – Minimize Risk:</a:t>
            </a:r>
            <a:r>
              <a:rPr lang="en-US" sz="1000" u="sng" dirty="0">
                <a:solidFill>
                  <a:schemeClr val="tx2"/>
                </a:solidFill>
                <a:latin typeface="Arial Narrow" panose="020B0606020202030204" pitchFamily="34" charset="0"/>
              </a:rPr>
              <a:t> </a:t>
            </a:r>
            <a:r>
              <a:rPr lang="en-US" sz="1000" u="sng" dirty="0">
                <a:solidFill>
                  <a:schemeClr val="tx2"/>
                </a:solidFill>
                <a:latin typeface="Arial Narrow" panose="020B0606020202030204" pitchFamily="34" charset="0"/>
                <a:hlinkClick r:id="rId4"/>
              </a:rPr>
              <a:t>https://financialiq.usbank.com/index/improve-your-operations/minimize-risk.html</a:t>
            </a:r>
            <a:endParaRPr lang="en-US" sz="10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18539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FEE7-082D-4DE9-9B54-014324DC0558}"/>
              </a:ext>
            </a:extLst>
          </p:cNvPr>
          <p:cNvSpPr>
            <a:spLocks noGrp="1"/>
          </p:cNvSpPr>
          <p:nvPr>
            <p:ph type="title"/>
          </p:nvPr>
        </p:nvSpPr>
        <p:spPr>
          <a:xfrm>
            <a:off x="838200" y="3429000"/>
            <a:ext cx="10515600" cy="1325563"/>
          </a:xfrm>
        </p:spPr>
        <p:txBody>
          <a:bodyPr/>
          <a:lstStyle/>
          <a:p>
            <a:endParaRPr lang="en-US" dirty="0"/>
          </a:p>
        </p:txBody>
      </p:sp>
      <p:pic>
        <p:nvPicPr>
          <p:cNvPr id="7" name="Content Placeholder 6">
            <a:extLst>
              <a:ext uri="{FF2B5EF4-FFF2-40B4-BE49-F238E27FC236}">
                <a16:creationId xmlns:a16="http://schemas.microsoft.com/office/drawing/2014/main" id="{D4CA5943-BAD3-4B40-AF95-3401B0F9E4EF}"/>
              </a:ext>
            </a:extLst>
          </p:cNvPr>
          <p:cNvPicPr>
            <a:picLocks noGrp="1" noChangeAspect="1"/>
          </p:cNvPicPr>
          <p:nvPr>
            <p:ph idx="1"/>
          </p:nvPr>
        </p:nvPicPr>
        <p:blipFill>
          <a:blip r:embed="rId2"/>
          <a:stretch>
            <a:fillRect/>
          </a:stretch>
        </p:blipFill>
        <p:spPr>
          <a:xfrm>
            <a:off x="0" y="0"/>
            <a:ext cx="12268200" cy="6858000"/>
          </a:xfrm>
          <a:prstGeom prst="rect">
            <a:avLst/>
          </a:prstGeom>
        </p:spPr>
      </p:pic>
    </p:spTree>
    <p:extLst>
      <p:ext uri="{BB962C8B-B14F-4D97-AF65-F5344CB8AC3E}">
        <p14:creationId xmlns:p14="http://schemas.microsoft.com/office/powerpoint/2010/main" val="2709004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3E9D8347-A119-48CA-B43B-87C76AF45CEB}"/>
              </a:ext>
            </a:extLst>
          </p:cNvPr>
          <p:cNvSpPr/>
          <p:nvPr/>
        </p:nvSpPr>
        <p:spPr>
          <a:xfrm>
            <a:off x="-609600" y="2514605"/>
            <a:ext cx="11296650" cy="1417017"/>
          </a:xfrm>
          <a:prstGeom prst="parallelogram">
            <a:avLst/>
          </a:prstGeom>
          <a:solidFill>
            <a:srgbClr val="0C2074"/>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A90499C-E360-4D6C-BCCB-D13E13F8DC76}"/>
              </a:ext>
            </a:extLst>
          </p:cNvPr>
          <p:cNvSpPr txBox="1"/>
          <p:nvPr/>
        </p:nvSpPr>
        <p:spPr>
          <a:xfrm>
            <a:off x="987552" y="2927202"/>
            <a:ext cx="8144821"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Questions?</a:t>
            </a:r>
          </a:p>
        </p:txBody>
      </p:sp>
      <p:sp>
        <p:nvSpPr>
          <p:cNvPr id="2" name="Rectangle 1">
            <a:extLst>
              <a:ext uri="{FF2B5EF4-FFF2-40B4-BE49-F238E27FC236}">
                <a16:creationId xmlns:a16="http://schemas.microsoft.com/office/drawing/2014/main" id="{7E5AE4D0-FB06-429B-823D-1027F0A6DBF2}"/>
              </a:ext>
            </a:extLst>
          </p:cNvPr>
          <p:cNvSpPr/>
          <p:nvPr/>
        </p:nvSpPr>
        <p:spPr>
          <a:xfrm>
            <a:off x="3048000" y="3105835"/>
            <a:ext cx="6096000" cy="646331"/>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I will have our Corporate Real Estate team on site for a visit until 1:30. </a:t>
            </a:r>
          </a:p>
        </p:txBody>
      </p:sp>
    </p:spTree>
    <p:extLst>
      <p:ext uri="{BB962C8B-B14F-4D97-AF65-F5344CB8AC3E}">
        <p14:creationId xmlns:p14="http://schemas.microsoft.com/office/powerpoint/2010/main" val="3071593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Disclaimer</a:t>
            </a:r>
          </a:p>
        </p:txBody>
      </p:sp>
      <p:sp>
        <p:nvSpPr>
          <p:cNvPr id="4" name="TextBox 3">
            <a:extLst>
              <a:ext uri="{FF2B5EF4-FFF2-40B4-BE49-F238E27FC236}">
                <a16:creationId xmlns:a16="http://schemas.microsoft.com/office/drawing/2014/main" id="{E3CFB71F-880C-4819-8B22-59DE1B138788}"/>
              </a:ext>
            </a:extLst>
          </p:cNvPr>
          <p:cNvSpPr txBox="1"/>
          <p:nvPr/>
        </p:nvSpPr>
        <p:spPr>
          <a:xfrm>
            <a:off x="251460" y="2514600"/>
            <a:ext cx="11658600" cy="2031325"/>
          </a:xfrm>
          <a:prstGeom prst="rect">
            <a:avLst/>
          </a:prstGeom>
          <a:noFill/>
        </p:spPr>
        <p:txBody>
          <a:bodyPr wrap="square" rtlCol="0">
            <a:spAutoFit/>
          </a:bodyPr>
          <a:lstStyle/>
          <a:p>
            <a:r>
              <a:rPr lang="en-GB" i="1" dirty="0">
                <a:solidFill>
                  <a:schemeClr val="tx2"/>
                </a:solidFill>
              </a:rPr>
              <a:t>These websites, and the</a:t>
            </a:r>
            <a:r>
              <a:rPr lang="en-US" i="1" dirty="0">
                <a:solidFill>
                  <a:schemeClr val="tx2"/>
                </a:solidFill>
              </a:rPr>
              <a:t> services provided, are under the exclusive control of the respective third-party provider. These links are provided as a courtesy and do not imply, suggest, or constitute any sponsorship, endorsement, or approval of any third party or any affiliation with any such third party. Further, we make no warranties or representations whatsoever with regard to any third party website, merchandise, or service, and we are not responsible or liable to you for any damages, losses, or injuries of any kind arising out of your use of any third party website.</a:t>
            </a:r>
          </a:p>
          <a:p>
            <a:endParaRPr lang="en-US" dirty="0"/>
          </a:p>
        </p:txBody>
      </p:sp>
      <p:cxnSp>
        <p:nvCxnSpPr>
          <p:cNvPr id="28" name="Straight Connector 27">
            <a:extLst>
              <a:ext uri="{FF2B5EF4-FFF2-40B4-BE49-F238E27FC236}">
                <a16:creationId xmlns:a16="http://schemas.microsoft.com/office/drawing/2014/main" id="{B62FCA00-2063-4B43-AC67-6D90C805120C}"/>
              </a:ext>
            </a:extLst>
          </p:cNvPr>
          <p:cNvCxnSpPr/>
          <p:nvPr/>
        </p:nvCxnSpPr>
        <p:spPr>
          <a:xfrm>
            <a:off x="0" y="2438400"/>
            <a:ext cx="12161520" cy="0"/>
          </a:xfrm>
          <a:prstGeom prst="line">
            <a:avLst/>
          </a:prstGeom>
          <a:ln w="317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31F3852-2294-426F-ADD0-F41E3D70CE7A}"/>
              </a:ext>
            </a:extLst>
          </p:cNvPr>
          <p:cNvCxnSpPr/>
          <p:nvPr/>
        </p:nvCxnSpPr>
        <p:spPr>
          <a:xfrm>
            <a:off x="0" y="4343400"/>
            <a:ext cx="12161520" cy="0"/>
          </a:xfrm>
          <a:prstGeom prst="line">
            <a:avLst/>
          </a:prstGeom>
          <a:ln w="317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268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3E9D8347-A119-48CA-B43B-87C76AF45CEB}"/>
              </a:ext>
            </a:extLst>
          </p:cNvPr>
          <p:cNvSpPr/>
          <p:nvPr/>
        </p:nvSpPr>
        <p:spPr>
          <a:xfrm>
            <a:off x="-1143000" y="2514605"/>
            <a:ext cx="11830050" cy="1417017"/>
          </a:xfrm>
          <a:prstGeom prst="parallelogram">
            <a:avLst/>
          </a:prstGeom>
          <a:solidFill>
            <a:srgbClr val="0C2074"/>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A90499C-E360-4D6C-BCCB-D13E13F8DC76}"/>
              </a:ext>
            </a:extLst>
          </p:cNvPr>
          <p:cNvSpPr txBox="1"/>
          <p:nvPr/>
        </p:nvSpPr>
        <p:spPr>
          <a:xfrm>
            <a:off x="987552" y="2927202"/>
            <a:ext cx="8144821"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862281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7C45ED1-2129-4F56-9DEC-AB3E5ED77523}"/>
              </a:ext>
            </a:extLst>
          </p:cNvPr>
          <p:cNvPicPr/>
          <p:nvPr/>
        </p:nvPicPr>
        <p:blipFill>
          <a:blip r:embed="rId3" cstate="screen">
            <a:extLst>
              <a:ext uri="{28A0092B-C50C-407E-A947-70E740481C1C}">
                <a14:useLocalDpi xmlns:a14="http://schemas.microsoft.com/office/drawing/2010/main" val="0"/>
              </a:ext>
            </a:extLst>
          </a:blip>
          <a:stretch>
            <a:fillRect/>
          </a:stretch>
        </p:blipFill>
        <p:spPr>
          <a:xfrm>
            <a:off x="2337728" y="2514600"/>
            <a:ext cx="7516544" cy="1828800"/>
          </a:xfrm>
          <a:prstGeom prst="rect">
            <a:avLst/>
          </a:prstGeom>
        </p:spPr>
      </p:pic>
    </p:spTree>
    <p:extLst>
      <p:ext uri="{BB962C8B-B14F-4D97-AF65-F5344CB8AC3E}">
        <p14:creationId xmlns:p14="http://schemas.microsoft.com/office/powerpoint/2010/main" val="42308382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val 57"/>
          <p:cNvSpPr/>
          <p:nvPr/>
        </p:nvSpPr>
        <p:spPr>
          <a:xfrm>
            <a:off x="4511901" y="5357622"/>
            <a:ext cx="2962141" cy="1030310"/>
          </a:xfrm>
          <a:prstGeom prst="ellipse">
            <a:avLst/>
          </a:prstGeom>
          <a:solidFill>
            <a:srgbClr val="000000"/>
          </a:solidFill>
          <a:ln>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Isosceles Triangle 58"/>
          <p:cNvSpPr/>
          <p:nvPr/>
        </p:nvSpPr>
        <p:spPr>
          <a:xfrm>
            <a:off x="5374782" y="4262919"/>
            <a:ext cx="1197736" cy="1700011"/>
          </a:xfrm>
          <a:prstGeom prst="triangl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5627210" y="3902303"/>
            <a:ext cx="731520" cy="73152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60"/>
          <p:cNvSpPr/>
          <p:nvPr/>
        </p:nvSpPr>
        <p:spPr>
          <a:xfrm>
            <a:off x="2018225" y="4136815"/>
            <a:ext cx="7978292" cy="150479"/>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A04FC616-8A40-427E-A403-DB79F1E80981}"/>
              </a:ext>
            </a:extLst>
          </p:cNvPr>
          <p:cNvGrpSpPr/>
          <p:nvPr/>
        </p:nvGrpSpPr>
        <p:grpSpPr>
          <a:xfrm>
            <a:off x="1677654" y="97678"/>
            <a:ext cx="4681076" cy="4255982"/>
            <a:chOff x="1677654" y="921766"/>
            <a:chExt cx="4681076" cy="4255982"/>
          </a:xfrm>
        </p:grpSpPr>
        <p:pic>
          <p:nvPicPr>
            <p:cNvPr id="56" name="Picture 55"/>
            <p:cNvPicPr>
              <a:picLocks noChangeAspect="1"/>
            </p:cNvPicPr>
            <p:nvPr/>
          </p:nvPicPr>
          <p:blipFill>
            <a:blip r:embed="rId3"/>
            <a:stretch>
              <a:fillRect/>
            </a:stretch>
          </p:blipFill>
          <p:spPr>
            <a:xfrm rot="702939">
              <a:off x="1940156" y="1665804"/>
              <a:ext cx="1718620" cy="1472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2" name="Group 61"/>
            <p:cNvGrpSpPr/>
            <p:nvPr/>
          </p:nvGrpSpPr>
          <p:grpSpPr>
            <a:xfrm>
              <a:off x="2397266" y="3119436"/>
              <a:ext cx="1963394" cy="1826058"/>
              <a:chOff x="-586686" y="1441852"/>
              <a:chExt cx="3657600" cy="3425048"/>
            </a:xfrm>
          </p:grpSpPr>
          <p:sp>
            <p:nvSpPr>
              <p:cNvPr id="63" name="Isosceles Triangle 62"/>
              <p:cNvSpPr/>
              <p:nvPr/>
            </p:nvSpPr>
            <p:spPr>
              <a:xfrm>
                <a:off x="492743" y="3718444"/>
                <a:ext cx="1562100" cy="1148456"/>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ounded Rectangle 64"/>
              <p:cNvSpPr/>
              <p:nvPr/>
            </p:nvSpPr>
            <p:spPr>
              <a:xfrm rot="16200000">
                <a:off x="-205686" y="1060852"/>
                <a:ext cx="2895600" cy="3657600"/>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rot="16200000">
                <a:off x="1148192" y="1499115"/>
                <a:ext cx="164592" cy="16031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p:cNvGrpSpPr/>
            <p:nvPr/>
          </p:nvGrpSpPr>
          <p:grpSpPr>
            <a:xfrm rot="690956">
              <a:off x="4390236" y="2746640"/>
              <a:ext cx="1370912" cy="1617948"/>
              <a:chOff x="5867400" y="1828800"/>
              <a:chExt cx="2895600" cy="3657600"/>
            </a:xfrm>
          </p:grpSpPr>
          <p:sp>
            <p:nvSpPr>
              <p:cNvPr id="72" name="Rounded Rectangle 71"/>
              <p:cNvSpPr/>
              <p:nvPr/>
            </p:nvSpPr>
            <p:spPr>
              <a:xfrm>
                <a:off x="5867400" y="1828800"/>
                <a:ext cx="2895600" cy="3657600"/>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a:off x="6477000" y="2819400"/>
                <a:ext cx="45719" cy="55833"/>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6629400" y="2819400"/>
                <a:ext cx="45719" cy="55833"/>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7226808" y="1905000"/>
                <a:ext cx="164592" cy="16031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7955280" y="2362200"/>
                <a:ext cx="45720"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8" name="Picture 77"/>
            <p:cNvPicPr>
              <a:picLocks noChangeAspect="1"/>
            </p:cNvPicPr>
            <p:nvPr/>
          </p:nvPicPr>
          <p:blipFill rotWithShape="1">
            <a:blip r:embed="rId4"/>
            <a:srcRect b="26464"/>
            <a:stretch/>
          </p:blipFill>
          <p:spPr>
            <a:xfrm rot="690956">
              <a:off x="4511149" y="2890383"/>
              <a:ext cx="1134088" cy="1331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3" name="Picture 82"/>
            <p:cNvPicPr>
              <a:picLocks noChangeAspect="1"/>
            </p:cNvPicPr>
            <p:nvPr/>
          </p:nvPicPr>
          <p:blipFill rotWithShape="1">
            <a:blip r:embed="rId5"/>
            <a:srcRect b="31140"/>
            <a:stretch/>
          </p:blipFill>
          <p:spPr>
            <a:xfrm>
              <a:off x="2582262" y="3284800"/>
              <a:ext cx="1607665" cy="1197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4" name="Picture 83"/>
            <p:cNvPicPr>
              <a:picLocks noChangeAspect="1"/>
            </p:cNvPicPr>
            <p:nvPr/>
          </p:nvPicPr>
          <p:blipFill>
            <a:blip r:embed="rId6"/>
            <a:stretch>
              <a:fillRect/>
            </a:stretch>
          </p:blipFill>
          <p:spPr>
            <a:xfrm rot="20979742">
              <a:off x="3327151" y="989448"/>
              <a:ext cx="1440029" cy="2061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5" name="TextBox 84"/>
            <p:cNvSpPr txBox="1"/>
            <p:nvPr/>
          </p:nvSpPr>
          <p:spPr>
            <a:xfrm>
              <a:off x="4769000" y="1405224"/>
              <a:ext cx="1139854"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Posters</a:t>
              </a:r>
            </a:p>
          </p:txBody>
        </p:sp>
        <p:sp>
          <p:nvSpPr>
            <p:cNvPr id="86" name="TextBox 85"/>
            <p:cNvSpPr txBox="1"/>
            <p:nvPr/>
          </p:nvSpPr>
          <p:spPr>
            <a:xfrm>
              <a:off x="2089781" y="921766"/>
              <a:ext cx="1438214"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Phishing Exercises</a:t>
              </a:r>
            </a:p>
          </p:txBody>
        </p:sp>
        <p:sp>
          <p:nvSpPr>
            <p:cNvPr id="87" name="TextBox 86"/>
            <p:cNvSpPr txBox="1"/>
            <p:nvPr/>
          </p:nvSpPr>
          <p:spPr>
            <a:xfrm>
              <a:off x="1677654" y="4654528"/>
              <a:ext cx="1566402"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Internal Social Network</a:t>
              </a:r>
            </a:p>
          </p:txBody>
        </p:sp>
        <p:sp>
          <p:nvSpPr>
            <p:cNvPr id="88" name="TextBox 87"/>
            <p:cNvSpPr txBox="1"/>
            <p:nvPr/>
          </p:nvSpPr>
          <p:spPr>
            <a:xfrm>
              <a:off x="5127464" y="2265968"/>
              <a:ext cx="1231266"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Formal Training</a:t>
              </a:r>
            </a:p>
          </p:txBody>
        </p:sp>
      </p:grpSp>
      <p:sp>
        <p:nvSpPr>
          <p:cNvPr id="94" name="TextBox 93"/>
          <p:cNvSpPr txBox="1"/>
          <p:nvPr/>
        </p:nvSpPr>
        <p:spPr>
          <a:xfrm>
            <a:off x="2116121" y="4629360"/>
            <a:ext cx="2559694" cy="400110"/>
          </a:xfrm>
          <a:prstGeom prst="rect">
            <a:avLst/>
          </a:prstGeom>
          <a:noFill/>
        </p:spPr>
        <p:txBody>
          <a:bodyPr wrap="square" rtlCol="0">
            <a:spAutoFit/>
          </a:bodyPr>
          <a:lstStyle/>
          <a:p>
            <a:r>
              <a:rPr lang="en-US" sz="2000" b="1" dirty="0">
                <a:solidFill>
                  <a:srgbClr val="0C2074"/>
                </a:solidFill>
              </a:rPr>
              <a:t>A W A R E N E S S </a:t>
            </a:r>
          </a:p>
        </p:txBody>
      </p:sp>
      <p:sp>
        <p:nvSpPr>
          <p:cNvPr id="95" name="TextBox 94"/>
          <p:cNvSpPr txBox="1"/>
          <p:nvPr/>
        </p:nvSpPr>
        <p:spPr>
          <a:xfrm>
            <a:off x="7753978" y="5762874"/>
            <a:ext cx="2217664" cy="400110"/>
          </a:xfrm>
          <a:prstGeom prst="rect">
            <a:avLst/>
          </a:prstGeom>
          <a:noFill/>
        </p:spPr>
        <p:txBody>
          <a:bodyPr wrap="square" rtlCol="0">
            <a:spAutoFit/>
          </a:bodyPr>
          <a:lstStyle/>
          <a:p>
            <a:pPr algn="r"/>
            <a:r>
              <a:rPr lang="en-US" sz="2000" b="1" dirty="0">
                <a:solidFill>
                  <a:srgbClr val="0C2074"/>
                </a:solidFill>
              </a:rPr>
              <a:t>T H R E A T S</a:t>
            </a:r>
          </a:p>
        </p:txBody>
      </p:sp>
      <p:grpSp>
        <p:nvGrpSpPr>
          <p:cNvPr id="5" name="Group 4">
            <a:extLst>
              <a:ext uri="{FF2B5EF4-FFF2-40B4-BE49-F238E27FC236}">
                <a16:creationId xmlns:a16="http://schemas.microsoft.com/office/drawing/2014/main" id="{94835002-3A15-4535-857F-1EDA3582601A}"/>
              </a:ext>
            </a:extLst>
          </p:cNvPr>
          <p:cNvGrpSpPr/>
          <p:nvPr/>
        </p:nvGrpSpPr>
        <p:grpSpPr>
          <a:xfrm>
            <a:off x="6456607" y="1161928"/>
            <a:ext cx="3220793" cy="2441584"/>
            <a:chOff x="6456607" y="1161928"/>
            <a:chExt cx="3220793" cy="2441584"/>
          </a:xfrm>
        </p:grpSpPr>
        <p:pic>
          <p:nvPicPr>
            <p:cNvPr id="98" name="Picture 97"/>
            <p:cNvPicPr>
              <a:picLocks noChangeAspect="1"/>
            </p:cNvPicPr>
            <p:nvPr/>
          </p:nvPicPr>
          <p:blipFill>
            <a:blip r:embed="rId7"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329025" y="2896059"/>
              <a:ext cx="247084" cy="320386"/>
            </a:xfrm>
            <a:prstGeom prst="rect">
              <a:avLst/>
            </a:prstGeom>
          </p:spPr>
        </p:pic>
        <p:grpSp>
          <p:nvGrpSpPr>
            <p:cNvPr id="4" name="Group 3">
              <a:extLst>
                <a:ext uri="{FF2B5EF4-FFF2-40B4-BE49-F238E27FC236}">
                  <a16:creationId xmlns:a16="http://schemas.microsoft.com/office/drawing/2014/main" id="{CFFDE05D-20D7-4E54-B5A7-64821C383A5C}"/>
                </a:ext>
              </a:extLst>
            </p:cNvPr>
            <p:cNvGrpSpPr/>
            <p:nvPr/>
          </p:nvGrpSpPr>
          <p:grpSpPr>
            <a:xfrm>
              <a:off x="6456607" y="1161928"/>
              <a:ext cx="3220793" cy="2441584"/>
              <a:chOff x="6456607" y="1161928"/>
              <a:chExt cx="3220793" cy="2441584"/>
            </a:xfrm>
          </p:grpSpPr>
          <p:sp>
            <p:nvSpPr>
              <p:cNvPr id="96" name="TextBox 95"/>
              <p:cNvSpPr txBox="1"/>
              <p:nvPr/>
            </p:nvSpPr>
            <p:spPr>
              <a:xfrm>
                <a:off x="8108322" y="1728045"/>
                <a:ext cx="142955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Hacktivists</a:t>
                </a:r>
              </a:p>
            </p:txBody>
          </p:sp>
          <p:grpSp>
            <p:nvGrpSpPr>
              <p:cNvPr id="3" name="Group 2">
                <a:extLst>
                  <a:ext uri="{FF2B5EF4-FFF2-40B4-BE49-F238E27FC236}">
                    <a16:creationId xmlns:a16="http://schemas.microsoft.com/office/drawing/2014/main" id="{B457B8EC-0992-4FA1-856A-A74BC47C1415}"/>
                  </a:ext>
                </a:extLst>
              </p:cNvPr>
              <p:cNvGrpSpPr/>
              <p:nvPr/>
            </p:nvGrpSpPr>
            <p:grpSpPr>
              <a:xfrm>
                <a:off x="6456607" y="1161928"/>
                <a:ext cx="3220793" cy="2441584"/>
                <a:chOff x="6456607" y="1161928"/>
                <a:chExt cx="3220793" cy="2441584"/>
              </a:xfrm>
            </p:grpSpPr>
            <p:sp>
              <p:nvSpPr>
                <p:cNvPr id="91" name="TextBox 90"/>
                <p:cNvSpPr txBox="1"/>
                <p:nvPr/>
              </p:nvSpPr>
              <p:spPr>
                <a:xfrm>
                  <a:off x="6456607" y="3295735"/>
                  <a:ext cx="142955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Cybercriminal</a:t>
                  </a:r>
                </a:p>
              </p:txBody>
            </p:sp>
            <p:sp>
              <p:nvSpPr>
                <p:cNvPr id="92" name="TextBox 91"/>
                <p:cNvSpPr txBox="1"/>
                <p:nvPr/>
              </p:nvSpPr>
              <p:spPr>
                <a:xfrm>
                  <a:off x="7806754" y="2855700"/>
                  <a:ext cx="1139854"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Nation-State</a:t>
                  </a:r>
                </a:p>
              </p:txBody>
            </p:sp>
            <p:sp>
              <p:nvSpPr>
                <p:cNvPr id="93" name="TextBox 92"/>
                <p:cNvSpPr txBox="1"/>
                <p:nvPr/>
              </p:nvSpPr>
              <p:spPr>
                <a:xfrm>
                  <a:off x="8643010" y="2590801"/>
                  <a:ext cx="103439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Insider</a:t>
                  </a:r>
                </a:p>
              </p:txBody>
            </p:sp>
            <p:pic>
              <p:nvPicPr>
                <p:cNvPr id="97" name="Picture 96"/>
                <p:cNvPicPr>
                  <a:picLocks noChangeAspect="1"/>
                </p:cNvPicPr>
                <p:nvPr/>
              </p:nvPicPr>
              <p:blipFill>
                <a:blip r:embed="rId8"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779524" y="2587443"/>
                  <a:ext cx="623637" cy="720665"/>
                </a:xfrm>
                <a:prstGeom prst="rect">
                  <a:avLst/>
                </a:prstGeom>
              </p:spPr>
            </p:pic>
            <p:pic>
              <p:nvPicPr>
                <p:cNvPr id="99" name="Picture 98"/>
                <p:cNvPicPr>
                  <a:picLocks noChangeAspect="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823400" y="2086100"/>
                  <a:ext cx="651268" cy="535630"/>
                </a:xfrm>
                <a:prstGeom prst="rect">
                  <a:avLst/>
                </a:prstGeom>
              </p:spPr>
            </p:pic>
            <p:pic>
              <p:nvPicPr>
                <p:cNvPr id="100" name="Picture 99"/>
                <p:cNvPicPr>
                  <a:picLocks noChangeAspect="1"/>
                </p:cNvPicPr>
                <p:nvPr/>
              </p:nvPicPr>
              <p:blipFill>
                <a:blip r:embed="rId10"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8231747" y="1161928"/>
                  <a:ext cx="770079" cy="566117"/>
                </a:xfrm>
                <a:prstGeom prst="rect">
                  <a:avLst/>
                </a:prstGeom>
              </p:spPr>
            </p:pic>
            <p:pic>
              <p:nvPicPr>
                <p:cNvPr id="101" name="Picture 100"/>
                <p:cNvPicPr>
                  <a:picLocks noChangeAspect="1"/>
                </p:cNvPicPr>
                <p:nvPr/>
              </p:nvPicPr>
              <p:blipFill>
                <a:blip r:embed="rId11"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58271" y="2199186"/>
                  <a:ext cx="601293" cy="601293"/>
                </a:xfrm>
                <a:prstGeom prst="rect">
                  <a:avLst/>
                </a:prstGeom>
              </p:spPr>
            </p:pic>
            <p:pic>
              <p:nvPicPr>
                <p:cNvPr id="105" name="Picture 11"/>
                <p:cNvPicPr>
                  <a:picLocks noChangeAspect="1"/>
                </p:cNvPicPr>
                <p:nvPr/>
              </p:nvPicPr>
              <p:blipFill>
                <a:blip r:embed="rId12" cstate="screen">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03033" y="1453835"/>
                  <a:ext cx="681581" cy="5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TextBox 105"/>
                <p:cNvSpPr txBox="1"/>
                <p:nvPr/>
              </p:nvSpPr>
              <p:spPr>
                <a:xfrm>
                  <a:off x="6750676" y="2082961"/>
                  <a:ext cx="1429555"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Data Loss</a:t>
                  </a:r>
                </a:p>
              </p:txBody>
            </p:sp>
          </p:grpSp>
        </p:grpSp>
      </p:grpSp>
      <p:sp>
        <p:nvSpPr>
          <p:cNvPr id="107" name="Title 1"/>
          <p:cNvSpPr txBox="1">
            <a:spLocks/>
          </p:cNvSpPr>
          <p:nvPr/>
        </p:nvSpPr>
        <p:spPr>
          <a:xfrm>
            <a:off x="6631408" y="4089049"/>
            <a:ext cx="3579393" cy="868362"/>
          </a:xfrm>
          <a:prstGeom prst="rect">
            <a:avLst/>
          </a:prstGeom>
        </p:spPr>
        <p:txBody>
          <a:bodyPr vert="horz" lIns="0" tIns="0" rIns="0" bIns="0" rtlCol="0" anchor="b" anchorCtr="0">
            <a:norm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pPr fontAlgn="auto">
              <a:spcAft>
                <a:spcPts val="0"/>
              </a:spcAft>
              <a:defRPr/>
            </a:pPr>
            <a:r>
              <a:rPr lang="en-US" dirty="0">
                <a:solidFill>
                  <a:srgbClr val="0C2074"/>
                </a:solidFill>
                <a:latin typeface="Arial"/>
              </a:rPr>
              <a:t>Impact of Awareness</a:t>
            </a:r>
          </a:p>
        </p:txBody>
      </p:sp>
    </p:spTree>
    <p:extLst>
      <p:ext uri="{BB962C8B-B14F-4D97-AF65-F5344CB8AC3E}">
        <p14:creationId xmlns:p14="http://schemas.microsoft.com/office/powerpoint/2010/main" val="3013651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val 57"/>
          <p:cNvSpPr/>
          <p:nvPr/>
        </p:nvSpPr>
        <p:spPr>
          <a:xfrm>
            <a:off x="4511901" y="5357622"/>
            <a:ext cx="2962141" cy="1030310"/>
          </a:xfrm>
          <a:prstGeom prst="ellipse">
            <a:avLst/>
          </a:prstGeom>
          <a:solidFill>
            <a:srgbClr val="000000"/>
          </a:solidFill>
          <a:ln>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Isosceles Triangle 58"/>
          <p:cNvSpPr/>
          <p:nvPr/>
        </p:nvSpPr>
        <p:spPr>
          <a:xfrm>
            <a:off x="5374782" y="4262919"/>
            <a:ext cx="1197736" cy="1700011"/>
          </a:xfrm>
          <a:prstGeom prst="triangl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5627210" y="3902303"/>
            <a:ext cx="731520" cy="73152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60"/>
          <p:cNvSpPr/>
          <p:nvPr/>
        </p:nvSpPr>
        <p:spPr>
          <a:xfrm rot="20464930">
            <a:off x="2018225" y="4136815"/>
            <a:ext cx="7978292" cy="150479"/>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A04FC616-8A40-427E-A403-DB79F1E80981}"/>
              </a:ext>
            </a:extLst>
          </p:cNvPr>
          <p:cNvGrpSpPr/>
          <p:nvPr/>
        </p:nvGrpSpPr>
        <p:grpSpPr>
          <a:xfrm>
            <a:off x="1677654" y="921766"/>
            <a:ext cx="4681076" cy="4255982"/>
            <a:chOff x="1677654" y="921766"/>
            <a:chExt cx="4681076" cy="4255982"/>
          </a:xfrm>
        </p:grpSpPr>
        <p:pic>
          <p:nvPicPr>
            <p:cNvPr id="56" name="Picture 55"/>
            <p:cNvPicPr>
              <a:picLocks noChangeAspect="1"/>
            </p:cNvPicPr>
            <p:nvPr/>
          </p:nvPicPr>
          <p:blipFill>
            <a:blip r:embed="rId3"/>
            <a:stretch>
              <a:fillRect/>
            </a:stretch>
          </p:blipFill>
          <p:spPr>
            <a:xfrm rot="702939">
              <a:off x="1940156" y="1665804"/>
              <a:ext cx="1718620" cy="1472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2" name="Group 61"/>
            <p:cNvGrpSpPr/>
            <p:nvPr/>
          </p:nvGrpSpPr>
          <p:grpSpPr>
            <a:xfrm>
              <a:off x="2397266" y="3119436"/>
              <a:ext cx="1963394" cy="1826058"/>
              <a:chOff x="-586686" y="1441852"/>
              <a:chExt cx="3657600" cy="3425048"/>
            </a:xfrm>
          </p:grpSpPr>
          <p:sp>
            <p:nvSpPr>
              <p:cNvPr id="63" name="Isosceles Triangle 62"/>
              <p:cNvSpPr/>
              <p:nvPr/>
            </p:nvSpPr>
            <p:spPr>
              <a:xfrm>
                <a:off x="492743" y="3718444"/>
                <a:ext cx="1562100" cy="1148456"/>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ounded Rectangle 64"/>
              <p:cNvSpPr/>
              <p:nvPr/>
            </p:nvSpPr>
            <p:spPr>
              <a:xfrm rot="16200000">
                <a:off x="-205686" y="1060852"/>
                <a:ext cx="2895600" cy="3657600"/>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rot="16200000">
                <a:off x="1148192" y="1499115"/>
                <a:ext cx="164592" cy="16031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p:cNvGrpSpPr/>
            <p:nvPr/>
          </p:nvGrpSpPr>
          <p:grpSpPr>
            <a:xfrm rot="690956">
              <a:off x="4390236" y="2746640"/>
              <a:ext cx="1370912" cy="1617948"/>
              <a:chOff x="5867400" y="1828800"/>
              <a:chExt cx="2895600" cy="3657600"/>
            </a:xfrm>
          </p:grpSpPr>
          <p:sp>
            <p:nvSpPr>
              <p:cNvPr id="72" name="Rounded Rectangle 71"/>
              <p:cNvSpPr/>
              <p:nvPr/>
            </p:nvSpPr>
            <p:spPr>
              <a:xfrm>
                <a:off x="5867400" y="1828800"/>
                <a:ext cx="2895600" cy="3657600"/>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a:off x="6477000" y="2819400"/>
                <a:ext cx="45719" cy="55833"/>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6629400" y="2819400"/>
                <a:ext cx="45719" cy="55833"/>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7226808" y="1905000"/>
                <a:ext cx="164592" cy="16031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7955280" y="2362200"/>
                <a:ext cx="45720"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8" name="Picture 77"/>
            <p:cNvPicPr>
              <a:picLocks noChangeAspect="1"/>
            </p:cNvPicPr>
            <p:nvPr/>
          </p:nvPicPr>
          <p:blipFill rotWithShape="1">
            <a:blip r:embed="rId4"/>
            <a:srcRect b="26464"/>
            <a:stretch/>
          </p:blipFill>
          <p:spPr>
            <a:xfrm rot="690956">
              <a:off x="4511149" y="2890383"/>
              <a:ext cx="1134088" cy="1331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3" name="Picture 82"/>
            <p:cNvPicPr>
              <a:picLocks noChangeAspect="1"/>
            </p:cNvPicPr>
            <p:nvPr/>
          </p:nvPicPr>
          <p:blipFill rotWithShape="1">
            <a:blip r:embed="rId5"/>
            <a:srcRect b="31140"/>
            <a:stretch/>
          </p:blipFill>
          <p:spPr>
            <a:xfrm>
              <a:off x="2582262" y="3284800"/>
              <a:ext cx="1607665" cy="1197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4" name="Picture 83"/>
            <p:cNvPicPr>
              <a:picLocks noChangeAspect="1"/>
            </p:cNvPicPr>
            <p:nvPr/>
          </p:nvPicPr>
          <p:blipFill>
            <a:blip r:embed="rId6"/>
            <a:stretch>
              <a:fillRect/>
            </a:stretch>
          </p:blipFill>
          <p:spPr>
            <a:xfrm rot="20979742">
              <a:off x="3327151" y="989448"/>
              <a:ext cx="1440029" cy="2061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5" name="TextBox 84"/>
            <p:cNvSpPr txBox="1"/>
            <p:nvPr/>
          </p:nvSpPr>
          <p:spPr>
            <a:xfrm>
              <a:off x="4769000" y="1405224"/>
              <a:ext cx="1139854"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Posters</a:t>
              </a:r>
            </a:p>
          </p:txBody>
        </p:sp>
        <p:sp>
          <p:nvSpPr>
            <p:cNvPr id="86" name="TextBox 85"/>
            <p:cNvSpPr txBox="1"/>
            <p:nvPr/>
          </p:nvSpPr>
          <p:spPr>
            <a:xfrm>
              <a:off x="2089781" y="921766"/>
              <a:ext cx="1438214"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Phishing Exercises</a:t>
              </a:r>
            </a:p>
          </p:txBody>
        </p:sp>
        <p:sp>
          <p:nvSpPr>
            <p:cNvPr id="87" name="TextBox 86"/>
            <p:cNvSpPr txBox="1"/>
            <p:nvPr/>
          </p:nvSpPr>
          <p:spPr>
            <a:xfrm>
              <a:off x="1677654" y="4654528"/>
              <a:ext cx="1566402"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Internal Social Network</a:t>
              </a:r>
            </a:p>
          </p:txBody>
        </p:sp>
        <p:sp>
          <p:nvSpPr>
            <p:cNvPr id="88" name="TextBox 87"/>
            <p:cNvSpPr txBox="1"/>
            <p:nvPr/>
          </p:nvSpPr>
          <p:spPr>
            <a:xfrm>
              <a:off x="5127464" y="2265968"/>
              <a:ext cx="1231266"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Formal Training</a:t>
              </a:r>
            </a:p>
          </p:txBody>
        </p:sp>
      </p:grpSp>
      <p:sp>
        <p:nvSpPr>
          <p:cNvPr id="94" name="TextBox 93"/>
          <p:cNvSpPr txBox="1"/>
          <p:nvPr/>
        </p:nvSpPr>
        <p:spPr>
          <a:xfrm>
            <a:off x="2057400" y="5762874"/>
            <a:ext cx="2559694" cy="400110"/>
          </a:xfrm>
          <a:prstGeom prst="rect">
            <a:avLst/>
          </a:prstGeom>
          <a:noFill/>
        </p:spPr>
        <p:txBody>
          <a:bodyPr wrap="square" rtlCol="0">
            <a:spAutoFit/>
          </a:bodyPr>
          <a:lstStyle/>
          <a:p>
            <a:r>
              <a:rPr lang="en-US" sz="2000" b="1" dirty="0">
                <a:solidFill>
                  <a:srgbClr val="0C2074"/>
                </a:solidFill>
              </a:rPr>
              <a:t>A W A R E N E S S </a:t>
            </a:r>
          </a:p>
        </p:txBody>
      </p:sp>
      <p:sp>
        <p:nvSpPr>
          <p:cNvPr id="95" name="TextBox 94"/>
          <p:cNvSpPr txBox="1"/>
          <p:nvPr/>
        </p:nvSpPr>
        <p:spPr>
          <a:xfrm>
            <a:off x="7753978" y="5762874"/>
            <a:ext cx="2217664" cy="400110"/>
          </a:xfrm>
          <a:prstGeom prst="rect">
            <a:avLst/>
          </a:prstGeom>
          <a:noFill/>
        </p:spPr>
        <p:txBody>
          <a:bodyPr wrap="square" rtlCol="0">
            <a:spAutoFit/>
          </a:bodyPr>
          <a:lstStyle/>
          <a:p>
            <a:pPr algn="r"/>
            <a:r>
              <a:rPr lang="en-US" sz="2000" b="1" dirty="0">
                <a:solidFill>
                  <a:srgbClr val="0C2074"/>
                </a:solidFill>
              </a:rPr>
              <a:t>T H R E A T S</a:t>
            </a:r>
          </a:p>
        </p:txBody>
      </p:sp>
      <p:sp>
        <p:nvSpPr>
          <p:cNvPr id="103" name="Down Arrow 102"/>
          <p:cNvSpPr/>
          <p:nvPr/>
        </p:nvSpPr>
        <p:spPr>
          <a:xfrm>
            <a:off x="2891205" y="477396"/>
            <a:ext cx="438489" cy="5538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4835002-3A15-4535-857F-1EDA3582601A}"/>
              </a:ext>
            </a:extLst>
          </p:cNvPr>
          <p:cNvGrpSpPr/>
          <p:nvPr/>
        </p:nvGrpSpPr>
        <p:grpSpPr>
          <a:xfrm>
            <a:off x="6456607" y="1161928"/>
            <a:ext cx="3220793" cy="2441584"/>
            <a:chOff x="6456607" y="1161928"/>
            <a:chExt cx="3220793" cy="2441584"/>
          </a:xfrm>
        </p:grpSpPr>
        <p:pic>
          <p:nvPicPr>
            <p:cNvPr id="98" name="Picture 97"/>
            <p:cNvPicPr>
              <a:picLocks noChangeAspect="1"/>
            </p:cNvPicPr>
            <p:nvPr/>
          </p:nvPicPr>
          <p:blipFill>
            <a:blip r:embed="rId7"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329025" y="2896059"/>
              <a:ext cx="247084" cy="320386"/>
            </a:xfrm>
            <a:prstGeom prst="rect">
              <a:avLst/>
            </a:prstGeom>
          </p:spPr>
        </p:pic>
        <p:grpSp>
          <p:nvGrpSpPr>
            <p:cNvPr id="4" name="Group 3">
              <a:extLst>
                <a:ext uri="{FF2B5EF4-FFF2-40B4-BE49-F238E27FC236}">
                  <a16:creationId xmlns:a16="http://schemas.microsoft.com/office/drawing/2014/main" id="{CFFDE05D-20D7-4E54-B5A7-64821C383A5C}"/>
                </a:ext>
              </a:extLst>
            </p:cNvPr>
            <p:cNvGrpSpPr/>
            <p:nvPr/>
          </p:nvGrpSpPr>
          <p:grpSpPr>
            <a:xfrm>
              <a:off x="6456607" y="1161928"/>
              <a:ext cx="3220793" cy="2441584"/>
              <a:chOff x="6456607" y="1161928"/>
              <a:chExt cx="3220793" cy="2441584"/>
            </a:xfrm>
          </p:grpSpPr>
          <p:sp>
            <p:nvSpPr>
              <p:cNvPr id="96" name="TextBox 95"/>
              <p:cNvSpPr txBox="1"/>
              <p:nvPr/>
            </p:nvSpPr>
            <p:spPr>
              <a:xfrm>
                <a:off x="8108322" y="1728045"/>
                <a:ext cx="142955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Hacktivists</a:t>
                </a:r>
              </a:p>
            </p:txBody>
          </p:sp>
          <p:grpSp>
            <p:nvGrpSpPr>
              <p:cNvPr id="3" name="Group 2">
                <a:extLst>
                  <a:ext uri="{FF2B5EF4-FFF2-40B4-BE49-F238E27FC236}">
                    <a16:creationId xmlns:a16="http://schemas.microsoft.com/office/drawing/2014/main" id="{B457B8EC-0992-4FA1-856A-A74BC47C1415}"/>
                  </a:ext>
                </a:extLst>
              </p:cNvPr>
              <p:cNvGrpSpPr/>
              <p:nvPr/>
            </p:nvGrpSpPr>
            <p:grpSpPr>
              <a:xfrm>
                <a:off x="6456607" y="1161928"/>
                <a:ext cx="3220793" cy="2441584"/>
                <a:chOff x="6456607" y="1161928"/>
                <a:chExt cx="3220793" cy="2441584"/>
              </a:xfrm>
            </p:grpSpPr>
            <p:sp>
              <p:nvSpPr>
                <p:cNvPr id="91" name="TextBox 90"/>
                <p:cNvSpPr txBox="1"/>
                <p:nvPr/>
              </p:nvSpPr>
              <p:spPr>
                <a:xfrm>
                  <a:off x="6456607" y="3295735"/>
                  <a:ext cx="142955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Cybercriminal</a:t>
                  </a:r>
                </a:p>
              </p:txBody>
            </p:sp>
            <p:sp>
              <p:nvSpPr>
                <p:cNvPr id="92" name="TextBox 91"/>
                <p:cNvSpPr txBox="1"/>
                <p:nvPr/>
              </p:nvSpPr>
              <p:spPr>
                <a:xfrm>
                  <a:off x="7806754" y="2855700"/>
                  <a:ext cx="1139854"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Nation-State</a:t>
                  </a:r>
                </a:p>
              </p:txBody>
            </p:sp>
            <p:sp>
              <p:nvSpPr>
                <p:cNvPr id="93" name="TextBox 92"/>
                <p:cNvSpPr txBox="1"/>
                <p:nvPr/>
              </p:nvSpPr>
              <p:spPr>
                <a:xfrm>
                  <a:off x="8643010" y="2590801"/>
                  <a:ext cx="103439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Insider</a:t>
                  </a:r>
                </a:p>
              </p:txBody>
            </p:sp>
            <p:pic>
              <p:nvPicPr>
                <p:cNvPr id="97" name="Picture 96"/>
                <p:cNvPicPr>
                  <a:picLocks noChangeAspect="1"/>
                </p:cNvPicPr>
                <p:nvPr/>
              </p:nvPicPr>
              <p:blipFill>
                <a:blip r:embed="rId8"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779524" y="2587443"/>
                  <a:ext cx="623637" cy="720665"/>
                </a:xfrm>
                <a:prstGeom prst="rect">
                  <a:avLst/>
                </a:prstGeom>
              </p:spPr>
            </p:pic>
            <p:pic>
              <p:nvPicPr>
                <p:cNvPr id="99" name="Picture 98"/>
                <p:cNvPicPr>
                  <a:picLocks noChangeAspect="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823400" y="2086100"/>
                  <a:ext cx="651268" cy="535630"/>
                </a:xfrm>
                <a:prstGeom prst="rect">
                  <a:avLst/>
                </a:prstGeom>
              </p:spPr>
            </p:pic>
            <p:pic>
              <p:nvPicPr>
                <p:cNvPr id="100" name="Picture 99"/>
                <p:cNvPicPr>
                  <a:picLocks noChangeAspect="1"/>
                </p:cNvPicPr>
                <p:nvPr/>
              </p:nvPicPr>
              <p:blipFill>
                <a:blip r:embed="rId10"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8231747" y="1161928"/>
                  <a:ext cx="770079" cy="566117"/>
                </a:xfrm>
                <a:prstGeom prst="rect">
                  <a:avLst/>
                </a:prstGeom>
              </p:spPr>
            </p:pic>
            <p:pic>
              <p:nvPicPr>
                <p:cNvPr id="101" name="Picture 100"/>
                <p:cNvPicPr>
                  <a:picLocks noChangeAspect="1"/>
                </p:cNvPicPr>
                <p:nvPr/>
              </p:nvPicPr>
              <p:blipFill>
                <a:blip r:embed="rId11"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58271" y="2199186"/>
                  <a:ext cx="601293" cy="601293"/>
                </a:xfrm>
                <a:prstGeom prst="rect">
                  <a:avLst/>
                </a:prstGeom>
              </p:spPr>
            </p:pic>
            <p:pic>
              <p:nvPicPr>
                <p:cNvPr id="105" name="Picture 11"/>
                <p:cNvPicPr>
                  <a:picLocks noChangeAspect="1"/>
                </p:cNvPicPr>
                <p:nvPr/>
              </p:nvPicPr>
              <p:blipFill>
                <a:blip r:embed="rId12" cstate="screen">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03033" y="1453835"/>
                  <a:ext cx="681581" cy="5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TextBox 105"/>
                <p:cNvSpPr txBox="1"/>
                <p:nvPr/>
              </p:nvSpPr>
              <p:spPr>
                <a:xfrm>
                  <a:off x="6750676" y="2082961"/>
                  <a:ext cx="1429555"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Data Loss</a:t>
                  </a:r>
                </a:p>
              </p:txBody>
            </p:sp>
          </p:grpSp>
        </p:grpSp>
      </p:grpSp>
      <p:sp>
        <p:nvSpPr>
          <p:cNvPr id="107" name="Title 1"/>
          <p:cNvSpPr txBox="1">
            <a:spLocks/>
          </p:cNvSpPr>
          <p:nvPr/>
        </p:nvSpPr>
        <p:spPr>
          <a:xfrm>
            <a:off x="6631408" y="4089049"/>
            <a:ext cx="3579393" cy="868362"/>
          </a:xfrm>
          <a:prstGeom prst="rect">
            <a:avLst/>
          </a:prstGeom>
        </p:spPr>
        <p:txBody>
          <a:bodyPr vert="horz" lIns="0" tIns="0" rIns="0" bIns="0" rtlCol="0" anchor="b" anchorCtr="0">
            <a:normAutofit/>
          </a:bodyPr>
          <a:lstStyle>
            <a:lvl1pPr algn="l" defTabSz="914400" rtl="0" eaLnBrk="1" latinLnBrk="0" hangingPunct="1">
              <a:spcBef>
                <a:spcPct val="0"/>
              </a:spcBef>
              <a:buNone/>
              <a:defRPr sz="2800" b="1" kern="1200">
                <a:solidFill>
                  <a:schemeClr val="tx1"/>
                </a:solidFill>
                <a:latin typeface="+mj-lt"/>
                <a:ea typeface="+mj-ea"/>
                <a:cs typeface="+mj-cs"/>
              </a:defRPr>
            </a:lvl1pPr>
          </a:lstStyle>
          <a:p>
            <a:pPr fontAlgn="auto">
              <a:spcAft>
                <a:spcPts val="0"/>
              </a:spcAft>
              <a:defRPr/>
            </a:pPr>
            <a:r>
              <a:rPr lang="en-US" dirty="0">
                <a:solidFill>
                  <a:srgbClr val="0C2074"/>
                </a:solidFill>
                <a:latin typeface="Arial"/>
              </a:rPr>
              <a:t>Impact of Awareness</a:t>
            </a:r>
          </a:p>
        </p:txBody>
      </p:sp>
    </p:spTree>
    <p:extLst>
      <p:ext uri="{BB962C8B-B14F-4D97-AF65-F5344CB8AC3E}">
        <p14:creationId xmlns:p14="http://schemas.microsoft.com/office/powerpoint/2010/main" val="271840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3E9D8347-A119-48CA-B43B-87C76AF45CEB}"/>
              </a:ext>
            </a:extLst>
          </p:cNvPr>
          <p:cNvSpPr/>
          <p:nvPr/>
        </p:nvSpPr>
        <p:spPr>
          <a:xfrm>
            <a:off x="-1066800" y="2438405"/>
            <a:ext cx="11454728" cy="1417017"/>
          </a:xfrm>
          <a:prstGeom prst="parallelogram">
            <a:avLst/>
          </a:prstGeom>
          <a:solidFill>
            <a:srgbClr val="0C2074"/>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A90499C-E360-4D6C-BCCB-D13E13F8DC76}"/>
              </a:ext>
            </a:extLst>
          </p:cNvPr>
          <p:cNvSpPr txBox="1"/>
          <p:nvPr/>
        </p:nvSpPr>
        <p:spPr>
          <a:xfrm>
            <a:off x="987552" y="2823747"/>
            <a:ext cx="8144821"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Navigating the cyber risk landscape</a:t>
            </a:r>
          </a:p>
        </p:txBody>
      </p:sp>
    </p:spTree>
    <p:extLst>
      <p:ext uri="{BB962C8B-B14F-4D97-AF65-F5344CB8AC3E}">
        <p14:creationId xmlns:p14="http://schemas.microsoft.com/office/powerpoint/2010/main" val="678244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70" y="997569"/>
            <a:ext cx="12158330" cy="486286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2301948"/>
            <a:ext cx="8563428" cy="1143000"/>
          </a:xfrm>
        </p:spPr>
        <p:txBody>
          <a:bodyPr/>
          <a:lstStyle/>
          <a:p>
            <a:pPr algn="l"/>
            <a:r>
              <a:rPr lang="en-US" b="1" dirty="0"/>
              <a:t>Our disclaimer</a:t>
            </a:r>
          </a:p>
        </p:txBody>
      </p:sp>
      <p:sp>
        <p:nvSpPr>
          <p:cNvPr id="3" name="Content Placeholder 2"/>
          <p:cNvSpPr>
            <a:spLocks noGrp="1"/>
          </p:cNvSpPr>
          <p:nvPr>
            <p:ph idx="1"/>
          </p:nvPr>
        </p:nvSpPr>
        <p:spPr>
          <a:xfrm>
            <a:off x="685800" y="3661262"/>
            <a:ext cx="5410200" cy="1857375"/>
          </a:xfrm>
        </p:spPr>
        <p:txBody>
          <a:bodyPr>
            <a:normAutofit/>
          </a:bodyPr>
          <a:lstStyle/>
          <a:p>
            <a:pPr marL="0" indent="0">
              <a:buNone/>
            </a:pPr>
            <a:r>
              <a:rPr lang="en-US" dirty="0">
                <a:solidFill>
                  <a:srgbClr val="002060"/>
                </a:solidFill>
              </a:rPr>
              <a:t>This presentation is meant to</a:t>
            </a:r>
            <a:br>
              <a:rPr lang="en-US" dirty="0">
                <a:solidFill>
                  <a:srgbClr val="002060"/>
                </a:solidFill>
              </a:rPr>
            </a:br>
            <a:r>
              <a:rPr lang="en-US" dirty="0">
                <a:solidFill>
                  <a:srgbClr val="002060"/>
                </a:solidFill>
              </a:rPr>
              <a:t>educate you — not to scare you.</a:t>
            </a:r>
          </a:p>
          <a:p>
            <a:pPr marL="0" indent="0">
              <a:buNone/>
            </a:pPr>
            <a:r>
              <a:rPr lang="en-US" dirty="0">
                <a:solidFill>
                  <a:srgbClr val="002060"/>
                </a:solidFill>
              </a:rPr>
              <a:t>But we do want you to take action when </a:t>
            </a:r>
            <a:br>
              <a:rPr lang="en-US" dirty="0">
                <a:solidFill>
                  <a:srgbClr val="002060"/>
                </a:solidFill>
              </a:rPr>
            </a:br>
            <a:r>
              <a:rPr lang="en-US" dirty="0">
                <a:solidFill>
                  <a:srgbClr val="002060"/>
                </a:solidFill>
              </a:rPr>
              <a:t>you leave.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7" y="1156946"/>
            <a:ext cx="5772923" cy="5077523"/>
          </a:xfrm>
          <a:prstGeom prst="rect">
            <a:avLst/>
          </a:prstGeom>
        </p:spPr>
      </p:pic>
    </p:spTree>
    <p:extLst>
      <p:ext uri="{BB962C8B-B14F-4D97-AF65-F5344CB8AC3E}">
        <p14:creationId xmlns:p14="http://schemas.microsoft.com/office/powerpoint/2010/main" val="13792920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848326-B405-486C-98DC-134AA3432FC6}"/>
              </a:ext>
            </a:extLst>
          </p:cNvPr>
          <p:cNvSpPr/>
          <p:nvPr/>
        </p:nvSpPr>
        <p:spPr>
          <a:xfrm>
            <a:off x="0" y="2209800"/>
            <a:ext cx="121920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p:cNvSpPr>
            <a:spLocks noGrp="1"/>
          </p:cNvSpPr>
          <p:nvPr>
            <p:ph type="title"/>
          </p:nvPr>
        </p:nvSpPr>
        <p:spPr>
          <a:xfrm>
            <a:off x="685800" y="609600"/>
            <a:ext cx="10607040" cy="868362"/>
          </a:xfrm>
        </p:spPr>
        <p:txBody>
          <a:bodyPr/>
          <a:lstStyle/>
          <a:p>
            <a:pPr eaLnBrk="1" hangingPunct="1"/>
            <a:r>
              <a:rPr lang="en-US" altLang="en-US" dirty="0"/>
              <a:t>Cyber-physical “Internet of Things”</a:t>
            </a:r>
          </a:p>
        </p:txBody>
      </p:sp>
      <p:sp>
        <p:nvSpPr>
          <p:cNvPr id="28" name="Rectangle 27"/>
          <p:cNvSpPr/>
          <p:nvPr/>
        </p:nvSpPr>
        <p:spPr>
          <a:xfrm>
            <a:off x="685800" y="6406266"/>
            <a:ext cx="7315200" cy="223139"/>
          </a:xfrm>
          <a:prstGeom prst="rect">
            <a:avLst/>
          </a:prstGeom>
        </p:spPr>
        <p:txBody>
          <a:bodyPr wrap="none" anchor="b" anchorCtr="0">
            <a:noAutofit/>
          </a:bodyPr>
          <a:lstStyle/>
          <a:p>
            <a:pPr defTabSz="907453">
              <a:lnSpc>
                <a:spcPct val="85000"/>
              </a:lnSpc>
            </a:pPr>
            <a:r>
              <a:rPr lang="en-US" sz="900" dirty="0">
                <a:solidFill>
                  <a:schemeClr val="tx2"/>
                </a:solidFill>
                <a:latin typeface="+mj-lt"/>
              </a:rPr>
              <a:t>Source: Forbes, Vice, Cisco IBSG, University of Michigan, ABC News, Qmed, Network World </a:t>
            </a:r>
          </a:p>
        </p:txBody>
      </p:sp>
      <p:sp>
        <p:nvSpPr>
          <p:cNvPr id="2" name="Rectangle 1"/>
          <p:cNvSpPr/>
          <p:nvPr/>
        </p:nvSpPr>
        <p:spPr>
          <a:xfrm>
            <a:off x="685800" y="2474897"/>
            <a:ext cx="10668000" cy="2308324"/>
          </a:xfrm>
          <a:prstGeom prst="rect">
            <a:avLst/>
          </a:prstGeom>
        </p:spPr>
        <p:txBody>
          <a:bodyPr wrap="square">
            <a:spAutoFit/>
          </a:bodyPr>
          <a:lstStyle/>
          <a:p>
            <a:pPr marL="9144">
              <a:spcAft>
                <a:spcPts val="1200"/>
              </a:spcAft>
              <a:defRPr/>
            </a:pPr>
            <a:r>
              <a:rPr lang="en-US" sz="5400" b="1" dirty="0">
                <a:solidFill>
                  <a:schemeClr val="bg1"/>
                </a:solidFill>
              </a:rPr>
              <a:t>By 2020:</a:t>
            </a:r>
          </a:p>
          <a:p>
            <a:pPr>
              <a:defRPr/>
            </a:pPr>
            <a:r>
              <a:rPr lang="en-US" sz="4000" b="1" dirty="0">
                <a:solidFill>
                  <a:srgbClr val="DE162B"/>
                </a:solidFill>
              </a:rPr>
              <a:t>50 billion</a:t>
            </a:r>
            <a:r>
              <a:rPr lang="en-US" sz="4000" dirty="0">
                <a:solidFill>
                  <a:srgbClr val="DE162B"/>
                </a:solidFill>
              </a:rPr>
              <a:t> </a:t>
            </a:r>
            <a:r>
              <a:rPr lang="en-US" sz="4000" dirty="0">
                <a:solidFill>
                  <a:schemeClr val="bg1"/>
                </a:solidFill>
              </a:rPr>
              <a:t>devices will be connected with online data volume increasing </a:t>
            </a:r>
            <a:r>
              <a:rPr lang="en-US" sz="4000" b="1" dirty="0">
                <a:solidFill>
                  <a:srgbClr val="DE162B"/>
                </a:solidFill>
              </a:rPr>
              <a:t>50x</a:t>
            </a:r>
          </a:p>
        </p:txBody>
      </p:sp>
    </p:spTree>
    <p:extLst>
      <p:ext uri="{BB962C8B-B14F-4D97-AF65-F5344CB8AC3E}">
        <p14:creationId xmlns:p14="http://schemas.microsoft.com/office/powerpoint/2010/main" val="357605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in an Internet minute in</a:t>
            </a:r>
            <a:r>
              <a:rPr lang="en-US" dirty="0">
                <a:solidFill>
                  <a:schemeClr val="accent4"/>
                </a:solidFill>
              </a:rPr>
              <a:t> </a:t>
            </a:r>
            <a:r>
              <a:rPr lang="en-US" sz="3600" dirty="0">
                <a:solidFill>
                  <a:srgbClr val="FFC000"/>
                </a:solidFill>
              </a:rPr>
              <a:t>2020?</a:t>
            </a:r>
            <a:endParaRPr lang="en-US" dirty="0">
              <a:solidFill>
                <a:srgbClr val="FFC000"/>
              </a:solidFill>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85069" y="3454468"/>
            <a:ext cx="8821865" cy="1860482"/>
          </a:xfrm>
          <a:prstGeom prst="rect">
            <a:avLst/>
          </a:prstGeom>
        </p:spPr>
      </p:pic>
      <p:sp>
        <p:nvSpPr>
          <p:cNvPr id="6" name="TextBox 5"/>
          <p:cNvSpPr txBox="1"/>
          <p:nvPr/>
        </p:nvSpPr>
        <p:spPr>
          <a:xfrm>
            <a:off x="2061750" y="1828800"/>
            <a:ext cx="1591886" cy="461665"/>
          </a:xfrm>
          <a:prstGeom prst="rect">
            <a:avLst/>
          </a:prstGeom>
          <a:noFill/>
        </p:spPr>
        <p:txBody>
          <a:bodyPr wrap="square" lIns="0" rIns="0" rtlCol="0">
            <a:spAutoFit/>
          </a:bodyPr>
          <a:lstStyle/>
          <a:p>
            <a:r>
              <a:rPr lang="en-US" sz="1200" b="1" dirty="0">
                <a:solidFill>
                  <a:srgbClr val="000000"/>
                </a:solidFill>
              </a:rPr>
              <a:t>Netflix: </a:t>
            </a:r>
            <a:r>
              <a:rPr lang="en-US" sz="1200" u="sng" dirty="0">
                <a:solidFill>
                  <a:srgbClr val="000000"/>
                </a:solidFill>
              </a:rPr>
              <a:t>695,000</a:t>
            </a:r>
            <a:r>
              <a:rPr lang="en-US" sz="1200" dirty="0">
                <a:solidFill>
                  <a:srgbClr val="000000"/>
                </a:solidFill>
              </a:rPr>
              <a:t> hours of video watched.</a:t>
            </a:r>
            <a:r>
              <a:rPr lang="en-US" sz="1200" baseline="30000" dirty="0">
                <a:solidFill>
                  <a:srgbClr val="000000"/>
                </a:solidFill>
              </a:rPr>
              <a:t>1</a:t>
            </a:r>
          </a:p>
        </p:txBody>
      </p:sp>
      <p:grpSp>
        <p:nvGrpSpPr>
          <p:cNvPr id="42" name="Group 41">
            <a:extLst>
              <a:ext uri="{FF2B5EF4-FFF2-40B4-BE49-F238E27FC236}">
                <a16:creationId xmlns:a16="http://schemas.microsoft.com/office/drawing/2014/main" id="{33673574-A454-4B0A-A78A-C7134705BBBC}"/>
              </a:ext>
            </a:extLst>
          </p:cNvPr>
          <p:cNvGrpSpPr/>
          <p:nvPr/>
        </p:nvGrpSpPr>
        <p:grpSpPr>
          <a:xfrm>
            <a:off x="1904432" y="2059632"/>
            <a:ext cx="157318" cy="2498540"/>
            <a:chOff x="1904432" y="2059632"/>
            <a:chExt cx="157318" cy="2498540"/>
          </a:xfrm>
        </p:grpSpPr>
        <p:sp>
          <p:nvSpPr>
            <p:cNvPr id="7" name="Oval 6"/>
            <p:cNvSpPr/>
            <p:nvPr/>
          </p:nvSpPr>
          <p:spPr>
            <a:xfrm>
              <a:off x="1904432" y="4484490"/>
              <a:ext cx="98143" cy="73682"/>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8" name="Elbow Connector 7"/>
            <p:cNvCxnSpPr>
              <a:stCxn id="6" idx="1"/>
              <a:endCxn id="7" idx="0"/>
            </p:cNvCxnSpPr>
            <p:nvPr/>
          </p:nvCxnSpPr>
          <p:spPr>
            <a:xfrm rot="10800000" flipV="1">
              <a:off x="1953504" y="2059632"/>
              <a:ext cx="108246" cy="2424857"/>
            </a:xfrm>
            <a:prstGeom prst="bentConnector2">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457267" y="2357424"/>
            <a:ext cx="1626851" cy="461665"/>
          </a:xfrm>
          <a:prstGeom prst="rect">
            <a:avLst/>
          </a:prstGeom>
          <a:noFill/>
        </p:spPr>
        <p:txBody>
          <a:bodyPr wrap="square" lIns="0" rIns="0" rtlCol="0">
            <a:spAutoFit/>
          </a:bodyPr>
          <a:lstStyle/>
          <a:p>
            <a:r>
              <a:rPr lang="en-US" sz="1200" b="1" dirty="0">
                <a:solidFill>
                  <a:srgbClr val="000000"/>
                </a:solidFill>
              </a:rPr>
              <a:t>YouTube: </a:t>
            </a:r>
            <a:r>
              <a:rPr lang="en-US" sz="1200" u="sng" dirty="0">
                <a:solidFill>
                  <a:srgbClr val="000000"/>
                </a:solidFill>
              </a:rPr>
              <a:t>4.5 million </a:t>
            </a:r>
            <a:r>
              <a:rPr lang="en-US" sz="1200" dirty="0">
                <a:solidFill>
                  <a:srgbClr val="000000"/>
                </a:solidFill>
              </a:rPr>
              <a:t> videos watched.</a:t>
            </a:r>
            <a:r>
              <a:rPr lang="en-US" sz="1200" baseline="30000" dirty="0">
                <a:solidFill>
                  <a:srgbClr val="000000"/>
                </a:solidFill>
              </a:rPr>
              <a:t>5</a:t>
            </a:r>
            <a:r>
              <a:rPr lang="en-US" sz="1200" dirty="0">
                <a:solidFill>
                  <a:srgbClr val="000000"/>
                </a:solidFill>
              </a:rPr>
              <a:t> </a:t>
            </a:r>
          </a:p>
        </p:txBody>
      </p:sp>
      <p:sp>
        <p:nvSpPr>
          <p:cNvPr id="11" name="TextBox 10"/>
          <p:cNvSpPr txBox="1"/>
          <p:nvPr/>
        </p:nvSpPr>
        <p:spPr>
          <a:xfrm>
            <a:off x="2457268" y="2928919"/>
            <a:ext cx="1326531" cy="461665"/>
          </a:xfrm>
          <a:prstGeom prst="rect">
            <a:avLst/>
          </a:prstGeom>
          <a:noFill/>
        </p:spPr>
        <p:txBody>
          <a:bodyPr wrap="square" lIns="0" rIns="0" rtlCol="0">
            <a:spAutoFit/>
          </a:bodyPr>
          <a:lstStyle/>
          <a:p>
            <a:r>
              <a:rPr lang="en-US" sz="1200" b="1" dirty="0">
                <a:solidFill>
                  <a:srgbClr val="000000"/>
                </a:solidFill>
              </a:rPr>
              <a:t>Google: </a:t>
            </a:r>
            <a:r>
              <a:rPr lang="en-US" sz="1200" u="sng" dirty="0">
                <a:solidFill>
                  <a:srgbClr val="000000"/>
                </a:solidFill>
              </a:rPr>
              <a:t>3.8 million</a:t>
            </a:r>
            <a:r>
              <a:rPr lang="en-US" sz="1200" dirty="0">
                <a:solidFill>
                  <a:srgbClr val="000000"/>
                </a:solidFill>
              </a:rPr>
              <a:t> searches.</a:t>
            </a:r>
            <a:r>
              <a:rPr lang="en-US" sz="1200" baseline="30000" dirty="0">
                <a:solidFill>
                  <a:srgbClr val="000000"/>
                </a:solidFill>
              </a:rPr>
              <a:t>9</a:t>
            </a:r>
            <a:r>
              <a:rPr lang="en-US" sz="1200" dirty="0">
                <a:solidFill>
                  <a:srgbClr val="000000"/>
                </a:solidFill>
              </a:rPr>
              <a:t> </a:t>
            </a:r>
          </a:p>
        </p:txBody>
      </p:sp>
      <p:sp>
        <p:nvSpPr>
          <p:cNvPr id="12" name="TextBox 11"/>
          <p:cNvSpPr txBox="1"/>
          <p:nvPr/>
        </p:nvSpPr>
        <p:spPr>
          <a:xfrm>
            <a:off x="3911139" y="1828800"/>
            <a:ext cx="1725545" cy="646331"/>
          </a:xfrm>
          <a:prstGeom prst="rect">
            <a:avLst/>
          </a:prstGeom>
          <a:noFill/>
        </p:spPr>
        <p:txBody>
          <a:bodyPr wrap="square" lIns="0" rIns="0" rtlCol="0">
            <a:spAutoFit/>
          </a:bodyPr>
          <a:lstStyle/>
          <a:p>
            <a:r>
              <a:rPr lang="en-US" sz="1200" b="1" dirty="0">
                <a:solidFill>
                  <a:srgbClr val="000000"/>
                </a:solidFill>
              </a:rPr>
              <a:t>Facebook: </a:t>
            </a:r>
            <a:r>
              <a:rPr lang="en-US" sz="1200" u="sng" dirty="0">
                <a:solidFill>
                  <a:srgbClr val="000000"/>
                </a:solidFill>
              </a:rPr>
              <a:t>3.3 million</a:t>
            </a:r>
            <a:r>
              <a:rPr lang="en-US" sz="1200" dirty="0">
                <a:solidFill>
                  <a:srgbClr val="000000"/>
                </a:solidFill>
              </a:rPr>
              <a:t> pieces of content shared.</a:t>
            </a:r>
            <a:r>
              <a:rPr lang="en-US" sz="1200" baseline="30000" dirty="0">
                <a:solidFill>
                  <a:srgbClr val="000000"/>
                </a:solidFill>
              </a:rPr>
              <a:t>2</a:t>
            </a:r>
            <a:r>
              <a:rPr lang="en-US" sz="1200" dirty="0">
                <a:solidFill>
                  <a:srgbClr val="000000"/>
                </a:solidFill>
              </a:rPr>
              <a:t> </a:t>
            </a:r>
          </a:p>
        </p:txBody>
      </p:sp>
      <p:sp>
        <p:nvSpPr>
          <p:cNvPr id="13" name="TextBox 12"/>
          <p:cNvSpPr txBox="1"/>
          <p:nvPr/>
        </p:nvSpPr>
        <p:spPr>
          <a:xfrm>
            <a:off x="5941051" y="1828800"/>
            <a:ext cx="1123758" cy="461665"/>
          </a:xfrm>
          <a:prstGeom prst="rect">
            <a:avLst/>
          </a:prstGeom>
          <a:noFill/>
        </p:spPr>
        <p:txBody>
          <a:bodyPr wrap="square" lIns="0" rIns="0" rtlCol="0">
            <a:spAutoFit/>
          </a:bodyPr>
          <a:lstStyle/>
          <a:p>
            <a:r>
              <a:rPr lang="en-US" sz="1200" b="1" dirty="0">
                <a:solidFill>
                  <a:srgbClr val="000000"/>
                </a:solidFill>
              </a:rPr>
              <a:t>Ads: </a:t>
            </a:r>
            <a:r>
              <a:rPr lang="en-US" sz="1200" u="sng" dirty="0">
                <a:solidFill>
                  <a:srgbClr val="000000"/>
                </a:solidFill>
              </a:rPr>
              <a:t>10 million</a:t>
            </a:r>
            <a:r>
              <a:rPr lang="en-US" sz="1200" dirty="0">
                <a:solidFill>
                  <a:srgbClr val="000000"/>
                </a:solidFill>
              </a:rPr>
              <a:t> ads displayed.</a:t>
            </a:r>
            <a:r>
              <a:rPr lang="en-US" sz="1200" baseline="30000" dirty="0">
                <a:solidFill>
                  <a:srgbClr val="000000"/>
                </a:solidFill>
              </a:rPr>
              <a:t>3</a:t>
            </a:r>
          </a:p>
        </p:txBody>
      </p:sp>
      <p:sp>
        <p:nvSpPr>
          <p:cNvPr id="14" name="TextBox 13"/>
          <p:cNvSpPr txBox="1"/>
          <p:nvPr/>
        </p:nvSpPr>
        <p:spPr>
          <a:xfrm>
            <a:off x="4713219" y="2928919"/>
            <a:ext cx="1209985" cy="461665"/>
          </a:xfrm>
          <a:prstGeom prst="rect">
            <a:avLst/>
          </a:prstGeom>
          <a:noFill/>
        </p:spPr>
        <p:txBody>
          <a:bodyPr wrap="square" lIns="0" rIns="0" rtlCol="0">
            <a:spAutoFit/>
          </a:bodyPr>
          <a:lstStyle/>
          <a:p>
            <a:r>
              <a:rPr lang="en-US" sz="1200" b="1" dirty="0">
                <a:solidFill>
                  <a:srgbClr val="000000"/>
                </a:solidFill>
              </a:rPr>
              <a:t>Pinterest: </a:t>
            </a:r>
            <a:r>
              <a:rPr lang="en-US" sz="1200" u="sng" dirty="0">
                <a:solidFill>
                  <a:srgbClr val="000000"/>
                </a:solidFill>
              </a:rPr>
              <a:t>9,800 </a:t>
            </a:r>
            <a:r>
              <a:rPr lang="en-US" sz="1200" dirty="0">
                <a:solidFill>
                  <a:srgbClr val="000000"/>
                </a:solidFill>
              </a:rPr>
              <a:t>articles pinned.</a:t>
            </a:r>
            <a:r>
              <a:rPr lang="en-US" sz="1200" baseline="30000" dirty="0">
                <a:solidFill>
                  <a:srgbClr val="000000"/>
                </a:solidFill>
              </a:rPr>
              <a:t>10</a:t>
            </a:r>
            <a:r>
              <a:rPr lang="en-US" sz="1200" dirty="0">
                <a:solidFill>
                  <a:srgbClr val="000000"/>
                </a:solidFill>
              </a:rPr>
              <a:t> </a:t>
            </a:r>
          </a:p>
        </p:txBody>
      </p:sp>
      <p:sp>
        <p:nvSpPr>
          <p:cNvPr id="15" name="TextBox 14"/>
          <p:cNvSpPr txBox="1"/>
          <p:nvPr/>
        </p:nvSpPr>
        <p:spPr>
          <a:xfrm>
            <a:off x="4378150" y="2357424"/>
            <a:ext cx="1167815" cy="461665"/>
          </a:xfrm>
          <a:prstGeom prst="rect">
            <a:avLst/>
          </a:prstGeom>
          <a:noFill/>
        </p:spPr>
        <p:txBody>
          <a:bodyPr wrap="square" lIns="0" rIns="0" rtlCol="0">
            <a:spAutoFit/>
          </a:bodyPr>
          <a:lstStyle/>
          <a:p>
            <a:r>
              <a:rPr lang="en-US" sz="1200" b="1" dirty="0">
                <a:solidFill>
                  <a:srgbClr val="000000"/>
                </a:solidFill>
              </a:rPr>
              <a:t>Twitter: </a:t>
            </a:r>
            <a:r>
              <a:rPr lang="en-US" sz="1200" u="sng" dirty="0">
                <a:solidFill>
                  <a:srgbClr val="000000"/>
                </a:solidFill>
              </a:rPr>
              <a:t>481,000</a:t>
            </a:r>
            <a:r>
              <a:rPr lang="en-US" sz="1200" dirty="0">
                <a:solidFill>
                  <a:srgbClr val="000000"/>
                </a:solidFill>
              </a:rPr>
              <a:t> tweets.</a:t>
            </a:r>
            <a:r>
              <a:rPr lang="en-US" sz="1200" baseline="30000" dirty="0">
                <a:solidFill>
                  <a:srgbClr val="000000"/>
                </a:solidFill>
              </a:rPr>
              <a:t>6</a:t>
            </a:r>
            <a:r>
              <a:rPr lang="en-US" sz="1200" dirty="0">
                <a:solidFill>
                  <a:srgbClr val="000000"/>
                </a:solidFill>
              </a:rPr>
              <a:t> </a:t>
            </a:r>
          </a:p>
        </p:txBody>
      </p:sp>
      <p:grpSp>
        <p:nvGrpSpPr>
          <p:cNvPr id="48" name="Group 47">
            <a:extLst>
              <a:ext uri="{FF2B5EF4-FFF2-40B4-BE49-F238E27FC236}">
                <a16:creationId xmlns:a16="http://schemas.microsoft.com/office/drawing/2014/main" id="{1B3722C2-305D-42C8-BCED-F981FED3748F}"/>
              </a:ext>
            </a:extLst>
          </p:cNvPr>
          <p:cNvGrpSpPr/>
          <p:nvPr/>
        </p:nvGrpSpPr>
        <p:grpSpPr>
          <a:xfrm>
            <a:off x="2457266" y="2588257"/>
            <a:ext cx="704161" cy="2399725"/>
            <a:chOff x="2457266" y="2588257"/>
            <a:chExt cx="704161" cy="2399725"/>
          </a:xfrm>
        </p:grpSpPr>
        <p:sp>
          <p:nvSpPr>
            <p:cNvPr id="9" name="Oval 8"/>
            <p:cNvSpPr/>
            <p:nvPr/>
          </p:nvSpPr>
          <p:spPr>
            <a:xfrm>
              <a:off x="3063284" y="4914300"/>
              <a:ext cx="98143" cy="73682"/>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6" name="Elbow Connector 15"/>
            <p:cNvCxnSpPr>
              <a:stCxn id="10" idx="1"/>
              <a:endCxn id="9" idx="2"/>
            </p:cNvCxnSpPr>
            <p:nvPr/>
          </p:nvCxnSpPr>
          <p:spPr>
            <a:xfrm rot="10800000" flipH="1" flipV="1">
              <a:off x="2457266" y="2588257"/>
              <a:ext cx="606017" cy="2362884"/>
            </a:xfrm>
            <a:prstGeom prst="bentConnector3">
              <a:avLst>
                <a:gd name="adj1" fmla="val -37722"/>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1BCCCA3A-8AA5-4F54-A495-E7251E204DDE}"/>
              </a:ext>
            </a:extLst>
          </p:cNvPr>
          <p:cNvGrpSpPr/>
          <p:nvPr/>
        </p:nvGrpSpPr>
        <p:grpSpPr>
          <a:xfrm>
            <a:off x="3120534" y="3390583"/>
            <a:ext cx="621248" cy="1893146"/>
            <a:chOff x="3120534" y="3390583"/>
            <a:chExt cx="621248" cy="1893146"/>
          </a:xfrm>
        </p:grpSpPr>
        <p:cxnSp>
          <p:nvCxnSpPr>
            <p:cNvPr id="17" name="Elbow Connector 16"/>
            <p:cNvCxnSpPr>
              <a:stCxn id="11" idx="2"/>
              <a:endCxn id="18" idx="0"/>
            </p:cNvCxnSpPr>
            <p:nvPr/>
          </p:nvCxnSpPr>
          <p:spPr>
            <a:xfrm rot="16200000" flipH="1">
              <a:off x="2496891" y="4014226"/>
              <a:ext cx="1819463" cy="572177"/>
            </a:xfrm>
            <a:prstGeom prst="bentConnector3">
              <a:avLst>
                <a:gd name="adj1" fmla="val 50000"/>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643639" y="5210047"/>
              <a:ext cx="98143" cy="73682"/>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49" name="Group 48">
            <a:extLst>
              <a:ext uri="{FF2B5EF4-FFF2-40B4-BE49-F238E27FC236}">
                <a16:creationId xmlns:a16="http://schemas.microsoft.com/office/drawing/2014/main" id="{4E778A2F-62A9-441A-A178-C8D9C1FBDE3D}"/>
              </a:ext>
            </a:extLst>
          </p:cNvPr>
          <p:cNvGrpSpPr/>
          <p:nvPr/>
        </p:nvGrpSpPr>
        <p:grpSpPr>
          <a:xfrm>
            <a:off x="4084120" y="2438401"/>
            <a:ext cx="232794" cy="1826404"/>
            <a:chOff x="4084120" y="2438401"/>
            <a:chExt cx="232794" cy="1826404"/>
          </a:xfrm>
        </p:grpSpPr>
        <p:sp>
          <p:nvSpPr>
            <p:cNvPr id="19" name="Oval 18"/>
            <p:cNvSpPr/>
            <p:nvPr/>
          </p:nvSpPr>
          <p:spPr>
            <a:xfrm>
              <a:off x="4218771" y="4191123"/>
              <a:ext cx="98143" cy="73682"/>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20" name="Elbow Connector 19"/>
            <p:cNvCxnSpPr>
              <a:endCxn id="19" idx="0"/>
            </p:cNvCxnSpPr>
            <p:nvPr/>
          </p:nvCxnSpPr>
          <p:spPr>
            <a:xfrm rot="16200000" flipH="1">
              <a:off x="3299621" y="3222900"/>
              <a:ext cx="1752721" cy="183723"/>
            </a:xfrm>
            <a:prstGeom prst="bentConnector3">
              <a:avLst>
                <a:gd name="adj1" fmla="val 50000"/>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E7AF49A7-FB78-47F0-942F-DDB0828950AA}"/>
              </a:ext>
            </a:extLst>
          </p:cNvPr>
          <p:cNvGrpSpPr/>
          <p:nvPr/>
        </p:nvGrpSpPr>
        <p:grpSpPr>
          <a:xfrm>
            <a:off x="4605267" y="2759921"/>
            <a:ext cx="670344" cy="2086840"/>
            <a:chOff x="4605267" y="2759921"/>
            <a:chExt cx="670344" cy="2086840"/>
          </a:xfrm>
        </p:grpSpPr>
        <p:sp>
          <p:nvSpPr>
            <p:cNvPr id="21" name="Oval 20"/>
            <p:cNvSpPr/>
            <p:nvPr/>
          </p:nvSpPr>
          <p:spPr>
            <a:xfrm>
              <a:off x="5177468" y="4773079"/>
              <a:ext cx="98143" cy="73682"/>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22" name="Elbow Connector 21"/>
            <p:cNvCxnSpPr>
              <a:endCxn id="21" idx="2"/>
            </p:cNvCxnSpPr>
            <p:nvPr/>
          </p:nvCxnSpPr>
          <p:spPr>
            <a:xfrm rot="16200000" flipH="1">
              <a:off x="3866368" y="3498820"/>
              <a:ext cx="2049999" cy="572201"/>
            </a:xfrm>
            <a:prstGeom prst="bentConnector2">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2C4D2283-065C-452F-BDC3-DD85CF537411}"/>
              </a:ext>
            </a:extLst>
          </p:cNvPr>
          <p:cNvGrpSpPr/>
          <p:nvPr/>
        </p:nvGrpSpPr>
        <p:grpSpPr>
          <a:xfrm>
            <a:off x="5318212" y="3390583"/>
            <a:ext cx="527290" cy="1743230"/>
            <a:chOff x="5318212" y="3390583"/>
            <a:chExt cx="527290" cy="1743230"/>
          </a:xfrm>
        </p:grpSpPr>
        <p:sp>
          <p:nvSpPr>
            <p:cNvPr id="23" name="Oval 22"/>
            <p:cNvSpPr/>
            <p:nvPr/>
          </p:nvSpPr>
          <p:spPr>
            <a:xfrm>
              <a:off x="5747359" y="5060131"/>
              <a:ext cx="98143" cy="73682"/>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24" name="Elbow Connector 23"/>
            <p:cNvCxnSpPr>
              <a:stCxn id="14" idx="2"/>
              <a:endCxn id="23" idx="0"/>
            </p:cNvCxnSpPr>
            <p:nvPr/>
          </p:nvCxnSpPr>
          <p:spPr>
            <a:xfrm rot="16200000" flipH="1">
              <a:off x="4722548" y="3986247"/>
              <a:ext cx="1669547" cy="478219"/>
            </a:xfrm>
            <a:prstGeom prst="bentConnector3">
              <a:avLst>
                <a:gd name="adj1" fmla="val 50000"/>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7362578-2C4B-4946-89E8-B69627A6252F}"/>
              </a:ext>
            </a:extLst>
          </p:cNvPr>
          <p:cNvGrpSpPr/>
          <p:nvPr/>
        </p:nvGrpSpPr>
        <p:grpSpPr>
          <a:xfrm>
            <a:off x="6140766" y="2275213"/>
            <a:ext cx="98143" cy="2278355"/>
            <a:chOff x="6140766" y="2275213"/>
            <a:chExt cx="98143" cy="2278355"/>
          </a:xfrm>
        </p:grpSpPr>
        <p:sp>
          <p:nvSpPr>
            <p:cNvPr id="25" name="Oval 24"/>
            <p:cNvSpPr/>
            <p:nvPr/>
          </p:nvSpPr>
          <p:spPr>
            <a:xfrm>
              <a:off x="6140766" y="4479886"/>
              <a:ext cx="98143" cy="73682"/>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26" name="Elbow Connector 25"/>
            <p:cNvCxnSpPr>
              <a:endCxn id="25" idx="0"/>
            </p:cNvCxnSpPr>
            <p:nvPr/>
          </p:nvCxnSpPr>
          <p:spPr>
            <a:xfrm rot="5400000">
              <a:off x="5112037" y="3353014"/>
              <a:ext cx="2204674" cy="49071"/>
            </a:xfrm>
            <a:prstGeom prst="bentConnector3">
              <a:avLst>
                <a:gd name="adj1" fmla="val 50000"/>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6429260" y="2357424"/>
            <a:ext cx="1644026" cy="461665"/>
          </a:xfrm>
          <a:prstGeom prst="rect">
            <a:avLst/>
          </a:prstGeom>
          <a:noFill/>
        </p:spPr>
        <p:txBody>
          <a:bodyPr wrap="square" lIns="0" rIns="0" rtlCol="0">
            <a:spAutoFit/>
          </a:bodyPr>
          <a:lstStyle/>
          <a:p>
            <a:r>
              <a:rPr lang="en-US" sz="1200" b="1" dirty="0">
                <a:solidFill>
                  <a:srgbClr val="000000"/>
                </a:solidFill>
              </a:rPr>
              <a:t>Instagram: </a:t>
            </a:r>
            <a:r>
              <a:rPr lang="en-US" sz="1200" u="sng" dirty="0">
                <a:solidFill>
                  <a:srgbClr val="000000"/>
                </a:solidFill>
              </a:rPr>
              <a:t>347,000 Scrolling</a:t>
            </a:r>
            <a:r>
              <a:rPr lang="en-US" sz="1200" dirty="0">
                <a:solidFill>
                  <a:srgbClr val="000000"/>
                </a:solidFill>
              </a:rPr>
              <a:t>.</a:t>
            </a:r>
            <a:r>
              <a:rPr lang="en-US" sz="1200" baseline="30000" dirty="0">
                <a:solidFill>
                  <a:srgbClr val="000000"/>
                </a:solidFill>
              </a:rPr>
              <a:t>7</a:t>
            </a:r>
            <a:r>
              <a:rPr lang="en-US" sz="1200" dirty="0">
                <a:solidFill>
                  <a:srgbClr val="000000"/>
                </a:solidFill>
              </a:rPr>
              <a:t> </a:t>
            </a:r>
          </a:p>
        </p:txBody>
      </p:sp>
      <p:sp>
        <p:nvSpPr>
          <p:cNvPr id="29" name="TextBox 28"/>
          <p:cNvSpPr txBox="1"/>
          <p:nvPr/>
        </p:nvSpPr>
        <p:spPr>
          <a:xfrm>
            <a:off x="6675490" y="2928919"/>
            <a:ext cx="1589924" cy="461665"/>
          </a:xfrm>
          <a:prstGeom prst="rect">
            <a:avLst/>
          </a:prstGeom>
          <a:noFill/>
        </p:spPr>
        <p:txBody>
          <a:bodyPr wrap="square" lIns="0" rIns="0" rtlCol="0">
            <a:spAutoFit/>
          </a:bodyPr>
          <a:lstStyle/>
          <a:p>
            <a:r>
              <a:rPr lang="en-US" sz="1200" b="1" dirty="0" err="1">
                <a:solidFill>
                  <a:srgbClr val="000000"/>
                </a:solidFill>
              </a:rPr>
              <a:t>SnapChat</a:t>
            </a:r>
            <a:r>
              <a:rPr lang="en-US" sz="1200" b="1" dirty="0">
                <a:solidFill>
                  <a:srgbClr val="000000"/>
                </a:solidFill>
              </a:rPr>
              <a:t>: </a:t>
            </a:r>
            <a:r>
              <a:rPr lang="en-US" sz="1200" u="sng" dirty="0">
                <a:solidFill>
                  <a:srgbClr val="000000"/>
                </a:solidFill>
              </a:rPr>
              <a:t>2.1 million Snap Created</a:t>
            </a:r>
            <a:r>
              <a:rPr lang="en-US" sz="1200" baseline="30000" dirty="0">
                <a:solidFill>
                  <a:srgbClr val="000000"/>
                </a:solidFill>
              </a:rPr>
              <a:t>11</a:t>
            </a:r>
            <a:r>
              <a:rPr lang="en-US" sz="1200" dirty="0">
                <a:solidFill>
                  <a:srgbClr val="000000"/>
                </a:solidFill>
              </a:rPr>
              <a:t> </a:t>
            </a:r>
          </a:p>
        </p:txBody>
      </p:sp>
      <p:sp>
        <p:nvSpPr>
          <p:cNvPr id="30" name="TextBox 29"/>
          <p:cNvSpPr txBox="1"/>
          <p:nvPr/>
        </p:nvSpPr>
        <p:spPr>
          <a:xfrm>
            <a:off x="8011777" y="1828800"/>
            <a:ext cx="1399225" cy="461665"/>
          </a:xfrm>
          <a:prstGeom prst="rect">
            <a:avLst/>
          </a:prstGeom>
          <a:noFill/>
        </p:spPr>
        <p:txBody>
          <a:bodyPr wrap="square" lIns="0" rIns="0" rtlCol="0">
            <a:spAutoFit/>
          </a:bodyPr>
          <a:lstStyle/>
          <a:p>
            <a:r>
              <a:rPr lang="en-US" sz="1200" b="1" dirty="0">
                <a:solidFill>
                  <a:srgbClr val="000000"/>
                </a:solidFill>
              </a:rPr>
              <a:t>Amazon: </a:t>
            </a:r>
            <a:r>
              <a:rPr lang="en-US" sz="1200" u="sng" dirty="0">
                <a:solidFill>
                  <a:srgbClr val="000000"/>
                </a:solidFill>
              </a:rPr>
              <a:t>$283,751</a:t>
            </a:r>
            <a:r>
              <a:rPr lang="en-US" sz="1200" dirty="0">
                <a:solidFill>
                  <a:srgbClr val="000000"/>
                </a:solidFill>
              </a:rPr>
              <a:t> in sales.</a:t>
            </a:r>
            <a:r>
              <a:rPr lang="en-US" sz="1200" baseline="30000" dirty="0">
                <a:solidFill>
                  <a:srgbClr val="000000"/>
                </a:solidFill>
              </a:rPr>
              <a:t>4</a:t>
            </a:r>
            <a:r>
              <a:rPr lang="en-US" sz="1200" dirty="0">
                <a:solidFill>
                  <a:srgbClr val="000000"/>
                </a:solidFill>
              </a:rPr>
              <a:t> </a:t>
            </a:r>
          </a:p>
        </p:txBody>
      </p:sp>
      <p:sp>
        <p:nvSpPr>
          <p:cNvPr id="31" name="TextBox 30"/>
          <p:cNvSpPr txBox="1"/>
          <p:nvPr/>
        </p:nvSpPr>
        <p:spPr>
          <a:xfrm>
            <a:off x="8765618" y="2357424"/>
            <a:ext cx="1242808" cy="461665"/>
          </a:xfrm>
          <a:prstGeom prst="rect">
            <a:avLst/>
          </a:prstGeom>
          <a:noFill/>
        </p:spPr>
        <p:txBody>
          <a:bodyPr wrap="square" lIns="0" rIns="0" rtlCol="0">
            <a:spAutoFit/>
          </a:bodyPr>
          <a:lstStyle/>
          <a:p>
            <a:r>
              <a:rPr lang="en-US" sz="1200" b="1" dirty="0">
                <a:solidFill>
                  <a:srgbClr val="000000"/>
                </a:solidFill>
              </a:rPr>
              <a:t>Apps: </a:t>
            </a:r>
            <a:r>
              <a:rPr lang="en-US" sz="1200" u="sng" dirty="0">
                <a:solidFill>
                  <a:srgbClr val="000000"/>
                </a:solidFill>
              </a:rPr>
              <a:t>390,422</a:t>
            </a:r>
            <a:r>
              <a:rPr lang="en-US" sz="1200" dirty="0">
                <a:solidFill>
                  <a:srgbClr val="000000"/>
                </a:solidFill>
              </a:rPr>
              <a:t> app downloads.</a:t>
            </a:r>
            <a:r>
              <a:rPr lang="en-US" sz="1200" baseline="30000" dirty="0">
                <a:solidFill>
                  <a:srgbClr val="000000"/>
                </a:solidFill>
              </a:rPr>
              <a:t>8</a:t>
            </a:r>
            <a:r>
              <a:rPr lang="en-US" sz="1200" dirty="0">
                <a:solidFill>
                  <a:srgbClr val="000000"/>
                </a:solidFill>
              </a:rPr>
              <a:t> </a:t>
            </a:r>
          </a:p>
        </p:txBody>
      </p:sp>
      <p:sp>
        <p:nvSpPr>
          <p:cNvPr id="32" name="TextBox 31"/>
          <p:cNvSpPr txBox="1"/>
          <p:nvPr/>
        </p:nvSpPr>
        <p:spPr>
          <a:xfrm>
            <a:off x="9254925" y="2861956"/>
            <a:ext cx="1252009" cy="646331"/>
          </a:xfrm>
          <a:prstGeom prst="rect">
            <a:avLst/>
          </a:prstGeom>
          <a:noFill/>
        </p:spPr>
        <p:txBody>
          <a:bodyPr wrap="square" lIns="0" rIns="0" rtlCol="0">
            <a:spAutoFit/>
          </a:bodyPr>
          <a:lstStyle/>
          <a:p>
            <a:r>
              <a:rPr lang="en-US" sz="1200" b="1" dirty="0">
                <a:solidFill>
                  <a:srgbClr val="000000"/>
                </a:solidFill>
              </a:rPr>
              <a:t>IM: </a:t>
            </a:r>
            <a:r>
              <a:rPr lang="en-US" sz="1200" u="sng" dirty="0">
                <a:solidFill>
                  <a:srgbClr val="000000"/>
                </a:solidFill>
              </a:rPr>
              <a:t>34.7 million</a:t>
            </a:r>
            <a:r>
              <a:rPr lang="en-US" sz="1200" dirty="0">
                <a:solidFill>
                  <a:srgbClr val="000000"/>
                </a:solidFill>
              </a:rPr>
              <a:t> instant messages (MIM) sent.</a:t>
            </a:r>
            <a:r>
              <a:rPr lang="en-US" sz="1200" baseline="30000" dirty="0">
                <a:solidFill>
                  <a:srgbClr val="000000"/>
                </a:solidFill>
              </a:rPr>
              <a:t>12</a:t>
            </a:r>
            <a:r>
              <a:rPr lang="en-US" sz="1200" dirty="0">
                <a:solidFill>
                  <a:srgbClr val="000000"/>
                </a:solidFill>
              </a:rPr>
              <a:t> </a:t>
            </a:r>
          </a:p>
        </p:txBody>
      </p:sp>
      <p:grpSp>
        <p:nvGrpSpPr>
          <p:cNvPr id="51" name="Group 50">
            <a:extLst>
              <a:ext uri="{FF2B5EF4-FFF2-40B4-BE49-F238E27FC236}">
                <a16:creationId xmlns:a16="http://schemas.microsoft.com/office/drawing/2014/main" id="{1D5803E5-7B55-4C3C-90D9-96D4D884E7F3}"/>
              </a:ext>
            </a:extLst>
          </p:cNvPr>
          <p:cNvGrpSpPr/>
          <p:nvPr/>
        </p:nvGrpSpPr>
        <p:grpSpPr>
          <a:xfrm>
            <a:off x="6553202" y="2803836"/>
            <a:ext cx="452711" cy="1320683"/>
            <a:chOff x="6553202" y="2803836"/>
            <a:chExt cx="452711" cy="1320683"/>
          </a:xfrm>
        </p:grpSpPr>
        <p:sp>
          <p:nvSpPr>
            <p:cNvPr id="28" name="Oval 27"/>
            <p:cNvSpPr/>
            <p:nvPr/>
          </p:nvSpPr>
          <p:spPr>
            <a:xfrm>
              <a:off x="6907770" y="4050837"/>
              <a:ext cx="98143" cy="73682"/>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37" name="Elbow Connector 36"/>
            <p:cNvCxnSpPr>
              <a:endCxn id="28" idx="2"/>
            </p:cNvCxnSpPr>
            <p:nvPr/>
          </p:nvCxnSpPr>
          <p:spPr>
            <a:xfrm rot="16200000" flipH="1">
              <a:off x="6088565" y="3268473"/>
              <a:ext cx="1283842" cy="354568"/>
            </a:xfrm>
            <a:prstGeom prst="bentConnector2">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886656C7-8C05-43E1-9D08-389EA6A8D906}"/>
              </a:ext>
            </a:extLst>
          </p:cNvPr>
          <p:cNvGrpSpPr/>
          <p:nvPr/>
        </p:nvGrpSpPr>
        <p:grpSpPr>
          <a:xfrm>
            <a:off x="7470451" y="3390584"/>
            <a:ext cx="501669" cy="1298066"/>
            <a:chOff x="7470451" y="3390584"/>
            <a:chExt cx="501669" cy="1298066"/>
          </a:xfrm>
        </p:grpSpPr>
        <p:sp>
          <p:nvSpPr>
            <p:cNvPr id="36" name="Oval 35"/>
            <p:cNvSpPr/>
            <p:nvPr/>
          </p:nvSpPr>
          <p:spPr>
            <a:xfrm>
              <a:off x="7873977" y="4614968"/>
              <a:ext cx="98143" cy="73682"/>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38" name="Elbow Connector 37"/>
            <p:cNvCxnSpPr>
              <a:stCxn id="29" idx="2"/>
              <a:endCxn id="36" idx="0"/>
            </p:cNvCxnSpPr>
            <p:nvPr/>
          </p:nvCxnSpPr>
          <p:spPr>
            <a:xfrm rot="16200000" flipH="1">
              <a:off x="7084558" y="3776477"/>
              <a:ext cx="1224384" cy="452597"/>
            </a:xfrm>
            <a:prstGeom prst="bentConnector3">
              <a:avLst>
                <a:gd name="adj1" fmla="val 50000"/>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5DA1453-84FF-4213-AF89-3047F191DE94}"/>
              </a:ext>
            </a:extLst>
          </p:cNvPr>
          <p:cNvGrpSpPr/>
          <p:nvPr/>
        </p:nvGrpSpPr>
        <p:grpSpPr>
          <a:xfrm>
            <a:off x="8257348" y="2275213"/>
            <a:ext cx="200854" cy="1416422"/>
            <a:chOff x="8257348" y="2275213"/>
            <a:chExt cx="200854" cy="1416422"/>
          </a:xfrm>
        </p:grpSpPr>
        <p:sp>
          <p:nvSpPr>
            <p:cNvPr id="35" name="Oval 34"/>
            <p:cNvSpPr/>
            <p:nvPr/>
          </p:nvSpPr>
          <p:spPr>
            <a:xfrm>
              <a:off x="8257348" y="3617953"/>
              <a:ext cx="98143" cy="73682"/>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39" name="Elbow Connector 38"/>
            <p:cNvCxnSpPr>
              <a:endCxn id="35" idx="6"/>
            </p:cNvCxnSpPr>
            <p:nvPr/>
          </p:nvCxnSpPr>
          <p:spPr>
            <a:xfrm rot="5400000">
              <a:off x="7717056" y="2913648"/>
              <a:ext cx="1379582" cy="102711"/>
            </a:xfrm>
            <a:prstGeom prst="bentConnector2">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90029847-1947-4E79-BACC-97509F8B7C77}"/>
              </a:ext>
            </a:extLst>
          </p:cNvPr>
          <p:cNvGrpSpPr/>
          <p:nvPr/>
        </p:nvGrpSpPr>
        <p:grpSpPr>
          <a:xfrm>
            <a:off x="8991604" y="2759921"/>
            <a:ext cx="518100" cy="2229595"/>
            <a:chOff x="8991604" y="2759921"/>
            <a:chExt cx="518100" cy="2229595"/>
          </a:xfrm>
        </p:grpSpPr>
        <p:sp>
          <p:nvSpPr>
            <p:cNvPr id="34" name="Oval 33"/>
            <p:cNvSpPr/>
            <p:nvPr/>
          </p:nvSpPr>
          <p:spPr>
            <a:xfrm>
              <a:off x="9411561" y="4915834"/>
              <a:ext cx="98143" cy="73682"/>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40" name="Elbow Connector 39"/>
            <p:cNvCxnSpPr>
              <a:endCxn id="34" idx="2"/>
            </p:cNvCxnSpPr>
            <p:nvPr/>
          </p:nvCxnSpPr>
          <p:spPr>
            <a:xfrm rot="16200000" flipH="1">
              <a:off x="8105206" y="3646319"/>
              <a:ext cx="2192753" cy="419957"/>
            </a:xfrm>
            <a:prstGeom prst="bentConnector2">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2197EFC5-9FB3-4370-BE6F-D02178F9D7F8}"/>
              </a:ext>
            </a:extLst>
          </p:cNvPr>
          <p:cNvGrpSpPr/>
          <p:nvPr/>
        </p:nvGrpSpPr>
        <p:grpSpPr>
          <a:xfrm>
            <a:off x="9880930" y="3508286"/>
            <a:ext cx="395798" cy="899416"/>
            <a:chOff x="9880930" y="3508286"/>
            <a:chExt cx="395798" cy="899416"/>
          </a:xfrm>
        </p:grpSpPr>
        <p:sp>
          <p:nvSpPr>
            <p:cNvPr id="33" name="Oval 32"/>
            <p:cNvSpPr/>
            <p:nvPr/>
          </p:nvSpPr>
          <p:spPr>
            <a:xfrm>
              <a:off x="10178585" y="4334020"/>
              <a:ext cx="98143" cy="73682"/>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41" name="Elbow Connector 40"/>
            <p:cNvCxnSpPr>
              <a:stCxn id="32" idx="2"/>
              <a:endCxn id="33" idx="0"/>
            </p:cNvCxnSpPr>
            <p:nvPr/>
          </p:nvCxnSpPr>
          <p:spPr>
            <a:xfrm rot="16200000" flipH="1">
              <a:off x="9641427" y="3747789"/>
              <a:ext cx="825733" cy="346727"/>
            </a:xfrm>
            <a:prstGeom prst="bentConnector3">
              <a:avLst>
                <a:gd name="adj1" fmla="val 50000"/>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688595" y="5447538"/>
            <a:ext cx="6283525" cy="553998"/>
          </a:xfrm>
          <a:prstGeom prst="rect">
            <a:avLst/>
          </a:prstGeom>
          <a:noFill/>
        </p:spPr>
        <p:txBody>
          <a:bodyPr wrap="square" rtlCol="0">
            <a:spAutoFit/>
          </a:bodyPr>
          <a:lstStyle/>
          <a:p>
            <a:r>
              <a:rPr lang="en-US" sz="600" b="1" dirty="0">
                <a:solidFill>
                  <a:schemeClr val="tx2"/>
                </a:solidFill>
                <a:latin typeface="Arial" panose="020B0604020202020204" pitchFamily="34" charset="0"/>
                <a:cs typeface="Arial" panose="020B0604020202020204" pitchFamily="34" charset="0"/>
              </a:rPr>
              <a:t>Source: </a:t>
            </a:r>
            <a:r>
              <a:rPr lang="en-US" sz="600" dirty="0">
                <a:solidFill>
                  <a:schemeClr val="tx2"/>
                </a:solidFill>
                <a:latin typeface="Arial" panose="020B0604020202020204" pitchFamily="34" charset="0"/>
                <a:cs typeface="Arial" panose="020B0604020202020204" pitchFamily="34" charset="0"/>
              </a:rPr>
              <a:t>What Happens in an Internet Minute?, 2016. http://www.excelacom.com/resources/blog/2016-update-what-happens-in-one-internet-minute;1Netflix Shareholder Report, Jan. 19, 2016;2”What Happens Online in 60 Seconds”, Smart Insights Feb. 6, 2017;3”2013 U.S. Digital Future in Focus Whitepaper”, Feb. 14, 2013;4Amazon Quarterly Income Statement, Year Ending Dec. 31, 2016;5YouTube Press Statistics, Apr. 2014;6Internet Live Stats, 2016;7Smart Insights, Feb. 2017;8TUNE, Global Mobile 2016;9Smart Insights, Feb. 2017;10Big Data, 2016;11Pandora Monthly Audience Metrics Press Releases, Jan. 2013-Dec. 2013;12”Technology, Media &amp; Telecommunications Predictions 2014”, Deloitte </a:t>
            </a:r>
            <a:r>
              <a:rPr lang="en-US" sz="600" dirty="0" err="1">
                <a:solidFill>
                  <a:schemeClr val="tx2"/>
                </a:solidFill>
                <a:latin typeface="Arial" panose="020B0604020202020204" pitchFamily="34" charset="0"/>
                <a:cs typeface="Arial" panose="020B0604020202020204" pitchFamily="34" charset="0"/>
              </a:rPr>
              <a:t>Touche</a:t>
            </a:r>
            <a:r>
              <a:rPr lang="en-US" sz="600" dirty="0">
                <a:solidFill>
                  <a:schemeClr val="tx2"/>
                </a:solidFill>
                <a:latin typeface="Arial" panose="020B0604020202020204" pitchFamily="34" charset="0"/>
                <a:cs typeface="Arial" panose="020B0604020202020204" pitchFamily="34" charset="0"/>
              </a:rPr>
              <a:t> Tohmatsu Limited, 2014.</a:t>
            </a:r>
          </a:p>
        </p:txBody>
      </p:sp>
    </p:spTree>
    <p:extLst>
      <p:ext uri="{BB962C8B-B14F-4D97-AF65-F5344CB8AC3E}">
        <p14:creationId xmlns:p14="http://schemas.microsoft.com/office/powerpoint/2010/main" val="500781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500"/>
                                        <p:tgtEl>
                                          <p:spTgt spid="4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up)">
                                      <p:cBhvr>
                                        <p:cTn id="15" dur="500"/>
                                        <p:tgtEl>
                                          <p:spTgt spid="4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up)">
                                      <p:cBhvr>
                                        <p:cTn id="19" dur="500"/>
                                        <p:tgtEl>
                                          <p:spTgt spid="4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up)">
                                      <p:cBhvr>
                                        <p:cTn id="23" dur="500"/>
                                        <p:tgtEl>
                                          <p:spTgt spid="4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up)">
                                      <p:cBhvr>
                                        <p:cTn id="27" dur="500"/>
                                        <p:tgtEl>
                                          <p:spTgt spid="47"/>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up)">
                                      <p:cBhvr>
                                        <p:cTn id="35" dur="500"/>
                                        <p:tgtEl>
                                          <p:spTgt spid="4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up)">
                                      <p:cBhvr>
                                        <p:cTn id="43" dur="500"/>
                                        <p:tgtEl>
                                          <p:spTgt spid="51"/>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up)">
                                      <p:cBhvr>
                                        <p:cTn id="5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siness-to-Business_PowerPointTemplate">
  <a:themeElements>
    <a:clrScheme name="USB Q2 2015">
      <a:dk1>
        <a:srgbClr val="0C2074"/>
      </a:dk1>
      <a:lt1>
        <a:srgbClr val="FFFFFF"/>
      </a:lt1>
      <a:dk2>
        <a:srgbClr val="4D4D4D"/>
      </a:dk2>
      <a:lt2>
        <a:srgbClr val="FFFFFF"/>
      </a:lt2>
      <a:accent1>
        <a:srgbClr val="0C2074"/>
      </a:accent1>
      <a:accent2>
        <a:srgbClr val="67B2E8"/>
      </a:accent2>
      <a:accent3>
        <a:srgbClr val="A4A9AD"/>
      </a:accent3>
      <a:accent4>
        <a:srgbClr val="E0B030"/>
      </a:accent4>
      <a:accent5>
        <a:srgbClr val="9FA945"/>
      </a:accent5>
      <a:accent6>
        <a:srgbClr val="98B2A9"/>
      </a:accent6>
      <a:hlink>
        <a:srgbClr val="011D8B"/>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Dividers and Statement Slides">
  <a:themeElements>
    <a:clrScheme name="USB Q2 2015">
      <a:dk1>
        <a:srgbClr val="0C2074"/>
      </a:dk1>
      <a:lt1>
        <a:srgbClr val="FFFFFF"/>
      </a:lt1>
      <a:dk2>
        <a:srgbClr val="4D4D4D"/>
      </a:dk2>
      <a:lt2>
        <a:srgbClr val="FFFFFF"/>
      </a:lt2>
      <a:accent1>
        <a:srgbClr val="0C2074"/>
      </a:accent1>
      <a:accent2>
        <a:srgbClr val="67B2E8"/>
      </a:accent2>
      <a:accent3>
        <a:srgbClr val="A4A9AD"/>
      </a:accent3>
      <a:accent4>
        <a:srgbClr val="E0B030"/>
      </a:accent4>
      <a:accent5>
        <a:srgbClr val="9FA945"/>
      </a:accent5>
      <a:accent6>
        <a:srgbClr val="98B2A9"/>
      </a:accent6>
      <a:hlink>
        <a:srgbClr val="011D8B"/>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a:themeElements>
    <a:clrScheme name="USB Q2 2015">
      <a:dk1>
        <a:srgbClr val="0C2074"/>
      </a:dk1>
      <a:lt1>
        <a:srgbClr val="FFFFFF"/>
      </a:lt1>
      <a:dk2>
        <a:srgbClr val="4D4D4D"/>
      </a:dk2>
      <a:lt2>
        <a:srgbClr val="FFFFFF"/>
      </a:lt2>
      <a:accent1>
        <a:srgbClr val="0C2074"/>
      </a:accent1>
      <a:accent2>
        <a:srgbClr val="67B2E8"/>
      </a:accent2>
      <a:accent3>
        <a:srgbClr val="A4A9AD"/>
      </a:accent3>
      <a:accent4>
        <a:srgbClr val="E0B030"/>
      </a:accent4>
      <a:accent5>
        <a:srgbClr val="9FA945"/>
      </a:accent5>
      <a:accent6>
        <a:srgbClr val="98B2A9"/>
      </a:accent6>
      <a:hlink>
        <a:srgbClr val="011D8B"/>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ecialty Slides">
  <a:themeElements>
    <a:clrScheme name="USB Q2 2015">
      <a:dk1>
        <a:srgbClr val="0C2074"/>
      </a:dk1>
      <a:lt1>
        <a:srgbClr val="FFFFFF"/>
      </a:lt1>
      <a:dk2>
        <a:srgbClr val="4D4D4D"/>
      </a:dk2>
      <a:lt2>
        <a:srgbClr val="FFFFFF"/>
      </a:lt2>
      <a:accent1>
        <a:srgbClr val="0C2074"/>
      </a:accent1>
      <a:accent2>
        <a:srgbClr val="67B2E8"/>
      </a:accent2>
      <a:accent3>
        <a:srgbClr val="A4A9AD"/>
      </a:accent3>
      <a:accent4>
        <a:srgbClr val="E0B030"/>
      </a:accent4>
      <a:accent5>
        <a:srgbClr val="9FA945"/>
      </a:accent5>
      <a:accent6>
        <a:srgbClr val="98B2A9"/>
      </a:accent6>
      <a:hlink>
        <a:srgbClr val="011D8B"/>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xpanded Content">
  <a:themeElements>
    <a:clrScheme name="USB Q2 2015">
      <a:dk1>
        <a:srgbClr val="0C2074"/>
      </a:dk1>
      <a:lt1>
        <a:srgbClr val="FFFFFF"/>
      </a:lt1>
      <a:dk2>
        <a:srgbClr val="4D4D4D"/>
      </a:dk2>
      <a:lt2>
        <a:srgbClr val="FFFFFF"/>
      </a:lt2>
      <a:accent1>
        <a:srgbClr val="0C2074"/>
      </a:accent1>
      <a:accent2>
        <a:srgbClr val="67B2E8"/>
      </a:accent2>
      <a:accent3>
        <a:srgbClr val="A4A9AD"/>
      </a:accent3>
      <a:accent4>
        <a:srgbClr val="E0B030"/>
      </a:accent4>
      <a:accent5>
        <a:srgbClr val="9FA945"/>
      </a:accent5>
      <a:accent6>
        <a:srgbClr val="98B2A9"/>
      </a:accent6>
      <a:hlink>
        <a:srgbClr val="011D8B"/>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ontent">
  <a:themeElements>
    <a:clrScheme name="Executive PPT colors">
      <a:dk1>
        <a:srgbClr val="0C2074"/>
      </a:dk1>
      <a:lt1>
        <a:sysClr val="window" lastClr="FFFFFF"/>
      </a:lt1>
      <a:dk2>
        <a:srgbClr val="4D4D4D"/>
      </a:dk2>
      <a:lt2>
        <a:srgbClr val="FFFFFF"/>
      </a:lt2>
      <a:accent1>
        <a:srgbClr val="0C2074"/>
      </a:accent1>
      <a:accent2>
        <a:srgbClr val="67B2E8"/>
      </a:accent2>
      <a:accent3>
        <a:srgbClr val="EB7923"/>
      </a:accent3>
      <a:accent4>
        <a:srgbClr val="4D9C45"/>
      </a:accent4>
      <a:accent5>
        <a:srgbClr val="636466"/>
      </a:accent5>
      <a:accent6>
        <a:srgbClr val="DE162B"/>
      </a:accent6>
      <a:hlink>
        <a:srgbClr val="000000"/>
      </a:hlink>
      <a:folHlink>
        <a:srgbClr val="636466"/>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33E52ACF85F74CBBB82BB2C1CD7AF2" ma:contentTypeVersion="1" ma:contentTypeDescription="Create a new document." ma:contentTypeScope="" ma:versionID="5228d91d04076e06a827c1015735d32c">
  <xsd:schema xmlns:xsd="http://www.w3.org/2001/XMLSchema" xmlns:xs="http://www.w3.org/2001/XMLSchema" xmlns:p="http://schemas.microsoft.com/office/2006/metadata/properties" xmlns:ns2="e26f2f20-c8cf-48ff-b5de-4b2a2ec36d73" targetNamespace="http://schemas.microsoft.com/office/2006/metadata/properties" ma:root="true" ma:fieldsID="1ac9169b291209b12fbc9b56b4acb8a0" ns2:_="">
    <xsd:import namespace="e26f2f20-c8cf-48ff-b5de-4b2a2ec36d7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6f2f20-c8cf-48ff-b5de-4b2a2ec36d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9AA7BF-FD8E-491E-9AD1-59CA09745EE5}">
  <ds:schemaRefs>
    <ds:schemaRef ds:uri="http://schemas.microsoft.com/sharepoint/v3/contenttype/forms"/>
  </ds:schemaRefs>
</ds:datastoreItem>
</file>

<file path=customXml/itemProps2.xml><?xml version="1.0" encoding="utf-8"?>
<ds:datastoreItem xmlns:ds="http://schemas.openxmlformats.org/officeDocument/2006/customXml" ds:itemID="{8AACB431-A4C3-48C8-A1A9-74B532E348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6f2f20-c8cf-48ff-b5de-4b2a2ec36d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E6C323-11E1-45CA-BD67-8DC82BBAE68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26f2f20-c8cf-48ff-b5de-4b2a2ec36d7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Business-to-Business_PowerPointTemplate</Template>
  <TotalTime>78351</TotalTime>
  <Words>3052</Words>
  <Application>Microsoft Office PowerPoint</Application>
  <PresentationFormat>Widescreen</PresentationFormat>
  <Paragraphs>408</Paragraphs>
  <Slides>36</Slides>
  <Notes>21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36</vt:i4>
      </vt:variant>
    </vt:vector>
  </HeadingPairs>
  <TitlesOfParts>
    <vt:vector size="48" baseType="lpstr">
      <vt:lpstr>Arial</vt:lpstr>
      <vt:lpstr>Arial Narrow</vt:lpstr>
      <vt:lpstr>Calibri</vt:lpstr>
      <vt:lpstr>Courier New</vt:lpstr>
      <vt:lpstr>Niagara Engraved</vt:lpstr>
      <vt:lpstr>Times New Roman</vt:lpstr>
      <vt:lpstr>Business-to-Business_PowerPointTemplate</vt:lpstr>
      <vt:lpstr>Section Dividers and Statement Slides</vt:lpstr>
      <vt:lpstr>Content</vt:lpstr>
      <vt:lpstr>Specialty Slides</vt:lpstr>
      <vt:lpstr>Expanded Content</vt:lpstr>
      <vt:lpstr>2_Content</vt:lpstr>
      <vt:lpstr>U.S. Bank    Information &amp; Cyber Security Services     Welcomes  The South West Ohio Association  of Financial Professionals   </vt:lpstr>
      <vt:lpstr>What does a strong Information &amp; Cyber Security strategy look like?</vt:lpstr>
      <vt:lpstr>Our engagement audiences and our focuses</vt:lpstr>
      <vt:lpstr>PowerPoint Presentation</vt:lpstr>
      <vt:lpstr>PowerPoint Presentation</vt:lpstr>
      <vt:lpstr>PowerPoint Presentation</vt:lpstr>
      <vt:lpstr>Our disclaimer</vt:lpstr>
      <vt:lpstr>Cyber-physical “Internet of Things”</vt:lpstr>
      <vt:lpstr>What happens in an Internet minute in 2020?</vt:lpstr>
      <vt:lpstr>The Global Economic Impact of Cybercrime</vt:lpstr>
      <vt:lpstr>PowerPoint Presentation</vt:lpstr>
      <vt:lpstr>Who’s behind the breaches?</vt:lpstr>
      <vt:lpstr>Rapidly evolving threats — Current Landscape </vt:lpstr>
      <vt:lpstr>Workforce development</vt:lpstr>
      <vt:lpstr>The Cost of Information Security </vt:lpstr>
      <vt:lpstr>Security Awareness for Everyone (S.A.F.E.)</vt:lpstr>
      <vt:lpstr>PowerPoint Presentation</vt:lpstr>
      <vt:lpstr>  Business email compromise (BEC) is on the rise</vt:lpstr>
      <vt:lpstr>Recognizing phishing</vt:lpstr>
      <vt:lpstr>PowerPoint Presentation</vt:lpstr>
      <vt:lpstr>Be on the alert to spot phishing</vt:lpstr>
      <vt:lpstr>PowerPoint Presentation</vt:lpstr>
      <vt:lpstr>The “Executive Masquerade”</vt:lpstr>
      <vt:lpstr>PowerPoint Presentation</vt:lpstr>
      <vt:lpstr>PowerPoint Presentation</vt:lpstr>
      <vt:lpstr>PowerPoint Presentation</vt:lpstr>
      <vt:lpstr>PowerPoint Presentation</vt:lpstr>
      <vt:lpstr>Prevention strategies and response</vt:lpstr>
      <vt:lpstr>Understand recent trends in BEC</vt:lpstr>
      <vt:lpstr>Prevent risk with enterprise strategies</vt:lpstr>
      <vt:lpstr>Mitigate risk with personnel policies</vt:lpstr>
      <vt:lpstr>PowerPoint Presentation</vt:lpstr>
      <vt:lpstr>PowerPoint Presentation</vt:lpstr>
      <vt:lpstr>Disclaimer</vt:lpstr>
      <vt:lpstr>PowerPoint Presentation</vt:lpstr>
      <vt:lpstr>PowerPoint Presentation</vt:lpstr>
    </vt:vector>
  </TitlesOfParts>
  <Company>US Bancorp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Business-to-Business (B2B) Presentation Template</dc:title>
  <dc:creator>Sullivan, Jacqueline P</dc:creator>
  <cp:lastModifiedBy>Charles Banks</cp:lastModifiedBy>
  <cp:revision>375</cp:revision>
  <cp:lastPrinted>2019-11-13T14:23:49Z</cp:lastPrinted>
  <dcterms:created xsi:type="dcterms:W3CDTF">2018-03-22T19:33:59Z</dcterms:created>
  <dcterms:modified xsi:type="dcterms:W3CDTF">2020-04-08T22:16:55Z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0x0101005733E52ACF85F74CBBB82BB2C1CD7AF2</vt:lpwstr>
  </property>
</Properties>
</file>