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60" r:id="rId5"/>
    <p:sldId id="678" r:id="rId6"/>
    <p:sldId id="676" r:id="rId7"/>
    <p:sldId id="275" r:id="rId8"/>
    <p:sldId id="670" r:id="rId9"/>
    <p:sldId id="677" r:id="rId10"/>
    <p:sldId id="679" r:id="rId11"/>
    <p:sldId id="680" r:id="rId12"/>
    <p:sldId id="681" r:id="rId13"/>
    <p:sldId id="682" r:id="rId14"/>
    <p:sldId id="683" r:id="rId15"/>
    <p:sldId id="686" r:id="rId16"/>
    <p:sldId id="684" r:id="rId17"/>
    <p:sldId id="685" r:id="rId18"/>
    <p:sldId id="687" r:id="rId19"/>
    <p:sldId id="674" r:id="rId20"/>
    <p:sldId id="688" r:id="rId2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F5BB65-0B7C-463E-A718-1792E6DE3070}">
          <p14:sldIdLst>
            <p14:sldId id="360"/>
            <p14:sldId id="678"/>
            <p14:sldId id="676"/>
            <p14:sldId id="275"/>
            <p14:sldId id="670"/>
          </p14:sldIdLst>
        </p14:section>
        <p14:section name="Untitled Section" id="{0F224594-1FD4-496F-BC9B-BFFF923B17B0}">
          <p14:sldIdLst>
            <p14:sldId id="677"/>
            <p14:sldId id="679"/>
            <p14:sldId id="680"/>
            <p14:sldId id="681"/>
            <p14:sldId id="682"/>
            <p14:sldId id="683"/>
            <p14:sldId id="686"/>
            <p14:sldId id="684"/>
            <p14:sldId id="685"/>
            <p14:sldId id="687"/>
            <p14:sldId id="674"/>
            <p14:sldId id="6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nfiny User" initials="SU" lastIdx="2" clrIdx="0">
    <p:extLst/>
  </p:cmAuthor>
  <p:cmAuthor id="2" name="Larry C. Williams" initials="LCW" lastIdx="0" clrIdx="1">
    <p:extLst>
      <p:ext uri="{19B8F6BF-5375-455C-9EA6-DF929625EA0E}">
        <p15:presenceInfo xmlns:p15="http://schemas.microsoft.com/office/powerpoint/2012/main" userId="S-1-5-21-1782752270-2319324314-1412128916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42" autoAdjust="0"/>
  </p:normalViewPr>
  <p:slideViewPr>
    <p:cSldViewPr snapToGrid="0">
      <p:cViewPr varScale="1">
        <p:scale>
          <a:sx n="85" d="100"/>
          <a:sy n="85" d="100"/>
        </p:scale>
        <p:origin x="155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3763" cy="467072"/>
          </a:xfrm>
          <a:prstGeom prst="rect">
            <a:avLst/>
          </a:prstGeom>
        </p:spPr>
        <p:txBody>
          <a:bodyPr vert="horz" lIns="92922" tIns="46461" rIns="92922" bIns="4646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1"/>
            <a:ext cx="3013763" cy="467072"/>
          </a:xfrm>
          <a:prstGeom prst="rect">
            <a:avLst/>
          </a:prstGeom>
        </p:spPr>
        <p:txBody>
          <a:bodyPr vert="horz" lIns="92922" tIns="46461" rIns="92922" bIns="46461" rtlCol="0"/>
          <a:lstStyle>
            <a:lvl1pPr algn="r">
              <a:defRPr sz="1200"/>
            </a:lvl1pPr>
          </a:lstStyle>
          <a:p>
            <a:fld id="{9A1A20DF-9081-4541-A142-01F373C2F00E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2" tIns="46461" rIns="92922" bIns="464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22" tIns="46461" rIns="92922" bIns="464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13763" cy="467071"/>
          </a:xfrm>
          <a:prstGeom prst="rect">
            <a:avLst/>
          </a:prstGeom>
        </p:spPr>
        <p:txBody>
          <a:bodyPr vert="horz" lIns="92922" tIns="46461" rIns="92922" bIns="4646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1"/>
            <a:ext cx="3013763" cy="467071"/>
          </a:xfrm>
          <a:prstGeom prst="rect">
            <a:avLst/>
          </a:prstGeom>
        </p:spPr>
        <p:txBody>
          <a:bodyPr vert="horz" lIns="92922" tIns="46461" rIns="92922" bIns="46461" rtlCol="0" anchor="b"/>
          <a:lstStyle>
            <a:lvl1pPr algn="r">
              <a:defRPr sz="1200"/>
            </a:lvl1pPr>
          </a:lstStyle>
          <a:p>
            <a:fld id="{5D0C65FD-5C88-4D8C-AC95-18BDEDAEE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3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8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7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TG P2P Regional Kick-off.pptx</a:t>
            </a:r>
          </a:p>
        </p:txBody>
      </p:sp>
      <p:sp>
        <p:nvSpPr>
          <p:cNvPr id="9" name="Footer Placeholder 66"/>
          <p:cNvSpPr>
            <a:spLocks noGrp="1"/>
          </p:cNvSpPr>
          <p:nvPr>
            <p:ph type="ftr" sz="quarter" idx="3"/>
          </p:nvPr>
        </p:nvSpPr>
        <p:spPr bwMode="gray">
          <a:xfrm>
            <a:off x="954000" y="6380999"/>
            <a:ext cx="6539229" cy="216172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lvl1pPr>
              <a:defRPr lang="de-DE" sz="60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503291"/>
                </a:solidFill>
              </a:rPr>
              <a:t>Title of Presentation | DD.MM.YYYY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60623-F87E-4669-90C8-9CAF615EF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4769" y="6121020"/>
            <a:ext cx="1437715" cy="67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5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6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2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3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3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8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550552A-24E6-4C06-B30A-5CD4201BD66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B6E8E-D11E-49AD-BDD1-A3225B23CA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officeArt object" descr="SynFiny Advisors"/>
          <p:cNvPicPr/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39754" y="5950226"/>
            <a:ext cx="1757509" cy="88044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71704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life.ca/audio/andrew-fountain-bible-truth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dm310.blogspot.com/2014/11/another-thank-you-i-just-want-to-thank.html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cwilliams@synfiny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92" y="25985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The State of 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E-Procurement &amp;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E-Payables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SWOAFP Conference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March 12, 2019</a:t>
            </a: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Larry C. Williams</a:t>
            </a:r>
            <a:b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SynFiny Advisors</a:t>
            </a:r>
            <a:b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3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AF7CD-E285-42C6-9C73-897365D7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What is E-Payables?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668F3-ABC7-43AC-94EB-D225B397B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419" y="813683"/>
            <a:ext cx="4409181" cy="5230634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E-Payables is the acronym of 'Electronic Accounts Payables/Payments”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Accounts Payable automation solutions used to automate and eliminate the paper and manual elements of processing and paying an organization's invoices.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“</a:t>
            </a:r>
            <a:r>
              <a:rPr lang="en-US" sz="3200" b="1" i="1" dirty="0">
                <a:solidFill>
                  <a:srgbClr val="000000"/>
                </a:solidFill>
              </a:rPr>
              <a:t>The future of AP is Now”</a:t>
            </a:r>
          </a:p>
          <a:p>
            <a:pPr marL="0" indent="0">
              <a:buNone/>
            </a:pP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9E32-A4A0-4B51-8073-58592C46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8723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Components of e-Payables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79CD95-8C4F-497F-9071-EDE005F4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38" y="933450"/>
            <a:ext cx="8804328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1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6BBB-E238-47E6-9C2B-C32E29C2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8791575" cy="7492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Accounts Payable – Current 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A51B9-3A2E-479C-8682-0D8D95C4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14" y="804862"/>
            <a:ext cx="3816323" cy="2624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37770-6BDA-4C89-8D1B-52A108431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804862"/>
            <a:ext cx="4272244" cy="2624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DB5B9-D4C9-407F-A997-5A1343E66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34" y="3571242"/>
            <a:ext cx="4163716" cy="2430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D679E7-F7C2-40F0-A217-7E29817FB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241"/>
            <a:ext cx="4308921" cy="25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A632-9EF0-4320-A6AD-00512123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39"/>
            <a:ext cx="7886700" cy="854168"/>
          </a:xfrm>
        </p:spPr>
        <p:txBody>
          <a:bodyPr/>
          <a:lstStyle/>
          <a:p>
            <a:pPr algn="ctr"/>
            <a:r>
              <a:rPr lang="en-US" b="1" dirty="0"/>
              <a:t>Best in Class E-Payables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11AD2-6FCC-4D01-B99F-33481E738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56" y="1157288"/>
            <a:ext cx="8470107" cy="4905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Invoice processing cost – 5X lower</a:t>
            </a:r>
          </a:p>
          <a:p>
            <a:r>
              <a:rPr lang="en-US" dirty="0"/>
              <a:t>Faster cycle times – 2.5X faster</a:t>
            </a:r>
          </a:p>
          <a:p>
            <a:r>
              <a:rPr lang="en-US" dirty="0"/>
              <a:t>Lower exception rate – 50% lower</a:t>
            </a:r>
          </a:p>
          <a:p>
            <a:r>
              <a:rPr lang="en-US" dirty="0"/>
              <a:t>Right First Time – 2.4X higher</a:t>
            </a:r>
          </a:p>
          <a:p>
            <a:r>
              <a:rPr lang="en-US" dirty="0"/>
              <a:t>Less Overdue Invoices  - &lt;4%</a:t>
            </a:r>
          </a:p>
          <a:p>
            <a:r>
              <a:rPr lang="en-US" dirty="0"/>
              <a:t>Improved Cash Flow via Supply Chain Financing</a:t>
            </a:r>
          </a:p>
          <a:p>
            <a:r>
              <a:rPr lang="en-US" dirty="0"/>
              <a:t>Mitigate Risks (Check vs. ACH)</a:t>
            </a:r>
          </a:p>
          <a:p>
            <a:r>
              <a:rPr lang="en-US" dirty="0"/>
              <a:t>Payment Administration / Streamlining</a:t>
            </a:r>
          </a:p>
          <a:p>
            <a:r>
              <a:rPr lang="en-US" dirty="0"/>
              <a:t>Going Green / Less lost invoices &amp; checks</a:t>
            </a:r>
          </a:p>
          <a:p>
            <a:r>
              <a:rPr lang="en-US" dirty="0"/>
              <a:t>Supplier Portal Self Service</a:t>
            </a:r>
          </a:p>
          <a:p>
            <a:r>
              <a:rPr lang="en-US" dirty="0"/>
              <a:t>AP Folks freed up for more strategic work</a:t>
            </a:r>
          </a:p>
          <a:p>
            <a:r>
              <a:rPr lang="en-US" dirty="0"/>
              <a:t>AP Data Analytics to drive daily priorities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20F5-7F78-4C3A-AEC0-C9F604F2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7886700" cy="88582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2019 E-Payables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9A82A-B7C2-4FF7-A2D5-3CDF3B1FE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00224"/>
            <a:ext cx="8234362" cy="56388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E7AAF9-039A-4C24-82B9-B821F2A7AD4C}"/>
              </a:ext>
            </a:extLst>
          </p:cNvPr>
          <p:cNvSpPr txBox="1">
            <a:spLocks/>
          </p:cNvSpPr>
          <p:nvPr/>
        </p:nvSpPr>
        <p:spPr>
          <a:xfrm>
            <a:off x="417909" y="1081088"/>
            <a:ext cx="8470107" cy="490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 back office transactional </a:t>
            </a:r>
            <a:r>
              <a:rPr lang="en-US" dirty="0">
                <a:sym typeface="Wingdings" panose="05000000000000000000" pitchFamily="2" charset="2"/>
              </a:rPr>
              <a:t> strategic business</a:t>
            </a:r>
          </a:p>
          <a:p>
            <a:r>
              <a:rPr lang="en-US" dirty="0">
                <a:sym typeface="Wingdings" panose="05000000000000000000" pitchFamily="2" charset="2"/>
              </a:rPr>
              <a:t>Implement AP Automation Technologies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E-Invoices, E-payments, Workflow, Cloud Solutions</a:t>
            </a:r>
          </a:p>
          <a:p>
            <a:r>
              <a:rPr lang="en-US" dirty="0"/>
              <a:t>Invoice policy Exceptions/Compliance still a hurdle</a:t>
            </a:r>
          </a:p>
          <a:p>
            <a:r>
              <a:rPr lang="en-US" dirty="0"/>
              <a:t>Mobility Solutions for approvals / receiving</a:t>
            </a:r>
          </a:p>
          <a:p>
            <a:r>
              <a:rPr lang="en-US" dirty="0"/>
              <a:t>Increased Collaboration &amp; Convergence  with Procurement &amp; Treasury/Banking</a:t>
            </a:r>
          </a:p>
          <a:p>
            <a:r>
              <a:rPr lang="en-US" dirty="0"/>
              <a:t>Reduce paper invoices / checks</a:t>
            </a:r>
          </a:p>
          <a:p>
            <a:r>
              <a:rPr lang="en-US" dirty="0"/>
              <a:t>Supply Chain Financing / Dynamic Discounting</a:t>
            </a:r>
          </a:p>
          <a:p>
            <a:r>
              <a:rPr lang="en-US" dirty="0"/>
              <a:t>Supplier Collaboration via Value Stream Mapping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4" name="Picture 19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1B596-6679-4102-AD3B-C7A1FBAE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38" y="3511146"/>
            <a:ext cx="3604497" cy="972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b="1" i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Questions / Comments?</a:t>
            </a:r>
          </a:p>
        </p:txBody>
      </p:sp>
      <p:sp>
        <p:nvSpPr>
          <p:cNvPr id="22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EEA35-91EC-4ED2-B746-08C85E8FE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4681" y="3141146"/>
            <a:ext cx="3463967" cy="25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1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66BD-BDB6-44BD-95EF-6FF82CD5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1035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SynFiny Source to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8B2B9-4161-41C0-94ED-D357CE93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463" y="3214688"/>
            <a:ext cx="6881813" cy="3908327"/>
          </a:xfrm>
        </p:spPr>
        <p:txBody>
          <a:bodyPr>
            <a:noAutofit/>
          </a:bodyPr>
          <a:lstStyle/>
          <a:p>
            <a:pPr lvl="1"/>
            <a:r>
              <a:rPr lang="en-US" sz="2000" b="1" i="1" dirty="0"/>
              <a:t>If you don’t have it, we can help you get it.</a:t>
            </a:r>
            <a:endParaRPr lang="en-US" sz="2000" dirty="0"/>
          </a:p>
          <a:p>
            <a:pPr lvl="2"/>
            <a:r>
              <a:rPr lang="en-US" i="1" dirty="0"/>
              <a:t>cloud solutions, strategic buyers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sz="2000" b="1" i="1" dirty="0"/>
              <a:t>If it is broken, we will help you fix it.  </a:t>
            </a:r>
            <a:endParaRPr lang="en-US" sz="2000" dirty="0"/>
          </a:p>
          <a:p>
            <a:pPr lvl="2"/>
            <a:r>
              <a:rPr lang="en-US" i="1" dirty="0"/>
              <a:t>Month end close, Ariba implementation, reporting, vendor/customer master, data visibility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sz="2000" b="1" i="1" dirty="0"/>
              <a:t>If it works, we will make it better</a:t>
            </a:r>
            <a:endParaRPr lang="en-US" sz="2000" dirty="0"/>
          </a:p>
          <a:p>
            <a:pPr lvl="2"/>
            <a:r>
              <a:rPr lang="en-US" i="1" dirty="0"/>
              <a:t>process improvement, data analytics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0F0EF-A775-418D-8E86-171A1001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9" y="898828"/>
            <a:ext cx="4976813" cy="21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CFC1E2-44F5-4207-8983-C34563AB2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585" y="654465"/>
            <a:ext cx="7712830" cy="5167596"/>
          </a:xfrm>
        </p:spPr>
      </p:pic>
    </p:spTree>
    <p:extLst>
      <p:ext uri="{BB962C8B-B14F-4D97-AF65-F5344CB8AC3E}">
        <p14:creationId xmlns:p14="http://schemas.microsoft.com/office/powerpoint/2010/main" val="339877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6E7020-212F-421D-92E5-51432816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AA6D-E358-45C9-B20D-02D21F02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4366520" cy="523063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What is Source to Pay?</a:t>
            </a:r>
          </a:p>
          <a:p>
            <a:r>
              <a:rPr lang="en-US" dirty="0">
                <a:solidFill>
                  <a:srgbClr val="000000"/>
                </a:solidFill>
              </a:rPr>
              <a:t>Common problems in S2P</a:t>
            </a:r>
          </a:p>
          <a:p>
            <a:r>
              <a:rPr lang="en-US" dirty="0">
                <a:solidFill>
                  <a:srgbClr val="000000"/>
                </a:solidFill>
              </a:rPr>
              <a:t>What is E-procurement &amp; E-Payables</a:t>
            </a:r>
          </a:p>
          <a:p>
            <a:r>
              <a:rPr lang="en-US" dirty="0">
                <a:solidFill>
                  <a:srgbClr val="000000"/>
                </a:solidFill>
              </a:rPr>
              <a:t>State of E-Procurement</a:t>
            </a:r>
          </a:p>
          <a:p>
            <a:r>
              <a:rPr lang="en-US" dirty="0">
                <a:solidFill>
                  <a:srgbClr val="000000"/>
                </a:solidFill>
              </a:rPr>
              <a:t>State of E-Payables</a:t>
            </a:r>
          </a:p>
          <a:p>
            <a:r>
              <a:rPr lang="en-US" dirty="0">
                <a:solidFill>
                  <a:srgbClr val="00000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4231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D7128-A9EA-4DE2-B883-B4834FA62D09}"/>
              </a:ext>
            </a:extLst>
          </p:cNvPr>
          <p:cNvSpPr txBox="1">
            <a:spLocks/>
          </p:cNvSpPr>
          <p:nvPr/>
        </p:nvSpPr>
        <p:spPr>
          <a:xfrm>
            <a:off x="240506" y="385762"/>
            <a:ext cx="8662988" cy="5667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ED1A3B"/>
                </a:solidFill>
                <a:latin typeface="Arial Narrow" panose="020B0606020202030204" pitchFamily="34" charset="0"/>
              </a:rPr>
              <a:t>Larry C. Williams </a:t>
            </a:r>
          </a:p>
          <a:p>
            <a:r>
              <a:rPr lang="en-US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Source-to-Pay Practice Lead, </a:t>
            </a:r>
          </a:p>
          <a:p>
            <a:r>
              <a:rPr lang="en-US" sz="1800" b="1" dirty="0">
                <a:solidFill>
                  <a:srgbClr val="333333"/>
                </a:solidFill>
                <a:latin typeface="Arial Narrow" panose="020B0606020202030204" pitchFamily="34" charset="0"/>
              </a:rPr>
              <a:t>Executive Advisor at SynFiny Advisors LLC, Member of the BDO Alliance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0" lvl="1">
              <a:spcAft>
                <a:spcPts val="600"/>
              </a:spcAft>
              <a:defRPr/>
            </a:pPr>
            <a:r>
              <a:rPr lang="en-US" dirty="0">
                <a:solidFill>
                  <a:srgbClr val="02A5E2"/>
                </a:solidFill>
                <a:latin typeface="Arial Narrow" panose="020B0606020202030204" pitchFamily="34" charset="0"/>
              </a:rPr>
              <a:t>EXPERIENCE</a:t>
            </a:r>
          </a:p>
          <a:p>
            <a:pPr marL="0" lvl="1"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en-US" dirty="0">
                <a:latin typeface="Arial Narrow" panose="020B0606020202030204" pitchFamily="34" charset="0"/>
              </a:rPr>
              <a:t>Larry brings 39 years of Supply Chain experience in Engineering, Project Management, Production Management, Purchasing/Procurement/Accounts Payable/Shared Services and Acquisition &amp; Divestitures. </a:t>
            </a:r>
          </a:p>
          <a:p>
            <a:pPr marL="0" lvl="1" indent="-176213">
              <a:spcAft>
                <a:spcPts val="600"/>
              </a:spcAft>
              <a:buClr>
                <a:srgbClr val="ED1A3B"/>
              </a:buClr>
              <a:buSzPct val="80000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indent="-176213"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AREAS OF EXPERTISE</a:t>
            </a:r>
          </a:p>
          <a:p>
            <a:pPr marL="0" lvl="1" indent="-176213">
              <a:spcAft>
                <a:spcPts val="2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latin typeface="Arial Narrow" panose="020B0606020202030204" pitchFamily="34" charset="0"/>
              </a:rPr>
              <a:t>Source to Pay</a:t>
            </a:r>
          </a:p>
          <a:p>
            <a:pPr marL="0" lvl="1" indent="-176213">
              <a:spcAft>
                <a:spcPts val="2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latin typeface="Arial Narrow" panose="020B0606020202030204" pitchFamily="34" charset="0"/>
              </a:rPr>
              <a:t>Project Management</a:t>
            </a:r>
          </a:p>
          <a:p>
            <a:pPr marL="0" lvl="1" indent="-176213">
              <a:spcAft>
                <a:spcPts val="2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latin typeface="Arial Narrow" panose="020B0606020202030204" pitchFamily="34" charset="0"/>
              </a:rPr>
              <a:t>Lean six sigma – black belt</a:t>
            </a:r>
          </a:p>
          <a:p>
            <a:pPr marL="0" lvl="1" indent="-176213">
              <a:spcAft>
                <a:spcPts val="2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latin typeface="Arial Narrow" panose="020B0606020202030204" pitchFamily="34" charset="0"/>
              </a:rPr>
              <a:t>Change Management</a:t>
            </a:r>
          </a:p>
          <a:p>
            <a:pPr marL="0" lvl="1" indent="-176213">
              <a:spcAft>
                <a:spcPts val="2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latin typeface="Arial Narrow" panose="020B0606020202030204" pitchFamily="34" charset="0"/>
              </a:rPr>
              <a:t>Risk Management</a:t>
            </a:r>
          </a:p>
          <a:p>
            <a:pPr marL="0" lvl="1" indent="-176213">
              <a:spcAft>
                <a:spcPts val="2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latin typeface="Arial Narrow" panose="020B0606020202030204" pitchFamily="34" charset="0"/>
              </a:rPr>
              <a:t>Policy &amp; Compliance</a:t>
            </a:r>
          </a:p>
          <a:p>
            <a:pPr marL="0" lvl="1" indent="-176213">
              <a:spcAft>
                <a:spcPts val="2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latin typeface="Arial Narrow" panose="020B0606020202030204" pitchFamily="34" charset="0"/>
              </a:rPr>
              <a:t>Organization Design &amp; Performance Management</a:t>
            </a:r>
          </a:p>
          <a:p>
            <a:pPr marL="0" lvl="1" indent="-176213">
              <a:spcAft>
                <a:spcPts val="2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latin typeface="Arial Narrow" panose="020B0606020202030204" pitchFamily="34" charset="0"/>
              </a:rPr>
              <a:t>Shared Services – Design, execution, Operation</a:t>
            </a:r>
          </a:p>
          <a:p>
            <a:pPr marL="0" lvl="1" indent="-176213">
              <a:spcAft>
                <a:spcPts val="2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en-US" dirty="0">
                <a:latin typeface="Arial Narrow" panose="020B0606020202030204" pitchFamily="34" charset="0"/>
              </a:rPr>
              <a:t>Acquisitions &amp; Divestitures – Design, Integration, Carve-out, Transition Services Agreements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528557-A27D-4BF3-BE93-69D8C8F6F047}"/>
              </a:ext>
            </a:extLst>
          </p:cNvPr>
          <p:cNvSpPr txBox="1">
            <a:spLocks/>
          </p:cNvSpPr>
          <p:nvPr/>
        </p:nvSpPr>
        <p:spPr>
          <a:xfrm>
            <a:off x="4262438" y="6380290"/>
            <a:ext cx="1520825" cy="293769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defRPr sz="900" b="1">
                <a:solidFill>
                  <a:srgbClr val="786860"/>
                </a:solidFill>
                <a:latin typeface="+mn-lt"/>
                <a:ea typeface="+mn-ea"/>
                <a:cs typeface="+mn-cs"/>
              </a:defRPr>
            </a:lvl1pPr>
            <a:lvl2pPr marL="1588" indent="-1588" algn="l" rtl="0" eaLnBrk="0" fontAlgn="base" hangingPunct="0">
              <a:spcBef>
                <a:spcPct val="40000"/>
              </a:spcBef>
              <a:spcAft>
                <a:spcPct val="0"/>
              </a:spcAft>
              <a:defRPr sz="900">
                <a:solidFill>
                  <a:srgbClr val="786860"/>
                </a:solidFill>
                <a:latin typeface="+mn-lt"/>
              </a:defRPr>
            </a:lvl2pPr>
            <a:lvl3pPr marL="128588" indent="-125413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900">
                <a:solidFill>
                  <a:srgbClr val="786860"/>
                </a:solidFill>
                <a:latin typeface="+mn-lt"/>
              </a:defRPr>
            </a:lvl3pPr>
            <a:lvl4pPr marL="277813" indent="-147638" algn="l" rtl="0" eaLnBrk="0" fontAlgn="base" hangingPunct="0">
              <a:spcBef>
                <a:spcPct val="40000"/>
              </a:spcBef>
              <a:spcAft>
                <a:spcPct val="0"/>
              </a:spcAft>
              <a:buFont typeface="Univers HSBCPB Con 520"/>
              <a:buChar char="-"/>
              <a:defRPr sz="900">
                <a:solidFill>
                  <a:srgbClr val="786860"/>
                </a:solidFill>
                <a:latin typeface="+mn-lt"/>
              </a:defRPr>
            </a:lvl4pPr>
            <a:lvl5pPr marL="44767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Font typeface="Univers HSBCPB Con 520"/>
              <a:buChar char="-"/>
              <a:defRPr sz="900">
                <a:solidFill>
                  <a:srgbClr val="786860"/>
                </a:solidFill>
                <a:latin typeface="+mn-lt"/>
              </a:defRPr>
            </a:lvl5pPr>
            <a:lvl6pPr marL="904875" indent="-168275" algn="l" rtl="0" fontAlgn="base">
              <a:spcBef>
                <a:spcPct val="40000"/>
              </a:spcBef>
              <a:spcAft>
                <a:spcPct val="0"/>
              </a:spcAft>
              <a:buFont typeface="Univers HSBCPB Con 520" pitchFamily="34" charset="0"/>
              <a:buChar char="-"/>
              <a:defRPr sz="1000">
                <a:solidFill>
                  <a:srgbClr val="786860"/>
                </a:solidFill>
                <a:latin typeface="+mn-lt"/>
              </a:defRPr>
            </a:lvl6pPr>
            <a:lvl7pPr marL="1362075" indent="-168275" algn="l" rtl="0" fontAlgn="base">
              <a:spcBef>
                <a:spcPct val="40000"/>
              </a:spcBef>
              <a:spcAft>
                <a:spcPct val="0"/>
              </a:spcAft>
              <a:buFont typeface="Univers HSBCPB Con 520" pitchFamily="34" charset="0"/>
              <a:buChar char="-"/>
              <a:defRPr sz="1000">
                <a:solidFill>
                  <a:srgbClr val="786860"/>
                </a:solidFill>
                <a:latin typeface="+mn-lt"/>
              </a:defRPr>
            </a:lvl7pPr>
            <a:lvl8pPr marL="1819275" indent="-168275" algn="l" rtl="0" fontAlgn="base">
              <a:spcBef>
                <a:spcPct val="40000"/>
              </a:spcBef>
              <a:spcAft>
                <a:spcPct val="0"/>
              </a:spcAft>
              <a:buFont typeface="Univers HSBCPB Con 520" pitchFamily="34" charset="0"/>
              <a:buChar char="-"/>
              <a:defRPr sz="1000">
                <a:solidFill>
                  <a:srgbClr val="786860"/>
                </a:solidFill>
                <a:latin typeface="+mn-lt"/>
              </a:defRPr>
            </a:lvl8pPr>
            <a:lvl9pPr marL="2276475" indent="-168275" algn="l" rtl="0" fontAlgn="base">
              <a:spcBef>
                <a:spcPct val="40000"/>
              </a:spcBef>
              <a:spcAft>
                <a:spcPct val="0"/>
              </a:spcAft>
              <a:buFont typeface="Univers HSBCPB Con 520" pitchFamily="34" charset="0"/>
              <a:buChar char="-"/>
              <a:defRPr sz="1000">
                <a:solidFill>
                  <a:srgbClr val="786860"/>
                </a:solidFill>
                <a:latin typeface="+mn-lt"/>
              </a:defRPr>
            </a:lvl9pPr>
          </a:lstStyle>
          <a:p>
            <a:pPr defTabSz="1162097">
              <a:spcBef>
                <a:spcPts val="0"/>
              </a:spcBef>
              <a:tabLst>
                <a:tab pos="203412" algn="l"/>
              </a:tabLst>
              <a:defRPr/>
            </a:pPr>
            <a:r>
              <a:rPr lang="en-US" b="0" kern="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lcwilliams@synfiny.com</a:t>
            </a:r>
            <a:r>
              <a:rPr lang="en-US" b="0" kern="0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defTabSz="567783">
              <a:spcBef>
                <a:spcPts val="0"/>
              </a:spcBef>
              <a:tabLst>
                <a:tab pos="203412" algn="l"/>
              </a:tabLst>
              <a:defRPr/>
            </a:pPr>
            <a:r>
              <a:rPr lang="en-US" b="0" kern="0" dirty="0">
                <a:solidFill>
                  <a:srgbClr val="333333"/>
                </a:solidFill>
              </a:rPr>
              <a:t>Direct:	+1-513-780-0346</a:t>
            </a:r>
            <a:endParaRPr lang="it-IT" b="0" kern="0" dirty="0">
              <a:solidFill>
                <a:srgbClr val="333333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0" kern="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4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33DD00-46BE-4392-B9BC-CE86C867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9" y="0"/>
            <a:ext cx="7886700" cy="6164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What is Source to Pay (S2P) ?</a:t>
            </a:r>
          </a:p>
        </p:txBody>
      </p:sp>
      <p:pic>
        <p:nvPicPr>
          <p:cNvPr id="5" name="Picture 2" descr="https://evarooms.merckgroup.com/Organization/PO/PublishingImages/About/Governance%20and%20Solutions/P2P%20Circle%20English_final.png">
            <a:extLst>
              <a:ext uri="{FF2B5EF4-FFF2-40B4-BE49-F238E27FC236}">
                <a16:creationId xmlns:a16="http://schemas.microsoft.com/office/drawing/2014/main" id="{9BE52A0F-139A-4710-A724-E24D51D2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014" y="4021406"/>
            <a:ext cx="5558590" cy="270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2C V2_final.jpg">
            <a:extLst>
              <a:ext uri="{FF2B5EF4-FFF2-40B4-BE49-F238E27FC236}">
                <a16:creationId xmlns:a16="http://schemas.microsoft.com/office/drawing/2014/main" id="{8B8A0DDE-B9BD-49EE-AFD3-DF8F0855E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5" y="616486"/>
            <a:ext cx="3546416" cy="330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A0105-B76D-4343-8F61-E8F34A0B12B9}"/>
              </a:ext>
            </a:extLst>
          </p:cNvPr>
          <p:cNvSpPr txBox="1"/>
          <p:nvPr/>
        </p:nvSpPr>
        <p:spPr bwMode="gray">
          <a:xfrm>
            <a:off x="196025" y="3713629"/>
            <a:ext cx="354641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  <a:buClr>
                <a:srgbClr val="52328F"/>
              </a:buClr>
            </a:pPr>
            <a:r>
              <a:rPr lang="en-US" sz="2000" b="1" u="sng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Source to Contract Process (S2C)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DDA7-0A88-47D1-8E66-996456B285CB}"/>
              </a:ext>
            </a:extLst>
          </p:cNvPr>
          <p:cNvSpPr txBox="1"/>
          <p:nvPr/>
        </p:nvSpPr>
        <p:spPr bwMode="gray">
          <a:xfrm>
            <a:off x="4703320" y="3713629"/>
            <a:ext cx="30019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  <a:buClr>
                <a:srgbClr val="52328F"/>
              </a:buClr>
            </a:pPr>
            <a:r>
              <a:rPr lang="en-US" sz="2000" b="1" u="sng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Procure to Pay Process (P2P)</a:t>
            </a:r>
          </a:p>
        </p:txBody>
      </p:sp>
      <p:sp>
        <p:nvSpPr>
          <p:cNvPr id="9" name="Plus Sign 8" descr="PLUS&#10;">
            <a:extLst>
              <a:ext uri="{FF2B5EF4-FFF2-40B4-BE49-F238E27FC236}">
                <a16:creationId xmlns:a16="http://schemas.microsoft.com/office/drawing/2014/main" id="{EBBEFF78-CFDD-4911-9A3A-05E52844940F}"/>
              </a:ext>
            </a:extLst>
          </p:cNvPr>
          <p:cNvSpPr/>
          <p:nvPr/>
        </p:nvSpPr>
        <p:spPr>
          <a:xfrm>
            <a:off x="967502" y="4480127"/>
            <a:ext cx="1828366" cy="1705369"/>
          </a:xfrm>
          <a:prstGeom prst="mathPlus">
            <a:avLst/>
          </a:prstGeom>
          <a:solidFill>
            <a:srgbClr val="2DBECD"/>
          </a:solidFill>
          <a:ln w="9525" cap="flat" cmpd="sng" algn="ctr">
            <a:solidFill>
              <a:srgbClr val="E2E2E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5100" rIns="68580" bIns="35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kern="0" dirty="0">
                <a:solidFill>
                  <a:srgbClr val="000000"/>
                </a:solidFill>
                <a:cs typeface="Arial" pitchFamily="34" charset="0"/>
              </a:rPr>
              <a:t>PLUS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F06E8-7E10-4B45-8A7E-0A909AA643F6}"/>
              </a:ext>
            </a:extLst>
          </p:cNvPr>
          <p:cNvSpPr txBox="1"/>
          <p:nvPr/>
        </p:nvSpPr>
        <p:spPr>
          <a:xfrm>
            <a:off x="3817855" y="583127"/>
            <a:ext cx="532614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Commodity/Category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- </a:t>
            </a:r>
            <a:r>
              <a:rPr lang="en-US" sz="2400" b="1" i="1" dirty="0">
                <a:solidFill>
                  <a:srgbClr val="0070C0"/>
                </a:solidFill>
              </a:rPr>
              <a:t>What</a:t>
            </a:r>
            <a:r>
              <a:rPr lang="en-US" sz="2400" i="1" dirty="0">
                <a:solidFill>
                  <a:srgbClr val="0070C0"/>
                </a:solidFill>
              </a:rPr>
              <a:t>: Goods, services, etc.</a:t>
            </a:r>
          </a:p>
          <a:p>
            <a:r>
              <a:rPr lang="en-US" sz="2400" b="1" dirty="0"/>
              <a:t>Sourcing = Procurement/Purchasing</a:t>
            </a:r>
          </a:p>
          <a:p>
            <a:r>
              <a:rPr lang="en-US" sz="2400" dirty="0"/>
              <a:t> </a:t>
            </a:r>
            <a:r>
              <a:rPr lang="en-US" sz="2400" i="1" dirty="0">
                <a:solidFill>
                  <a:srgbClr val="0070C0"/>
                </a:solidFill>
              </a:rPr>
              <a:t>- </a:t>
            </a:r>
            <a:r>
              <a:rPr lang="en-US" sz="2400" b="1" i="1" dirty="0">
                <a:solidFill>
                  <a:srgbClr val="0070C0"/>
                </a:solidFill>
              </a:rPr>
              <a:t>Who</a:t>
            </a:r>
            <a:r>
              <a:rPr lang="en-US" sz="2400" i="1" dirty="0">
                <a:solidFill>
                  <a:srgbClr val="0070C0"/>
                </a:solidFill>
              </a:rPr>
              <a:t>: To buy from/agreement</a:t>
            </a:r>
          </a:p>
          <a:p>
            <a:r>
              <a:rPr lang="en-US" sz="2400" b="1" dirty="0"/>
              <a:t>Procure</a:t>
            </a:r>
            <a:r>
              <a:rPr lang="en-US" sz="2400" dirty="0"/>
              <a:t> = </a:t>
            </a:r>
            <a:r>
              <a:rPr lang="en-US" sz="2400" b="1" dirty="0"/>
              <a:t>Order Management 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- </a:t>
            </a:r>
            <a:r>
              <a:rPr lang="en-US" sz="2400" b="1" i="1" dirty="0">
                <a:solidFill>
                  <a:srgbClr val="0070C0"/>
                </a:solidFill>
              </a:rPr>
              <a:t>How</a:t>
            </a:r>
            <a:r>
              <a:rPr lang="en-US" sz="2400" i="1" dirty="0">
                <a:solidFill>
                  <a:srgbClr val="0070C0"/>
                </a:solidFill>
              </a:rPr>
              <a:t>: To buy/order (PO, Non-PO, Pcard)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Pay</a:t>
            </a:r>
            <a:r>
              <a:rPr lang="en-US" sz="2400" dirty="0"/>
              <a:t> </a:t>
            </a: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2400" b="1" i="1" dirty="0">
                <a:solidFill>
                  <a:srgbClr val="0070C0"/>
                </a:solidFill>
              </a:rPr>
              <a:t>- How:</a:t>
            </a:r>
            <a:r>
              <a:rPr lang="en-US" sz="2400" i="1" dirty="0">
                <a:solidFill>
                  <a:srgbClr val="0070C0"/>
                </a:solidFill>
              </a:rPr>
              <a:t> To Receive/Approve Invoice/Pay</a:t>
            </a:r>
          </a:p>
        </p:txBody>
      </p:sp>
    </p:spTree>
    <p:extLst>
      <p:ext uri="{BB962C8B-B14F-4D97-AF65-F5344CB8AC3E}">
        <p14:creationId xmlns:p14="http://schemas.microsoft.com/office/powerpoint/2010/main" val="245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5240-AA05-4661-A821-A0304163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21790"/>
          </a:xfrm>
        </p:spPr>
        <p:txBody>
          <a:bodyPr/>
          <a:lstStyle/>
          <a:p>
            <a:pPr algn="ctr"/>
            <a:r>
              <a:rPr lang="en-US" dirty="0"/>
              <a:t>Common S2P problems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6A24ED-BBEF-4D1E-AF37-B5AD0120D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20789"/>
              </p:ext>
            </p:extLst>
          </p:nvPr>
        </p:nvGraphicFramePr>
        <p:xfrm>
          <a:off x="301658" y="1349566"/>
          <a:ext cx="8436986" cy="5007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180">
                  <a:extLst>
                    <a:ext uri="{9D8B030D-6E8A-4147-A177-3AD203B41FA5}">
                      <a16:colId xmlns:a16="http://schemas.microsoft.com/office/drawing/2014/main" val="1683271620"/>
                    </a:ext>
                  </a:extLst>
                </a:gridCol>
                <a:gridCol w="2683498">
                  <a:extLst>
                    <a:ext uri="{9D8B030D-6E8A-4147-A177-3AD203B41FA5}">
                      <a16:colId xmlns:a16="http://schemas.microsoft.com/office/drawing/2014/main" val="1085848513"/>
                    </a:ext>
                  </a:extLst>
                </a:gridCol>
                <a:gridCol w="2922308">
                  <a:extLst>
                    <a:ext uri="{9D8B030D-6E8A-4147-A177-3AD203B41FA5}">
                      <a16:colId xmlns:a16="http://schemas.microsoft.com/office/drawing/2014/main" val="193330505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70502"/>
                  </a:ext>
                </a:extLst>
              </a:tr>
              <a:tr h="453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Reduce Costs / Achieve Savings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User Experience/ Adoption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 Payments (cycle time)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133460"/>
                  </a:ext>
                </a:extLst>
              </a:tr>
              <a:tr h="453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Strategy / Vision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 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 PO Cycle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Invoice Quality / Routing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395647"/>
                  </a:ext>
                </a:extLst>
              </a:tr>
              <a:tr h="453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Supplier Relationships / Capacity / Ownership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Order Mistakes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Paper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161779"/>
                  </a:ext>
                </a:extLst>
              </a:tr>
              <a:tr h="453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Supplier Risk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PO Purchases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Troubleshooting / Chasing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3831190"/>
                  </a:ext>
                </a:extLst>
              </a:tr>
              <a:tr h="453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Contract Terms/ Policy Application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Policy Application / Standardization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Policy Application / Standardization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102176"/>
                  </a:ext>
                </a:extLst>
              </a:tr>
              <a:tr h="453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Leverage Technology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Lack of Automation / Home Grown vs. Cloud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E-Invoice/Payments adoption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8501504"/>
                  </a:ext>
                </a:extLst>
              </a:tr>
              <a:tr h="4532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Accuracy / Analytics / Spend Visibility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Accuracy / Analytics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 Accuracy / Analytics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4334878"/>
                  </a:ext>
                </a:extLst>
              </a:tr>
              <a:tr h="45324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SINGLE ACCOUNTABLE S2P OWNER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319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598238-18A9-481A-A0B7-4D2724D20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54028"/>
              </p:ext>
            </p:extLst>
          </p:nvPr>
        </p:nvGraphicFramePr>
        <p:xfrm>
          <a:off x="329936" y="938086"/>
          <a:ext cx="840870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17">
                  <a:extLst>
                    <a:ext uri="{9D8B030D-6E8A-4147-A177-3AD203B41FA5}">
                      <a16:colId xmlns:a16="http://schemas.microsoft.com/office/drawing/2014/main" val="3232737727"/>
                    </a:ext>
                  </a:extLst>
                </a:gridCol>
                <a:gridCol w="2669871">
                  <a:extLst>
                    <a:ext uri="{9D8B030D-6E8A-4147-A177-3AD203B41FA5}">
                      <a16:colId xmlns:a16="http://schemas.microsoft.com/office/drawing/2014/main" val="2838214747"/>
                    </a:ext>
                  </a:extLst>
                </a:gridCol>
                <a:gridCol w="2920221">
                  <a:extLst>
                    <a:ext uri="{9D8B030D-6E8A-4147-A177-3AD203B41FA5}">
                      <a16:colId xmlns:a16="http://schemas.microsoft.com/office/drawing/2014/main" val="633155141"/>
                    </a:ext>
                  </a:extLst>
                </a:gridCol>
              </a:tblGrid>
              <a:tr h="3274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(Sourcing) Purchasing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(Procure)</a:t>
                      </a:r>
                    </a:p>
                    <a:p>
                      <a:pPr algn="ctr"/>
                      <a:r>
                        <a:rPr lang="en-US" sz="2300" dirty="0"/>
                        <a:t>Order 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(Pay)</a:t>
                      </a:r>
                    </a:p>
                    <a:p>
                      <a:pPr algn="ctr"/>
                      <a:r>
                        <a:rPr lang="en-US" sz="2400" dirty="0"/>
                        <a:t> Accounts Payable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822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90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AF7CD-E285-42C6-9C73-897365D79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What is E-Procurement?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668F3-ABC7-43AC-94EB-D225B397B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414" y="214313"/>
            <a:ext cx="4376736" cy="6172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E-Procurement is the acronym of 'Electronic Procurement’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the process of the sourcing, purchase and sale of goods or services through electronic methods using the Internet as a primary medium. </a:t>
            </a:r>
          </a:p>
        </p:txBody>
      </p:sp>
    </p:spTree>
    <p:extLst>
      <p:ext uri="{BB962C8B-B14F-4D97-AF65-F5344CB8AC3E}">
        <p14:creationId xmlns:p14="http://schemas.microsoft.com/office/powerpoint/2010/main" val="24225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9E32-A4A0-4B51-8073-58592C46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8723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Components of e-Procurement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1D49B-AECF-479D-9958-BBBBA8233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5499"/>
            <a:ext cx="7886700" cy="536098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Indent Management</a:t>
            </a:r>
          </a:p>
          <a:p>
            <a:pPr lvl="1"/>
            <a:r>
              <a:rPr lang="en-US" dirty="0"/>
              <a:t>Define the need via a Tendering workflow</a:t>
            </a:r>
          </a:p>
          <a:p>
            <a:r>
              <a:rPr lang="en-US" b="1" dirty="0"/>
              <a:t>RFX Creation</a:t>
            </a:r>
          </a:p>
          <a:p>
            <a:pPr lvl="1"/>
            <a:r>
              <a:rPr lang="en-US" dirty="0"/>
              <a:t>Request for Proposal/Information/Bids/Quotes</a:t>
            </a:r>
          </a:p>
          <a:p>
            <a:r>
              <a:rPr lang="en-US" b="1" dirty="0"/>
              <a:t>Bid Submission</a:t>
            </a:r>
          </a:p>
          <a:p>
            <a:pPr lvl="1"/>
            <a:r>
              <a:rPr lang="en-US" dirty="0"/>
              <a:t>Via email workflow or portal</a:t>
            </a:r>
          </a:p>
          <a:p>
            <a:r>
              <a:rPr lang="en-US" b="1" dirty="0"/>
              <a:t>Bid Opening and Evaluation</a:t>
            </a:r>
          </a:p>
          <a:p>
            <a:pPr lvl="1"/>
            <a:r>
              <a:rPr lang="en-US" dirty="0"/>
              <a:t>Selection criteria to drive “best value”</a:t>
            </a:r>
          </a:p>
          <a:p>
            <a:r>
              <a:rPr lang="en-US" b="1" dirty="0"/>
              <a:t>E-Auction / Reverse Auction</a:t>
            </a:r>
          </a:p>
          <a:p>
            <a:pPr lvl="1"/>
            <a:r>
              <a:rPr lang="en-US" dirty="0"/>
              <a:t>An alternative that carries some risk</a:t>
            </a:r>
          </a:p>
          <a:p>
            <a:r>
              <a:rPr lang="en-US" b="1" dirty="0"/>
              <a:t>Vendor(s) Selection and Finalization</a:t>
            </a:r>
          </a:p>
          <a:p>
            <a:pPr lvl="1"/>
            <a:r>
              <a:rPr lang="en-US" dirty="0"/>
              <a:t>Could include another round and/or negotiation</a:t>
            </a:r>
          </a:p>
          <a:p>
            <a:r>
              <a:rPr lang="en-US" b="1" dirty="0"/>
              <a:t>Contract Creation &amp; Management </a:t>
            </a:r>
          </a:p>
          <a:p>
            <a:pPr lvl="1"/>
            <a:r>
              <a:rPr lang="en-US" dirty="0"/>
              <a:t>Create vendor in ERP, create contract, create catalogs, etc</a:t>
            </a:r>
          </a:p>
          <a:p>
            <a:r>
              <a:rPr lang="en-US" b="1" dirty="0"/>
              <a:t>Vendor Ongoing Performance Evaluation</a:t>
            </a:r>
          </a:p>
          <a:p>
            <a:pPr lvl="1"/>
            <a:r>
              <a:rPr lang="en-US" dirty="0"/>
              <a:t>Vendor relationship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A632-9EF0-4320-A6AD-00512123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Benefits of e-Procurement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11AD2-6FCC-4D01-B99F-33481E738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56" y="1157287"/>
            <a:ext cx="8396287" cy="4943475"/>
          </a:xfrm>
        </p:spPr>
        <p:txBody>
          <a:bodyPr>
            <a:normAutofit/>
          </a:bodyPr>
          <a:lstStyle/>
          <a:p>
            <a:r>
              <a:rPr lang="en-US" dirty="0"/>
              <a:t>Reduce cycle time of the whole process</a:t>
            </a:r>
          </a:p>
          <a:p>
            <a:r>
              <a:rPr lang="en-US" dirty="0"/>
              <a:t>Simplifies / tracks the whole process</a:t>
            </a:r>
          </a:p>
          <a:p>
            <a:r>
              <a:rPr lang="en-US" dirty="0"/>
              <a:t>Reduce resources / increase capacity</a:t>
            </a:r>
          </a:p>
          <a:p>
            <a:r>
              <a:rPr lang="en-US" dirty="0"/>
              <a:t>More Cost effective</a:t>
            </a:r>
          </a:p>
          <a:p>
            <a:r>
              <a:rPr lang="en-US" dirty="0"/>
              <a:t>Easy to maintain / no huge infrastructure needed</a:t>
            </a:r>
          </a:p>
          <a:p>
            <a:r>
              <a:rPr lang="en-US" dirty="0"/>
              <a:t>Easier management of potential suppliers</a:t>
            </a:r>
          </a:p>
          <a:p>
            <a:r>
              <a:rPr lang="en-US" dirty="0"/>
              <a:t>Fast and easy way to register and maintain suppliers details.</a:t>
            </a:r>
          </a:p>
          <a:p>
            <a:r>
              <a:rPr lang="en-US" dirty="0"/>
              <a:t>The confidentiality of the information is assured</a:t>
            </a:r>
          </a:p>
        </p:txBody>
      </p:sp>
    </p:spTree>
    <p:extLst>
      <p:ext uri="{BB962C8B-B14F-4D97-AF65-F5344CB8AC3E}">
        <p14:creationId xmlns:p14="http://schemas.microsoft.com/office/powerpoint/2010/main" val="517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20F5-7F78-4C3A-AEC0-C9F604F2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7886700" cy="885825"/>
          </a:xfrm>
        </p:spPr>
        <p:txBody>
          <a:bodyPr/>
          <a:lstStyle/>
          <a:p>
            <a:pPr algn="ctr"/>
            <a:r>
              <a:rPr lang="en-US" b="1" dirty="0"/>
              <a:t>2019 Procurement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9A82A-B7C2-4FF7-A2D5-3CDF3B1FE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885824"/>
            <a:ext cx="8477249" cy="5638801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Digital Strategy in place / Cloud based consistency</a:t>
            </a:r>
          </a:p>
          <a:p>
            <a:pPr marL="457200" lvl="1" indent="0">
              <a:buNone/>
            </a:pPr>
            <a:r>
              <a:rPr lang="en-US" dirty="0"/>
              <a:t>- Manual </a:t>
            </a:r>
            <a:r>
              <a:rPr lang="en-US" dirty="0">
                <a:sym typeface="Wingdings" panose="05000000000000000000" pitchFamily="2" charset="2"/>
              </a:rPr>
              <a:t> Digital ; </a:t>
            </a:r>
            <a:r>
              <a:rPr lang="en-US" dirty="0"/>
              <a:t>Move to Cloud, Big Data Analytics,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Building Talent Pool to drive Digital Technology</a:t>
            </a:r>
          </a:p>
          <a:p>
            <a:pPr marL="457200" lvl="1" indent="0">
              <a:buNone/>
            </a:pPr>
            <a:r>
              <a:rPr lang="en-US" dirty="0"/>
              <a:t>- Talent Shortage, aging workforce, develop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Supplier Relationships beyond the Price</a:t>
            </a:r>
          </a:p>
          <a:p>
            <a:pPr marL="457200" lvl="1" indent="0">
              <a:buNone/>
            </a:pPr>
            <a:r>
              <a:rPr lang="en-US" dirty="0"/>
              <a:t>- “Best Value” vs. lowest price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Supply Chain Risk Management</a:t>
            </a:r>
          </a:p>
          <a:p>
            <a:pPr marL="457200" lvl="1" indent="0">
              <a:buNone/>
            </a:pPr>
            <a:r>
              <a:rPr lang="en-US" dirty="0"/>
              <a:t>- Brexit, </a:t>
            </a:r>
            <a:r>
              <a:rPr lang="en-US" b="1" dirty="0"/>
              <a:t>Trade Wars/Tariffs</a:t>
            </a:r>
            <a:r>
              <a:rPr lang="en-US" dirty="0"/>
              <a:t>, Climate Change, Fraud, Social Sustainability, 2019 Recession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More Increased Focus on Indirect Spending</a:t>
            </a:r>
          </a:p>
          <a:p>
            <a:pPr marL="457200" lvl="1" indent="0">
              <a:buNone/>
            </a:pPr>
            <a:r>
              <a:rPr lang="en-US" dirty="0"/>
              <a:t>- 20% spend/80% of suppliers, reduce maverick spend, tail/low dollar spend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Government Adoption / Mandates</a:t>
            </a:r>
          </a:p>
          <a:p>
            <a:pPr marL="457200" lvl="1" indent="0">
              <a:buNone/>
            </a:pPr>
            <a:r>
              <a:rPr lang="en-US" dirty="0"/>
              <a:t>- Spend Government funds more wisely, mandate for tax collection purposes (LatAm)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AI / RPA / Voice Driven Automation</a:t>
            </a:r>
          </a:p>
          <a:p>
            <a:pPr marL="457200" lvl="1" indent="0">
              <a:buNone/>
            </a:pPr>
            <a:r>
              <a:rPr lang="en-US" dirty="0"/>
              <a:t>- Artificial Intelligence, Robotic Process Automation, Virtual Assistants, Chat Boxes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More Effective Agile Workforce</a:t>
            </a:r>
          </a:p>
          <a:p>
            <a:pPr marL="457200" lvl="1" indent="0">
              <a:buNone/>
            </a:pPr>
            <a:r>
              <a:rPr lang="en-US" dirty="0"/>
              <a:t>- Transactional work automation = strategic utilization of talent / developed skill sets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Cybersecurity</a:t>
            </a:r>
          </a:p>
          <a:p>
            <a:pPr marL="457200" lvl="1" indent="0">
              <a:buNone/>
            </a:pPr>
            <a:r>
              <a:rPr lang="en-US" dirty="0"/>
              <a:t>- Information loss, Personal Identifiable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Blockchain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- centralized, shared, secure data storage vs. siloed databases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2EB644F12924DB23F089642A5E0E3" ma:contentTypeVersion="5" ma:contentTypeDescription="Create a new document." ma:contentTypeScope="" ma:versionID="9b9db850302c98c313655f092cdce381">
  <xsd:schema xmlns:xsd="http://www.w3.org/2001/XMLSchema" xmlns:xs="http://www.w3.org/2001/XMLSchema" xmlns:p="http://schemas.microsoft.com/office/2006/metadata/properties" xmlns:ns2="37c54c5d-31ff-4d0a-8784-d43d3252399e" xmlns:ns3="0ef33e08-0fc7-49c7-b567-ee56f3d12677" targetNamespace="http://schemas.microsoft.com/office/2006/metadata/properties" ma:root="true" ma:fieldsID="150f9bd772e23a2dd8f559eb93aa1dbb" ns2:_="" ns3:_="">
    <xsd:import namespace="37c54c5d-31ff-4d0a-8784-d43d3252399e"/>
    <xsd:import namespace="0ef33e08-0fc7-49c7-b567-ee56f3d126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4c5d-31ff-4d0a-8784-d43d32523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33e08-0fc7-49c7-b567-ee56f3d126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13D0CB-763B-47DC-B092-BF7D10C1ADF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7c54c5d-31ff-4d0a-8784-d43d3252399e"/>
    <ds:schemaRef ds:uri="0ef33e08-0fc7-49c7-b567-ee56f3d12677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3CA5C87-4961-4FB1-A573-CDA04EF4E9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B32701-3917-43F5-983F-C8BF2697BAA9}">
  <ds:schemaRefs>
    <ds:schemaRef ds:uri="0ef33e08-0fc7-49c7-b567-ee56f3d12677"/>
    <ds:schemaRef ds:uri="37c54c5d-31ff-4d0a-8784-d43d325239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904</Words>
  <Application>Microsoft Office PowerPoint</Application>
  <PresentationFormat>On-screen Show (4:3)</PresentationFormat>
  <Paragraphs>165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Trebuchet MS</vt:lpstr>
      <vt:lpstr>Verdana</vt:lpstr>
      <vt:lpstr>Wingdings</vt:lpstr>
      <vt:lpstr>Wingdings 3</vt:lpstr>
      <vt:lpstr>Office Theme</vt:lpstr>
      <vt:lpstr>think-cell Slide</vt:lpstr>
      <vt:lpstr>The State of  E-Procurement &amp; E-Payables  SWOAFP Conference  March 12, 2019  Larry C. Williams SynFiny Advisors </vt:lpstr>
      <vt:lpstr>Agenda</vt:lpstr>
      <vt:lpstr>PowerPoint Presentation</vt:lpstr>
      <vt:lpstr>What is Source to Pay (S2P) ?</vt:lpstr>
      <vt:lpstr>Common S2P problems</vt:lpstr>
      <vt:lpstr>What is E-Procurement?</vt:lpstr>
      <vt:lpstr>Components of e-Procurement</vt:lpstr>
      <vt:lpstr>Benefits of e-Procurement</vt:lpstr>
      <vt:lpstr>2019 Procurement Trends</vt:lpstr>
      <vt:lpstr>What is E-Payables?</vt:lpstr>
      <vt:lpstr>Components of e-Payables</vt:lpstr>
      <vt:lpstr>Accounts Payable – Current State</vt:lpstr>
      <vt:lpstr>Best in Class E-Payables</vt:lpstr>
      <vt:lpstr>2019 E-Payables Trends</vt:lpstr>
      <vt:lpstr>Questions / Comments?</vt:lpstr>
      <vt:lpstr>SynFiny Source to Pay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 E-Procurement &amp; E-Payables  SWOAFP Conference  March 12, 2019  Larry C. Williams SynFiny Advisors</dc:title>
  <dc:creator>Larry Williams</dc:creator>
  <cp:lastModifiedBy>Connelly, Lindsay (GE Capital)</cp:lastModifiedBy>
  <cp:revision>9</cp:revision>
  <dcterms:created xsi:type="dcterms:W3CDTF">2019-01-23T20:12:06Z</dcterms:created>
  <dcterms:modified xsi:type="dcterms:W3CDTF">2019-03-12T18:37:07Z</dcterms:modified>
</cp:coreProperties>
</file>